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notesSlides/notesSlide2.xml" ContentType="application/vnd.openxmlformats-officedocument.presentationml.notesSlide+xml"/>
  <Override PartName="/ppt/ink/ink18.xml" ContentType="application/inkml+xml"/>
  <Override PartName="/ppt/notesSlides/notesSlide3.xml" ContentType="application/vnd.openxmlformats-officedocument.presentationml.notesSlide+xml"/>
  <Override PartName="/ppt/ink/ink19.xml" ContentType="application/inkml+xml"/>
  <Override PartName="/ppt/notesSlides/notesSlide4.xml" ContentType="application/vnd.openxmlformats-officedocument.presentationml.notesSlide+xml"/>
  <Override PartName="/ppt/ink/ink20.xml" ContentType="application/inkml+xml"/>
  <Override PartName="/ppt/notesSlides/notesSlide5.xml" ContentType="application/vnd.openxmlformats-officedocument.presentationml.notesSlide+xml"/>
  <Override PartName="/ppt/ink/ink21.xml" ContentType="application/inkml+xml"/>
  <Override PartName="/ppt/notesSlides/notesSlide6.xml" ContentType="application/vnd.openxmlformats-officedocument.presentationml.notesSlide+xml"/>
  <Override PartName="/ppt/ink/ink22.xml" ContentType="application/inkml+xml"/>
  <Override PartName="/ppt/notesSlides/notesSlide7.xml" ContentType="application/vnd.openxmlformats-officedocument.presentationml.notesSlide+xml"/>
  <Override PartName="/ppt/ink/ink23.xml" ContentType="application/inkml+xml"/>
  <Override PartName="/ppt/notesSlides/notesSlide8.xml" ContentType="application/vnd.openxmlformats-officedocument.presentationml.notesSlide+xml"/>
  <Override PartName="/ppt/ink/ink24.xml" ContentType="application/inkml+xml"/>
  <Override PartName="/ppt/notesSlides/notesSlide9.xml" ContentType="application/vnd.openxmlformats-officedocument.presentationml.notesSlide+xml"/>
  <Override PartName="/ppt/ink/ink25.xml" ContentType="application/inkml+xml"/>
  <Override PartName="/ppt/notesSlides/notesSlide10.xml" ContentType="application/vnd.openxmlformats-officedocument.presentationml.notesSlide+xml"/>
  <Override PartName="/ppt/ink/ink26.xml" ContentType="application/inkml+xml"/>
  <Override PartName="/ppt/notesSlides/notesSlide11.xml" ContentType="application/vnd.openxmlformats-officedocument.presentationml.notesSlide+xml"/>
  <Override PartName="/ppt/ink/ink27.xml" ContentType="application/inkml+xml"/>
  <Override PartName="/ppt/notesSlides/notesSlide12.xml" ContentType="application/vnd.openxmlformats-officedocument.presentationml.notesSlide+xml"/>
  <Override PartName="/ppt/ink/ink28.xml" ContentType="application/inkml+xml"/>
  <Override PartName="/ppt/notesSlides/notesSlide13.xml" ContentType="application/vnd.openxmlformats-officedocument.presentationml.notesSlide+xml"/>
  <Override PartName="/ppt/ink/ink29.xml" ContentType="application/inkml+xml"/>
  <Override PartName="/ppt/notesSlides/notesSlide14.xml" ContentType="application/vnd.openxmlformats-officedocument.presentationml.notesSlide+xml"/>
  <Override PartName="/ppt/ink/ink30.xml" ContentType="application/inkml+xml"/>
  <Override PartName="/ppt/notesSlides/notesSlide15.xml" ContentType="application/vnd.openxmlformats-officedocument.presentationml.notesSlide+xml"/>
  <Override PartName="/ppt/ink/ink31.xml" ContentType="application/inkml+xml"/>
  <Override PartName="/ppt/notesSlides/notesSlide16.xml" ContentType="application/vnd.openxmlformats-officedocument.presentationml.notesSlide+xml"/>
  <Override PartName="/ppt/ink/ink32.xml" ContentType="application/inkml+xml"/>
  <Override PartName="/ppt/notesSlides/notesSlide17.xml" ContentType="application/vnd.openxmlformats-officedocument.presentationml.notesSlide+xml"/>
  <Override PartName="/ppt/ink/ink33.xml" ContentType="application/inkml+xml"/>
  <Override PartName="/ppt/notesSlides/notesSlide18.xml" ContentType="application/vnd.openxmlformats-officedocument.presentationml.notesSlide+xml"/>
  <Override PartName="/ppt/ink/ink34.xml" ContentType="application/inkml+xml"/>
  <Override PartName="/ppt/notesSlides/notesSlide19.xml" ContentType="application/vnd.openxmlformats-officedocument.presentationml.notesSlide+xml"/>
  <Override PartName="/ppt/ink/ink35.xml" ContentType="application/inkml+xml"/>
  <Override PartName="/ppt/notesSlides/notesSlide20.xml" ContentType="application/vnd.openxmlformats-officedocument.presentationml.notesSlide+xml"/>
  <Override PartName="/ppt/ink/ink36.xml" ContentType="application/inkml+xml"/>
  <Override PartName="/ppt/notesSlides/notesSlide21.xml" ContentType="application/vnd.openxmlformats-officedocument.presentationml.notesSlide+xml"/>
  <Override PartName="/ppt/ink/ink37.xml" ContentType="application/inkml+xml"/>
  <Override PartName="/ppt/notesSlides/notesSlide22.xml" ContentType="application/vnd.openxmlformats-officedocument.presentationml.notesSlide+xml"/>
  <Override PartName="/ppt/ink/ink38.xml" ContentType="application/inkml+xml"/>
  <Override PartName="/ppt/notesSlides/notesSlide23.xml" ContentType="application/vnd.openxmlformats-officedocument.presentationml.notesSlide+xml"/>
  <Override PartName="/ppt/ink/ink39.xml" ContentType="application/inkml+xml"/>
  <Override PartName="/ppt/notesSlides/notesSlide24.xml" ContentType="application/vnd.openxmlformats-officedocument.presentationml.notesSlide+xml"/>
  <Override PartName="/ppt/ink/ink40.xml" ContentType="application/inkml+xml"/>
  <Override PartName="/ppt/notesSlides/notesSlide25.xml" ContentType="application/vnd.openxmlformats-officedocument.presentationml.notesSlide+xml"/>
  <Override PartName="/ppt/ink/ink41.xml" ContentType="application/inkml+xml"/>
  <Override PartName="/ppt/notesSlides/notesSlide26.xml" ContentType="application/vnd.openxmlformats-officedocument.presentationml.notesSlide+xml"/>
  <Override PartName="/ppt/ink/ink42.xml" ContentType="application/inkml+xml"/>
  <Override PartName="/ppt/notesSlides/notesSlide27.xml" ContentType="application/vnd.openxmlformats-officedocument.presentationml.notesSlide+xml"/>
  <Override PartName="/ppt/ink/ink43.xml" ContentType="application/inkml+xml"/>
  <Override PartName="/ppt/notesSlides/notesSlide28.xml" ContentType="application/vnd.openxmlformats-officedocument.presentationml.notesSlide+xml"/>
  <Override PartName="/ppt/ink/ink44.xml" ContentType="application/inkml+xml"/>
  <Override PartName="/ppt/notesSlides/notesSlide29.xml" ContentType="application/vnd.openxmlformats-officedocument.presentationml.notesSlide+xml"/>
  <Override PartName="/ppt/ink/ink45.xml" ContentType="application/inkml+xml"/>
  <Override PartName="/ppt/notesSlides/notesSlide30.xml" ContentType="application/vnd.openxmlformats-officedocument.presentationml.notesSlide+xml"/>
  <Override PartName="/ppt/ink/ink46.xml" ContentType="application/inkml+xml"/>
  <Override PartName="/ppt/notesSlides/notesSlide31.xml" ContentType="application/vnd.openxmlformats-officedocument.presentationml.notesSlide+xml"/>
  <Override PartName="/ppt/ink/ink4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64"/>
  </p:notesMasterIdLst>
  <p:handoutMasterIdLst>
    <p:handoutMasterId r:id="rId165"/>
  </p:handoutMasterIdLst>
  <p:sldIdLst>
    <p:sldId id="960" r:id="rId2"/>
    <p:sldId id="357" r:id="rId3"/>
    <p:sldId id="992" r:id="rId4"/>
    <p:sldId id="1339" r:id="rId5"/>
    <p:sldId id="1340" r:id="rId6"/>
    <p:sldId id="1341" r:id="rId7"/>
    <p:sldId id="1342" r:id="rId8"/>
    <p:sldId id="1191" r:id="rId9"/>
    <p:sldId id="1192" r:id="rId10"/>
    <p:sldId id="1194" r:id="rId11"/>
    <p:sldId id="1193" r:id="rId12"/>
    <p:sldId id="1195" r:id="rId13"/>
    <p:sldId id="1196" r:id="rId14"/>
    <p:sldId id="1198" r:id="rId15"/>
    <p:sldId id="1197" r:id="rId16"/>
    <p:sldId id="1200" r:id="rId17"/>
    <p:sldId id="1199" r:id="rId18"/>
    <p:sldId id="1202" r:id="rId19"/>
    <p:sldId id="1204" r:id="rId20"/>
    <p:sldId id="1205" r:id="rId21"/>
    <p:sldId id="1343" r:id="rId22"/>
    <p:sldId id="1207" r:id="rId23"/>
    <p:sldId id="1208" r:id="rId24"/>
    <p:sldId id="1209" r:id="rId25"/>
    <p:sldId id="1210" r:id="rId26"/>
    <p:sldId id="1211" r:id="rId27"/>
    <p:sldId id="1212" r:id="rId28"/>
    <p:sldId id="1213" r:id="rId29"/>
    <p:sldId id="1216" r:id="rId30"/>
    <p:sldId id="1217" r:id="rId31"/>
    <p:sldId id="1215" r:id="rId32"/>
    <p:sldId id="1219" r:id="rId33"/>
    <p:sldId id="1221" r:id="rId34"/>
    <p:sldId id="1344" r:id="rId35"/>
    <p:sldId id="1223" r:id="rId36"/>
    <p:sldId id="1226" r:id="rId37"/>
    <p:sldId id="1228" r:id="rId38"/>
    <p:sldId id="1230" r:id="rId39"/>
    <p:sldId id="1232" r:id="rId40"/>
    <p:sldId id="1234" r:id="rId41"/>
    <p:sldId id="1235" r:id="rId42"/>
    <p:sldId id="1345" r:id="rId43"/>
    <p:sldId id="1236" r:id="rId44"/>
    <p:sldId id="1238" r:id="rId45"/>
    <p:sldId id="1348" r:id="rId46"/>
    <p:sldId id="1239" r:id="rId47"/>
    <p:sldId id="1241" r:id="rId48"/>
    <p:sldId id="1250" r:id="rId49"/>
    <p:sldId id="1243" r:id="rId50"/>
    <p:sldId id="1245" r:id="rId51"/>
    <p:sldId id="1349" r:id="rId52"/>
    <p:sldId id="1246" r:id="rId53"/>
    <p:sldId id="1351" r:id="rId54"/>
    <p:sldId id="1247" r:id="rId55"/>
    <p:sldId id="1248" r:id="rId56"/>
    <p:sldId id="1249" r:id="rId57"/>
    <p:sldId id="1353" r:id="rId58"/>
    <p:sldId id="1252" r:id="rId59"/>
    <p:sldId id="1257" r:id="rId60"/>
    <p:sldId id="1354" r:id="rId61"/>
    <p:sldId id="1355" r:id="rId62"/>
    <p:sldId id="1360" r:id="rId63"/>
    <p:sldId id="1361" r:id="rId64"/>
    <p:sldId id="1358" r:id="rId65"/>
    <p:sldId id="1359" r:id="rId66"/>
    <p:sldId id="1356" r:id="rId67"/>
    <p:sldId id="1357" r:id="rId68"/>
    <p:sldId id="1253" r:id="rId69"/>
    <p:sldId id="1362" r:id="rId70"/>
    <p:sldId id="1363" r:id="rId71"/>
    <p:sldId id="1255" r:id="rId72"/>
    <p:sldId id="1364" r:id="rId73"/>
    <p:sldId id="1365" r:id="rId74"/>
    <p:sldId id="1258" r:id="rId75"/>
    <p:sldId id="1259" r:id="rId76"/>
    <p:sldId id="1260" r:id="rId77"/>
    <p:sldId id="1366" r:id="rId78"/>
    <p:sldId id="1261" r:id="rId79"/>
    <p:sldId id="1367" r:id="rId80"/>
    <p:sldId id="1368" r:id="rId81"/>
    <p:sldId id="1263" r:id="rId82"/>
    <p:sldId id="1264" r:id="rId83"/>
    <p:sldId id="1265" r:id="rId84"/>
    <p:sldId id="1267" r:id="rId85"/>
    <p:sldId id="1268" r:id="rId86"/>
    <p:sldId id="1269" r:id="rId87"/>
    <p:sldId id="1270" r:id="rId88"/>
    <p:sldId id="1271" r:id="rId89"/>
    <p:sldId id="1272" r:id="rId90"/>
    <p:sldId id="1273" r:id="rId91"/>
    <p:sldId id="1274" r:id="rId92"/>
    <p:sldId id="1275" r:id="rId93"/>
    <p:sldId id="1276" r:id="rId94"/>
    <p:sldId id="1277" r:id="rId95"/>
    <p:sldId id="1278" r:id="rId96"/>
    <p:sldId id="1279" r:id="rId97"/>
    <p:sldId id="1280" r:id="rId98"/>
    <p:sldId id="1281" r:id="rId99"/>
    <p:sldId id="1050" r:id="rId100"/>
    <p:sldId id="1051" r:id="rId101"/>
    <p:sldId id="1052" r:id="rId102"/>
    <p:sldId id="1053" r:id="rId103"/>
    <p:sldId id="1054" r:id="rId104"/>
    <p:sldId id="1055" r:id="rId105"/>
    <p:sldId id="1056" r:id="rId106"/>
    <p:sldId id="1057" r:id="rId107"/>
    <p:sldId id="1282" r:id="rId108"/>
    <p:sldId id="1284" r:id="rId109"/>
    <p:sldId id="1285" r:id="rId110"/>
    <p:sldId id="1307" r:id="rId111"/>
    <p:sldId id="1286" r:id="rId112"/>
    <p:sldId id="1370" r:id="rId113"/>
    <p:sldId id="1371" r:id="rId114"/>
    <p:sldId id="1369" r:id="rId115"/>
    <p:sldId id="1287" r:id="rId116"/>
    <p:sldId id="1288" r:id="rId117"/>
    <p:sldId id="1289" r:id="rId118"/>
    <p:sldId id="1290" r:id="rId119"/>
    <p:sldId id="1291" r:id="rId120"/>
    <p:sldId id="1292" r:id="rId121"/>
    <p:sldId id="1293" r:id="rId122"/>
    <p:sldId id="1294" r:id="rId123"/>
    <p:sldId id="1295" r:id="rId124"/>
    <p:sldId id="1296" r:id="rId125"/>
    <p:sldId id="1297" r:id="rId126"/>
    <p:sldId id="1298" r:id="rId127"/>
    <p:sldId id="1300" r:id="rId128"/>
    <p:sldId id="1301" r:id="rId129"/>
    <p:sldId id="1302" r:id="rId130"/>
    <p:sldId id="1303" r:id="rId131"/>
    <p:sldId id="1304" r:id="rId132"/>
    <p:sldId id="1305" r:id="rId133"/>
    <p:sldId id="1306" r:id="rId134"/>
    <p:sldId id="1006" r:id="rId135"/>
    <p:sldId id="1008" r:id="rId136"/>
    <p:sldId id="1009" r:id="rId137"/>
    <p:sldId id="1010" r:id="rId138"/>
    <p:sldId id="1312" r:id="rId139"/>
    <p:sldId id="1315" r:id="rId140"/>
    <p:sldId id="1316" r:id="rId141"/>
    <p:sldId id="1317" r:id="rId142"/>
    <p:sldId id="1318" r:id="rId143"/>
    <p:sldId id="1319" r:id="rId144"/>
    <p:sldId id="1320" r:id="rId145"/>
    <p:sldId id="1321" r:id="rId146"/>
    <p:sldId id="1322" r:id="rId147"/>
    <p:sldId id="1323" r:id="rId148"/>
    <p:sldId id="1324" r:id="rId149"/>
    <p:sldId id="1326" r:id="rId150"/>
    <p:sldId id="1327" r:id="rId151"/>
    <p:sldId id="1325" r:id="rId152"/>
    <p:sldId id="1328" r:id="rId153"/>
    <p:sldId id="1329" r:id="rId154"/>
    <p:sldId id="1330" r:id="rId155"/>
    <p:sldId id="1331" r:id="rId156"/>
    <p:sldId id="1332" r:id="rId157"/>
    <p:sldId id="1333" r:id="rId158"/>
    <p:sldId id="1334" r:id="rId159"/>
    <p:sldId id="1335" r:id="rId160"/>
    <p:sldId id="1337" r:id="rId161"/>
    <p:sldId id="1336" r:id="rId162"/>
    <p:sldId id="1338"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73" autoAdjust="0"/>
  </p:normalViewPr>
  <p:slideViewPr>
    <p:cSldViewPr snapToGrid="0">
      <p:cViewPr varScale="1">
        <p:scale>
          <a:sx n="82" d="100"/>
          <a:sy n="82" d="100"/>
        </p:scale>
        <p:origin x="720" y="58"/>
      </p:cViewPr>
      <p:guideLst>
        <p:guide orient="horz" pos="2160"/>
        <p:guide pos="3840"/>
      </p:guideLst>
    </p:cSldViewPr>
  </p:slideViewPr>
  <p:notesTextViewPr>
    <p:cViewPr>
      <p:scale>
        <a:sx n="1" d="1"/>
        <a:sy n="1" d="1"/>
      </p:scale>
      <p:origin x="0" y="0"/>
    </p:cViewPr>
  </p:notesTextViewPr>
  <p:sorterViewPr>
    <p:cViewPr>
      <p:scale>
        <a:sx n="66" d="100"/>
        <a:sy n="66" d="100"/>
      </p:scale>
      <p:origin x="0" y="51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3236D-2140-4BAB-A905-728757B58DBD}" type="datetimeFigureOut">
              <a:rPr lang="en-US" smtClean="0"/>
              <a:pPr/>
              <a:t>8/19/2024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A65A90-96B1-4750-8812-9D7E94CFAB66}" type="slidenum">
              <a:rPr lang="en-IN" smtClean="0"/>
              <a:pPr/>
              <a:t>‹#›</a:t>
            </a:fld>
            <a:endParaRPr lang="en-IN"/>
          </a:p>
        </p:txBody>
      </p:sp>
    </p:spTree>
    <p:extLst>
      <p:ext uri="{BB962C8B-B14F-4D97-AF65-F5344CB8AC3E}">
        <p14:creationId xmlns:p14="http://schemas.microsoft.com/office/powerpoint/2010/main" val="33685592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1-06-28T07:06:21.039"/>
    </inkml:context>
    <inkml:brush xml:id="br0">
      <inkml:brushProperty name="width" value="0.05292" units="cm"/>
      <inkml:brushProperty name="height" value="0.05292" units="cm"/>
      <inkml:brushProperty name="color" value="#FF0000"/>
    </inkml:brush>
  </inkml:definitions>
  <inkml:trace contextRef="#ctx0" brushRef="#br0">28004 13643 0,'-24'0'0,"-1"0"16,-25 0-16,1 0 31,-1 0-31,25 0 0,-49 0 16,-1 0-16,-49-50 15,0 25 1,0 0-16,25 25 0,-25-24 15,74 24-15,-24 0 16,-25 0-16,49 0 16,-24 0-1,-1 0-15,1 0 16,24 0-16,-24 0 16,-25 0-16,24 0 15,26 0-15,-1 0 16,1 0-16,24 0 15,0 0-15,0 0 16,-24 49-16,24-24 16,0-25-1,25 25-15,-25-25 16,0 0-16,0 25 16,1-25-1,-1 24 1,0-24 15,25 25-31,0 0 31,0 0 16,50 0-31,-1-1-1,26-24-15,-1 25 16,25-25-16,1 0 16,-1 0-16,0 0 15,0 0-15,-24 0 16,-26 0 0,26 0-16,-1 0 0,-49-25 15,0 25-15,24-24 16,-24-26-16</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1-06-28T06:13:39.456"/>
    </inkml:context>
    <inkml:brush xml:id="br0">
      <inkml:brushProperty name="width" value="0.05292" units="cm"/>
      <inkml:brushProperty name="height" value="0.05292" units="cm"/>
      <inkml:brushProperty name="color" value="#FF0000"/>
    </inkml:brush>
  </inkml:definitions>
  <inkml:trace contextRef="#ctx0" brushRef="#br0">4911 6772 0,'-24'49'16,"24"1"-16,0 24 16,0 1-16,0 24 15,0-25-15,-25 26 16,25-1-16,-25-50 15,25 1-15,0-25 16,0 0-16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0.17647" units="1/cm"/>
          <inkml:channelProperty channel="Y" name="resolution" value="40.42105" units="1/cm"/>
          <inkml:channelProperty channel="T" name="resolution" value="1" units="1/dev"/>
        </inkml:channelProperties>
      </inkml:inkSource>
      <inkml:timestamp xml:id="ts0" timeString="2023-08-18T04:11:06.562"/>
    </inkml:context>
    <inkml:brush xml:id="br0">
      <inkml:brushProperty name="width" value="0.05292" units="cm"/>
      <inkml:brushProperty name="height" value="0.05292" units="cm"/>
      <inkml:brushProperty name="color" value="#FF0000"/>
    </inkml:brush>
  </inkml:definitions>
  <inkml:trace contextRef="#ctx0" brushRef="#br0">19621 8979 0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EFD13-6784-4109-8C35-645D8F8C8A4F}" type="datetimeFigureOut">
              <a:rPr lang="en-IN" smtClean="0"/>
              <a:pPr/>
              <a:t>19-08-2024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F561E-CF75-424F-BF32-DCD04D2DB9F7}" type="slidenum">
              <a:rPr lang="en-IN" smtClean="0"/>
              <a:pPr/>
              <a:t>‹#›</a:t>
            </a:fld>
            <a:endParaRPr lang="en-IN"/>
          </a:p>
        </p:txBody>
      </p:sp>
    </p:spTree>
    <p:extLst>
      <p:ext uri="{BB962C8B-B14F-4D97-AF65-F5344CB8AC3E}">
        <p14:creationId xmlns:p14="http://schemas.microsoft.com/office/powerpoint/2010/main" val="210913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47</a:t>
            </a:fld>
            <a:endParaRPr lang="en-IN"/>
          </a:p>
        </p:txBody>
      </p:sp>
    </p:spTree>
    <p:extLst>
      <p:ext uri="{BB962C8B-B14F-4D97-AF65-F5344CB8AC3E}">
        <p14:creationId xmlns:p14="http://schemas.microsoft.com/office/powerpoint/2010/main" val="2354290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56</a:t>
            </a:fld>
            <a:endParaRPr lang="en-IN"/>
          </a:p>
        </p:txBody>
      </p:sp>
    </p:spTree>
    <p:extLst>
      <p:ext uri="{BB962C8B-B14F-4D97-AF65-F5344CB8AC3E}">
        <p14:creationId xmlns:p14="http://schemas.microsoft.com/office/powerpoint/2010/main" val="4247355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57</a:t>
            </a:fld>
            <a:endParaRPr lang="en-IN"/>
          </a:p>
        </p:txBody>
      </p:sp>
    </p:spTree>
    <p:extLst>
      <p:ext uri="{BB962C8B-B14F-4D97-AF65-F5344CB8AC3E}">
        <p14:creationId xmlns:p14="http://schemas.microsoft.com/office/powerpoint/2010/main" val="139508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58</a:t>
            </a:fld>
            <a:endParaRPr lang="en-IN"/>
          </a:p>
        </p:txBody>
      </p:sp>
    </p:spTree>
    <p:extLst>
      <p:ext uri="{BB962C8B-B14F-4D97-AF65-F5344CB8AC3E}">
        <p14:creationId xmlns:p14="http://schemas.microsoft.com/office/powerpoint/2010/main" val="2946899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59</a:t>
            </a:fld>
            <a:endParaRPr lang="en-IN"/>
          </a:p>
        </p:txBody>
      </p:sp>
    </p:spTree>
    <p:extLst>
      <p:ext uri="{BB962C8B-B14F-4D97-AF65-F5344CB8AC3E}">
        <p14:creationId xmlns:p14="http://schemas.microsoft.com/office/powerpoint/2010/main" val="2636633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60</a:t>
            </a:fld>
            <a:endParaRPr lang="en-IN"/>
          </a:p>
        </p:txBody>
      </p:sp>
    </p:spTree>
    <p:extLst>
      <p:ext uri="{BB962C8B-B14F-4D97-AF65-F5344CB8AC3E}">
        <p14:creationId xmlns:p14="http://schemas.microsoft.com/office/powerpoint/2010/main" val="3528861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61</a:t>
            </a:fld>
            <a:endParaRPr lang="en-IN"/>
          </a:p>
        </p:txBody>
      </p:sp>
    </p:spTree>
    <p:extLst>
      <p:ext uri="{BB962C8B-B14F-4D97-AF65-F5344CB8AC3E}">
        <p14:creationId xmlns:p14="http://schemas.microsoft.com/office/powerpoint/2010/main" val="1667763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62</a:t>
            </a:fld>
            <a:endParaRPr lang="en-IN"/>
          </a:p>
        </p:txBody>
      </p:sp>
    </p:spTree>
    <p:extLst>
      <p:ext uri="{BB962C8B-B14F-4D97-AF65-F5344CB8AC3E}">
        <p14:creationId xmlns:p14="http://schemas.microsoft.com/office/powerpoint/2010/main" val="143468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63</a:t>
            </a:fld>
            <a:endParaRPr lang="en-IN"/>
          </a:p>
        </p:txBody>
      </p:sp>
    </p:spTree>
    <p:extLst>
      <p:ext uri="{BB962C8B-B14F-4D97-AF65-F5344CB8AC3E}">
        <p14:creationId xmlns:p14="http://schemas.microsoft.com/office/powerpoint/2010/main" val="144942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64</a:t>
            </a:fld>
            <a:endParaRPr lang="en-IN"/>
          </a:p>
        </p:txBody>
      </p:sp>
    </p:spTree>
    <p:extLst>
      <p:ext uri="{BB962C8B-B14F-4D97-AF65-F5344CB8AC3E}">
        <p14:creationId xmlns:p14="http://schemas.microsoft.com/office/powerpoint/2010/main" val="927798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65</a:t>
            </a:fld>
            <a:endParaRPr lang="en-IN"/>
          </a:p>
        </p:txBody>
      </p:sp>
    </p:spTree>
    <p:extLst>
      <p:ext uri="{BB962C8B-B14F-4D97-AF65-F5344CB8AC3E}">
        <p14:creationId xmlns:p14="http://schemas.microsoft.com/office/powerpoint/2010/main" val="28494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48</a:t>
            </a:fld>
            <a:endParaRPr lang="en-IN"/>
          </a:p>
        </p:txBody>
      </p:sp>
    </p:spTree>
    <p:extLst>
      <p:ext uri="{BB962C8B-B14F-4D97-AF65-F5344CB8AC3E}">
        <p14:creationId xmlns:p14="http://schemas.microsoft.com/office/powerpoint/2010/main" val="110694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66</a:t>
            </a:fld>
            <a:endParaRPr lang="en-IN"/>
          </a:p>
        </p:txBody>
      </p:sp>
    </p:spTree>
    <p:extLst>
      <p:ext uri="{BB962C8B-B14F-4D97-AF65-F5344CB8AC3E}">
        <p14:creationId xmlns:p14="http://schemas.microsoft.com/office/powerpoint/2010/main" val="4247132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67</a:t>
            </a:fld>
            <a:endParaRPr lang="en-IN"/>
          </a:p>
        </p:txBody>
      </p:sp>
    </p:spTree>
    <p:extLst>
      <p:ext uri="{BB962C8B-B14F-4D97-AF65-F5344CB8AC3E}">
        <p14:creationId xmlns:p14="http://schemas.microsoft.com/office/powerpoint/2010/main" val="2577632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68</a:t>
            </a:fld>
            <a:endParaRPr lang="en-IN"/>
          </a:p>
        </p:txBody>
      </p:sp>
    </p:spTree>
    <p:extLst>
      <p:ext uri="{BB962C8B-B14F-4D97-AF65-F5344CB8AC3E}">
        <p14:creationId xmlns:p14="http://schemas.microsoft.com/office/powerpoint/2010/main" val="4062937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69</a:t>
            </a:fld>
            <a:endParaRPr lang="en-IN"/>
          </a:p>
        </p:txBody>
      </p:sp>
    </p:spTree>
    <p:extLst>
      <p:ext uri="{BB962C8B-B14F-4D97-AF65-F5344CB8AC3E}">
        <p14:creationId xmlns:p14="http://schemas.microsoft.com/office/powerpoint/2010/main" val="3790216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70</a:t>
            </a:fld>
            <a:endParaRPr lang="en-IN"/>
          </a:p>
        </p:txBody>
      </p:sp>
    </p:spTree>
    <p:extLst>
      <p:ext uri="{BB962C8B-B14F-4D97-AF65-F5344CB8AC3E}">
        <p14:creationId xmlns:p14="http://schemas.microsoft.com/office/powerpoint/2010/main" val="1610169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71</a:t>
            </a:fld>
            <a:endParaRPr lang="en-IN"/>
          </a:p>
        </p:txBody>
      </p:sp>
    </p:spTree>
    <p:extLst>
      <p:ext uri="{BB962C8B-B14F-4D97-AF65-F5344CB8AC3E}">
        <p14:creationId xmlns:p14="http://schemas.microsoft.com/office/powerpoint/2010/main" val="51445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72</a:t>
            </a:fld>
            <a:endParaRPr lang="en-IN"/>
          </a:p>
        </p:txBody>
      </p:sp>
    </p:spTree>
    <p:extLst>
      <p:ext uri="{BB962C8B-B14F-4D97-AF65-F5344CB8AC3E}">
        <p14:creationId xmlns:p14="http://schemas.microsoft.com/office/powerpoint/2010/main" val="3095182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73</a:t>
            </a:fld>
            <a:endParaRPr lang="en-IN"/>
          </a:p>
        </p:txBody>
      </p:sp>
    </p:spTree>
    <p:extLst>
      <p:ext uri="{BB962C8B-B14F-4D97-AF65-F5344CB8AC3E}">
        <p14:creationId xmlns:p14="http://schemas.microsoft.com/office/powerpoint/2010/main" val="2686046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74</a:t>
            </a:fld>
            <a:endParaRPr lang="en-IN"/>
          </a:p>
        </p:txBody>
      </p:sp>
    </p:spTree>
    <p:extLst>
      <p:ext uri="{BB962C8B-B14F-4D97-AF65-F5344CB8AC3E}">
        <p14:creationId xmlns:p14="http://schemas.microsoft.com/office/powerpoint/2010/main" val="3558319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75</a:t>
            </a:fld>
            <a:endParaRPr lang="en-IN"/>
          </a:p>
        </p:txBody>
      </p:sp>
    </p:spTree>
    <p:extLst>
      <p:ext uri="{BB962C8B-B14F-4D97-AF65-F5344CB8AC3E}">
        <p14:creationId xmlns:p14="http://schemas.microsoft.com/office/powerpoint/2010/main" val="269697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49</a:t>
            </a:fld>
            <a:endParaRPr lang="en-IN"/>
          </a:p>
        </p:txBody>
      </p:sp>
    </p:spTree>
    <p:extLst>
      <p:ext uri="{BB962C8B-B14F-4D97-AF65-F5344CB8AC3E}">
        <p14:creationId xmlns:p14="http://schemas.microsoft.com/office/powerpoint/2010/main" val="164855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76</a:t>
            </a:fld>
            <a:endParaRPr lang="en-IN"/>
          </a:p>
        </p:txBody>
      </p:sp>
    </p:spTree>
    <p:extLst>
      <p:ext uri="{BB962C8B-B14F-4D97-AF65-F5344CB8AC3E}">
        <p14:creationId xmlns:p14="http://schemas.microsoft.com/office/powerpoint/2010/main" val="805708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77</a:t>
            </a:fld>
            <a:endParaRPr lang="en-IN"/>
          </a:p>
        </p:txBody>
      </p:sp>
    </p:spTree>
    <p:extLst>
      <p:ext uri="{BB962C8B-B14F-4D97-AF65-F5344CB8AC3E}">
        <p14:creationId xmlns:p14="http://schemas.microsoft.com/office/powerpoint/2010/main" val="2036177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78</a:t>
            </a:fld>
            <a:endParaRPr lang="en-IN"/>
          </a:p>
        </p:txBody>
      </p:sp>
    </p:spTree>
    <p:extLst>
      <p:ext uri="{BB962C8B-B14F-4D97-AF65-F5344CB8AC3E}">
        <p14:creationId xmlns:p14="http://schemas.microsoft.com/office/powerpoint/2010/main" val="3999246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79</a:t>
            </a:fld>
            <a:endParaRPr lang="en-IN"/>
          </a:p>
        </p:txBody>
      </p:sp>
    </p:spTree>
    <p:extLst>
      <p:ext uri="{BB962C8B-B14F-4D97-AF65-F5344CB8AC3E}">
        <p14:creationId xmlns:p14="http://schemas.microsoft.com/office/powerpoint/2010/main" val="42931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80</a:t>
            </a:fld>
            <a:endParaRPr lang="en-IN"/>
          </a:p>
        </p:txBody>
      </p:sp>
    </p:spTree>
    <p:extLst>
      <p:ext uri="{BB962C8B-B14F-4D97-AF65-F5344CB8AC3E}">
        <p14:creationId xmlns:p14="http://schemas.microsoft.com/office/powerpoint/2010/main" val="88936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81</a:t>
            </a:fld>
            <a:endParaRPr lang="en-IN"/>
          </a:p>
        </p:txBody>
      </p:sp>
    </p:spTree>
    <p:extLst>
      <p:ext uri="{BB962C8B-B14F-4D97-AF65-F5344CB8AC3E}">
        <p14:creationId xmlns:p14="http://schemas.microsoft.com/office/powerpoint/2010/main" val="2397010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82</a:t>
            </a:fld>
            <a:endParaRPr lang="en-IN"/>
          </a:p>
        </p:txBody>
      </p:sp>
    </p:spTree>
    <p:extLst>
      <p:ext uri="{BB962C8B-B14F-4D97-AF65-F5344CB8AC3E}">
        <p14:creationId xmlns:p14="http://schemas.microsoft.com/office/powerpoint/2010/main" val="895207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83</a:t>
            </a:fld>
            <a:endParaRPr lang="en-IN"/>
          </a:p>
        </p:txBody>
      </p:sp>
    </p:spTree>
    <p:extLst>
      <p:ext uri="{BB962C8B-B14F-4D97-AF65-F5344CB8AC3E}">
        <p14:creationId xmlns:p14="http://schemas.microsoft.com/office/powerpoint/2010/main" val="2025214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84</a:t>
            </a:fld>
            <a:endParaRPr lang="en-IN"/>
          </a:p>
        </p:txBody>
      </p:sp>
    </p:spTree>
    <p:extLst>
      <p:ext uri="{BB962C8B-B14F-4D97-AF65-F5344CB8AC3E}">
        <p14:creationId xmlns:p14="http://schemas.microsoft.com/office/powerpoint/2010/main" val="1271369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85</a:t>
            </a:fld>
            <a:endParaRPr lang="en-IN"/>
          </a:p>
        </p:txBody>
      </p:sp>
    </p:spTree>
    <p:extLst>
      <p:ext uri="{BB962C8B-B14F-4D97-AF65-F5344CB8AC3E}">
        <p14:creationId xmlns:p14="http://schemas.microsoft.com/office/powerpoint/2010/main" val="219619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50</a:t>
            </a:fld>
            <a:endParaRPr lang="en-IN"/>
          </a:p>
        </p:txBody>
      </p:sp>
    </p:spTree>
    <p:extLst>
      <p:ext uri="{BB962C8B-B14F-4D97-AF65-F5344CB8AC3E}">
        <p14:creationId xmlns:p14="http://schemas.microsoft.com/office/powerpoint/2010/main" val="3393209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86</a:t>
            </a:fld>
            <a:endParaRPr lang="en-IN"/>
          </a:p>
        </p:txBody>
      </p:sp>
    </p:spTree>
    <p:extLst>
      <p:ext uri="{BB962C8B-B14F-4D97-AF65-F5344CB8AC3E}">
        <p14:creationId xmlns:p14="http://schemas.microsoft.com/office/powerpoint/2010/main" val="954394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87</a:t>
            </a:fld>
            <a:endParaRPr lang="en-IN"/>
          </a:p>
        </p:txBody>
      </p:sp>
    </p:spTree>
    <p:extLst>
      <p:ext uri="{BB962C8B-B14F-4D97-AF65-F5344CB8AC3E}">
        <p14:creationId xmlns:p14="http://schemas.microsoft.com/office/powerpoint/2010/main" val="90125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88</a:t>
            </a:fld>
            <a:endParaRPr lang="en-IN"/>
          </a:p>
        </p:txBody>
      </p:sp>
    </p:spTree>
    <p:extLst>
      <p:ext uri="{BB962C8B-B14F-4D97-AF65-F5344CB8AC3E}">
        <p14:creationId xmlns:p14="http://schemas.microsoft.com/office/powerpoint/2010/main" val="375390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89</a:t>
            </a:fld>
            <a:endParaRPr lang="en-IN"/>
          </a:p>
        </p:txBody>
      </p:sp>
    </p:spTree>
    <p:extLst>
      <p:ext uri="{BB962C8B-B14F-4D97-AF65-F5344CB8AC3E}">
        <p14:creationId xmlns:p14="http://schemas.microsoft.com/office/powerpoint/2010/main" val="2963934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90</a:t>
            </a:fld>
            <a:endParaRPr lang="en-IN"/>
          </a:p>
        </p:txBody>
      </p:sp>
    </p:spTree>
    <p:extLst>
      <p:ext uri="{BB962C8B-B14F-4D97-AF65-F5344CB8AC3E}">
        <p14:creationId xmlns:p14="http://schemas.microsoft.com/office/powerpoint/2010/main" val="2847842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91</a:t>
            </a:fld>
            <a:endParaRPr lang="en-IN"/>
          </a:p>
        </p:txBody>
      </p:sp>
    </p:spTree>
    <p:extLst>
      <p:ext uri="{BB962C8B-B14F-4D97-AF65-F5344CB8AC3E}">
        <p14:creationId xmlns:p14="http://schemas.microsoft.com/office/powerpoint/2010/main" val="2997345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92</a:t>
            </a:fld>
            <a:endParaRPr lang="en-IN"/>
          </a:p>
        </p:txBody>
      </p:sp>
    </p:spTree>
    <p:extLst>
      <p:ext uri="{BB962C8B-B14F-4D97-AF65-F5344CB8AC3E}">
        <p14:creationId xmlns:p14="http://schemas.microsoft.com/office/powerpoint/2010/main" val="2155549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93</a:t>
            </a:fld>
            <a:endParaRPr lang="en-IN"/>
          </a:p>
        </p:txBody>
      </p:sp>
    </p:spTree>
    <p:extLst>
      <p:ext uri="{BB962C8B-B14F-4D97-AF65-F5344CB8AC3E}">
        <p14:creationId xmlns:p14="http://schemas.microsoft.com/office/powerpoint/2010/main" val="2927514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94</a:t>
            </a:fld>
            <a:endParaRPr lang="en-IN"/>
          </a:p>
        </p:txBody>
      </p:sp>
    </p:spTree>
    <p:extLst>
      <p:ext uri="{BB962C8B-B14F-4D97-AF65-F5344CB8AC3E}">
        <p14:creationId xmlns:p14="http://schemas.microsoft.com/office/powerpoint/2010/main" val="3860607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95</a:t>
            </a:fld>
            <a:endParaRPr lang="en-IN"/>
          </a:p>
        </p:txBody>
      </p:sp>
    </p:spTree>
    <p:extLst>
      <p:ext uri="{BB962C8B-B14F-4D97-AF65-F5344CB8AC3E}">
        <p14:creationId xmlns:p14="http://schemas.microsoft.com/office/powerpoint/2010/main" val="37204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51</a:t>
            </a:fld>
            <a:endParaRPr lang="en-IN"/>
          </a:p>
        </p:txBody>
      </p:sp>
    </p:spTree>
    <p:extLst>
      <p:ext uri="{BB962C8B-B14F-4D97-AF65-F5344CB8AC3E}">
        <p14:creationId xmlns:p14="http://schemas.microsoft.com/office/powerpoint/2010/main" val="3241830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96</a:t>
            </a:fld>
            <a:endParaRPr lang="en-IN"/>
          </a:p>
        </p:txBody>
      </p:sp>
    </p:spTree>
    <p:extLst>
      <p:ext uri="{BB962C8B-B14F-4D97-AF65-F5344CB8AC3E}">
        <p14:creationId xmlns:p14="http://schemas.microsoft.com/office/powerpoint/2010/main" val="3567931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97</a:t>
            </a:fld>
            <a:endParaRPr lang="en-IN"/>
          </a:p>
        </p:txBody>
      </p:sp>
    </p:spTree>
    <p:extLst>
      <p:ext uri="{BB962C8B-B14F-4D97-AF65-F5344CB8AC3E}">
        <p14:creationId xmlns:p14="http://schemas.microsoft.com/office/powerpoint/2010/main" val="3871656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98</a:t>
            </a:fld>
            <a:endParaRPr lang="en-IN"/>
          </a:p>
        </p:txBody>
      </p:sp>
    </p:spTree>
    <p:extLst>
      <p:ext uri="{BB962C8B-B14F-4D97-AF65-F5344CB8AC3E}">
        <p14:creationId xmlns:p14="http://schemas.microsoft.com/office/powerpoint/2010/main" val="76818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52</a:t>
            </a:fld>
            <a:endParaRPr lang="en-IN"/>
          </a:p>
        </p:txBody>
      </p:sp>
    </p:spTree>
    <p:extLst>
      <p:ext uri="{BB962C8B-B14F-4D97-AF65-F5344CB8AC3E}">
        <p14:creationId xmlns:p14="http://schemas.microsoft.com/office/powerpoint/2010/main" val="321482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53</a:t>
            </a:fld>
            <a:endParaRPr lang="en-IN"/>
          </a:p>
        </p:txBody>
      </p:sp>
    </p:spTree>
    <p:extLst>
      <p:ext uri="{BB962C8B-B14F-4D97-AF65-F5344CB8AC3E}">
        <p14:creationId xmlns:p14="http://schemas.microsoft.com/office/powerpoint/2010/main" val="1720587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54</a:t>
            </a:fld>
            <a:endParaRPr lang="en-IN"/>
          </a:p>
        </p:txBody>
      </p:sp>
    </p:spTree>
    <p:extLst>
      <p:ext uri="{BB962C8B-B14F-4D97-AF65-F5344CB8AC3E}">
        <p14:creationId xmlns:p14="http://schemas.microsoft.com/office/powerpoint/2010/main" val="198756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C5F561E-CF75-424F-BF32-DCD04D2DB9F7}" type="slidenum">
              <a:rPr lang="en-IN" smtClean="0"/>
              <a:pPr/>
              <a:t>55</a:t>
            </a:fld>
            <a:endParaRPr lang="en-IN"/>
          </a:p>
        </p:txBody>
      </p:sp>
    </p:spTree>
    <p:extLst>
      <p:ext uri="{BB962C8B-B14F-4D97-AF65-F5344CB8AC3E}">
        <p14:creationId xmlns:p14="http://schemas.microsoft.com/office/powerpoint/2010/main" val="265061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8FBDAC0-7154-4528-860D-A157512A0A36}" type="datetimeFigureOut">
              <a:rPr lang="en-IN" smtClean="0"/>
              <a:pPr/>
              <a:t>19-08-2024</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7FEA-6F42-4641-9788-B5BDBAB90859}" type="slidenum">
              <a:rPr lang="en-IN" smtClean="0"/>
              <a:pPr/>
              <a:t>‹#›</a:t>
            </a:fld>
            <a:endParaRPr lang="en-IN"/>
          </a:p>
        </p:txBody>
      </p:sp>
      <p:sp>
        <p:nvSpPr>
          <p:cNvPr id="8" name="object 5"/>
          <p:cNvSpPr>
            <a:spLocks noChangeArrowheads="1"/>
          </p:cNvSpPr>
          <p:nvPr userDrawn="1"/>
        </p:nvSpPr>
        <p:spPr bwMode="auto">
          <a:xfrm>
            <a:off x="109028" y="66040"/>
            <a:ext cx="708025" cy="709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
        <p:nvSpPr>
          <p:cNvPr id="9" name="object 8"/>
          <p:cNvSpPr txBox="1"/>
          <p:nvPr userDrawn="1"/>
        </p:nvSpPr>
        <p:spPr>
          <a:xfrm>
            <a:off x="892810" y="95250"/>
            <a:ext cx="1371600" cy="492125"/>
          </a:xfrm>
          <a:prstGeom prst="rect">
            <a:avLst/>
          </a:prstGeom>
        </p:spPr>
        <p:txBody>
          <a:bodyPr lIns="0" tIns="17145" rIns="0" bIns="0">
            <a:spAutoFit/>
          </a:bodyPr>
          <a:lstStyle/>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RV College of</a:t>
            </a:r>
          </a:p>
          <a:p>
            <a:pPr marL="12700" eaLnBrk="1" fontAlgn="auto" hangingPunct="1">
              <a:lnSpc>
                <a:spcPts val="1785"/>
              </a:lnSpc>
              <a:spcBef>
                <a:spcPts val="135"/>
              </a:spcBef>
              <a:spcAft>
                <a:spcPts val="0"/>
              </a:spcAft>
              <a:defRPr/>
            </a:pPr>
            <a:r>
              <a:rPr lang="en-IN" sz="1600" b="1" spc="5" dirty="0">
                <a:solidFill>
                  <a:srgbClr val="231F20"/>
                </a:solidFill>
                <a:latin typeface="Helvetica-Bold"/>
                <a:ea typeface="+mn-ea"/>
                <a:cs typeface="Helvetica-Bold"/>
              </a:rPr>
              <a:t>Engineering </a:t>
            </a:r>
            <a:endParaRPr sz="1600" dirty="0">
              <a:latin typeface="Helvetica-Bold"/>
              <a:ea typeface="+mn-ea"/>
              <a:cs typeface="Helvetica-Bold"/>
            </a:endParaRPr>
          </a:p>
        </p:txBody>
      </p:sp>
      <p:sp>
        <p:nvSpPr>
          <p:cNvPr id="10" name="Title 10"/>
          <p:cNvSpPr txBox="1">
            <a:spLocks/>
          </p:cNvSpPr>
          <p:nvPr userDrawn="1"/>
        </p:nvSpPr>
        <p:spPr bwMode="auto">
          <a:xfrm>
            <a:off x="8512175" y="66040"/>
            <a:ext cx="3679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rtl="0" eaLnBrk="0" fontAlgn="base" hangingPunct="0">
              <a:spcBef>
                <a:spcPct val="0"/>
              </a:spcBef>
              <a:spcAft>
                <a:spcPct val="0"/>
              </a:spcAft>
              <a:defRPr>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r" eaLnBrk="1" hangingPunct="1">
              <a:defRPr/>
            </a:pPr>
            <a:r>
              <a:rPr lang="en-US" altLang="en-US" dirty="0">
                <a:latin typeface="Playfair Display" charset="0"/>
                <a:ea typeface="ＭＳ Ｐゴシック" pitchFamily="34" charset="-128"/>
              </a:rPr>
              <a:t>Go, change the world</a:t>
            </a:r>
          </a:p>
        </p:txBody>
      </p:sp>
    </p:spTree>
    <p:extLst>
      <p:ext uri="{BB962C8B-B14F-4D97-AF65-F5344CB8AC3E}">
        <p14:creationId xmlns:p14="http://schemas.microsoft.com/office/powerpoint/2010/main" val="2020850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192878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49486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188321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230737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108714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997313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170553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279504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204157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BDAC0-7154-4528-860D-A157512A0A36}" type="datetimeFigureOut">
              <a:rPr lang="en-IN" smtClean="0"/>
              <a:pPr/>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677FEA-6F42-4641-9788-B5BDBAB90859}" type="slidenum">
              <a:rPr lang="en-IN" smtClean="0"/>
              <a:pPr/>
              <a:t>‹#›</a:t>
            </a:fld>
            <a:endParaRPr lang="en-IN"/>
          </a:p>
        </p:txBody>
      </p:sp>
    </p:spTree>
    <p:extLst>
      <p:ext uri="{BB962C8B-B14F-4D97-AF65-F5344CB8AC3E}">
        <p14:creationId xmlns:p14="http://schemas.microsoft.com/office/powerpoint/2010/main" val="352486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FBDAC0-7154-4528-860D-A157512A0A36}" type="datetimeFigureOut">
              <a:rPr lang="en-IN" smtClean="0"/>
              <a:pPr/>
              <a:t>19-08-2024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77FEA-6F42-4641-9788-B5BDBAB90859}" type="slidenum">
              <a:rPr lang="en-IN" smtClean="0"/>
              <a:pPr/>
              <a:t>‹#›</a:t>
            </a:fld>
            <a:endParaRPr lang="en-IN"/>
          </a:p>
        </p:txBody>
      </p:sp>
    </p:spTree>
    <p:extLst>
      <p:ext uri="{BB962C8B-B14F-4D97-AF65-F5344CB8AC3E}">
        <p14:creationId xmlns:p14="http://schemas.microsoft.com/office/powerpoint/2010/main" val="412484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48.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s>
</file>

<file path=ppt/slides/_rels/slide1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0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20.png"/><Relationship Id="rId1" Type="http://schemas.openxmlformats.org/officeDocument/2006/relationships/slideLayout" Target="../slideLayouts/slideLayout1.xml"/><Relationship Id="rId5" Type="http://schemas.openxmlformats.org/officeDocument/2006/relationships/image" Target="../media/image1250.png"/><Relationship Id="rId4" Type="http://schemas.openxmlformats.org/officeDocument/2006/relationships/image" Target="../media/image12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60.png"/><Relationship Id="rId1" Type="http://schemas.openxmlformats.org/officeDocument/2006/relationships/slideLayout" Target="../slideLayouts/slideLayout1.xml"/><Relationship Id="rId4" Type="http://schemas.openxmlformats.org/officeDocument/2006/relationships/image" Target="../media/image12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1.xml"/><Relationship Id="rId5" Type="http://schemas.openxmlformats.org/officeDocument/2006/relationships/image" Target="../media/image1320.png"/><Relationship Id="rId4" Type="http://schemas.openxmlformats.org/officeDocument/2006/relationships/image" Target="../media/image131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2" Type="http://schemas.openxmlformats.org/officeDocument/2006/relationships/image" Target="../media/image1330.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53.wmf"/><Relationship Id="rId18" Type="http://schemas.openxmlformats.org/officeDocument/2006/relationships/oleObject" Target="../embeddings/oleObject11.bin"/><Relationship Id="rId26" Type="http://schemas.openxmlformats.org/officeDocument/2006/relationships/oleObject" Target="../embeddings/oleObject15.bin"/><Relationship Id="rId3" Type="http://schemas.openxmlformats.org/officeDocument/2006/relationships/image" Target="../media/image148.wmf"/><Relationship Id="rId21" Type="http://schemas.openxmlformats.org/officeDocument/2006/relationships/image" Target="../media/image157.wmf"/><Relationship Id="rId7" Type="http://schemas.openxmlformats.org/officeDocument/2006/relationships/image" Target="../media/image150.wmf"/><Relationship Id="rId12" Type="http://schemas.openxmlformats.org/officeDocument/2006/relationships/oleObject" Target="../embeddings/oleObject8.bin"/><Relationship Id="rId17" Type="http://schemas.openxmlformats.org/officeDocument/2006/relationships/image" Target="../media/image155.wmf"/><Relationship Id="rId25" Type="http://schemas.openxmlformats.org/officeDocument/2006/relationships/image" Target="../media/image159.wmf"/><Relationship Id="rId2" Type="http://schemas.openxmlformats.org/officeDocument/2006/relationships/oleObject" Target="../embeddings/oleObject3.bin"/><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slideLayout" Target="../slideLayouts/slideLayout1.xml"/><Relationship Id="rId6" Type="http://schemas.openxmlformats.org/officeDocument/2006/relationships/oleObject" Target="../embeddings/oleObject5.bin"/><Relationship Id="rId11" Type="http://schemas.openxmlformats.org/officeDocument/2006/relationships/image" Target="../media/image152.wmf"/><Relationship Id="rId24" Type="http://schemas.openxmlformats.org/officeDocument/2006/relationships/oleObject" Target="../embeddings/oleObject14.bin"/><Relationship Id="rId5" Type="http://schemas.openxmlformats.org/officeDocument/2006/relationships/image" Target="../media/image149.wmf"/><Relationship Id="rId15" Type="http://schemas.openxmlformats.org/officeDocument/2006/relationships/image" Target="../media/image154.wmf"/><Relationship Id="rId23" Type="http://schemas.openxmlformats.org/officeDocument/2006/relationships/image" Target="../media/image158.wmf"/><Relationship Id="rId28" Type="http://schemas.openxmlformats.org/officeDocument/2006/relationships/customXml" Target="../ink/ink49.xml"/><Relationship Id="rId10" Type="http://schemas.openxmlformats.org/officeDocument/2006/relationships/oleObject" Target="../embeddings/oleObject7.bin"/><Relationship Id="rId19" Type="http://schemas.openxmlformats.org/officeDocument/2006/relationships/image" Target="../media/image156.wmf"/><Relationship Id="rId4" Type="http://schemas.openxmlformats.org/officeDocument/2006/relationships/oleObject" Target="../embeddings/oleObject4.bin"/><Relationship Id="rId9" Type="http://schemas.openxmlformats.org/officeDocument/2006/relationships/image" Target="../media/image151.wmf"/><Relationship Id="rId14" Type="http://schemas.openxmlformats.org/officeDocument/2006/relationships/oleObject" Target="../embeddings/oleObject9.bin"/><Relationship Id="rId22" Type="http://schemas.openxmlformats.org/officeDocument/2006/relationships/oleObject" Target="../embeddings/oleObject13.bin"/><Relationship Id="rId27" Type="http://schemas.openxmlformats.org/officeDocument/2006/relationships/image" Target="../media/image160.wmf"/><Relationship Id="rId30" Type="http://schemas.openxmlformats.org/officeDocument/2006/relationships/image" Target="../media/image41.e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161.wmf"/><Relationship Id="rId7" Type="http://schemas.openxmlformats.org/officeDocument/2006/relationships/image" Target="../media/image163.wmf"/><Relationship Id="rId2" Type="http://schemas.openxmlformats.org/officeDocument/2006/relationships/oleObject" Target="../embeddings/oleObject16.bin"/><Relationship Id="rId1" Type="http://schemas.openxmlformats.org/officeDocument/2006/relationships/slideLayout" Target="../slideLayouts/slideLayout1.xml"/><Relationship Id="rId6" Type="http://schemas.openxmlformats.org/officeDocument/2006/relationships/oleObject" Target="../embeddings/oleObject18.bin"/><Relationship Id="rId11" Type="http://schemas.openxmlformats.org/officeDocument/2006/relationships/image" Target="../media/image165.wmf"/><Relationship Id="rId5" Type="http://schemas.openxmlformats.org/officeDocument/2006/relationships/image" Target="../media/image162.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64.wmf"/></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69.wmf"/><Relationship Id="rId3" Type="http://schemas.openxmlformats.org/officeDocument/2006/relationships/image" Target="../media/image153.wmf"/><Relationship Id="rId7" Type="http://schemas.openxmlformats.org/officeDocument/2006/relationships/image" Target="../media/image167.wmf"/><Relationship Id="rId12" Type="http://schemas.openxmlformats.org/officeDocument/2006/relationships/oleObject" Target="../embeddings/oleObject26.bin"/><Relationship Id="rId2" Type="http://schemas.openxmlformats.org/officeDocument/2006/relationships/oleObject" Target="../embeddings/oleObject21.bin"/><Relationship Id="rId1" Type="http://schemas.openxmlformats.org/officeDocument/2006/relationships/slideLayout" Target="../slideLayouts/slideLayout1.xml"/><Relationship Id="rId6" Type="http://schemas.openxmlformats.org/officeDocument/2006/relationships/oleObject" Target="../embeddings/oleObject23.bin"/><Relationship Id="rId11" Type="http://schemas.openxmlformats.org/officeDocument/2006/relationships/image" Target="../media/image168.wmf"/><Relationship Id="rId5" Type="http://schemas.openxmlformats.org/officeDocument/2006/relationships/image" Target="../media/image166.wmf"/><Relationship Id="rId15" Type="http://schemas.openxmlformats.org/officeDocument/2006/relationships/image" Target="../media/image170.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157.wmf"/><Relationship Id="rId14" Type="http://schemas.openxmlformats.org/officeDocument/2006/relationships/oleObject" Target="../embeddings/oleObject27.bin"/></Relationships>
</file>

<file path=ppt/slides/_rels/slide1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3.png"/><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3.png"/><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 Id="rId5" Type="http://schemas.openxmlformats.org/officeDocument/2006/relationships/image" Target="../media/image189.png"/><Relationship Id="rId4" Type="http://schemas.openxmlformats.org/officeDocument/2006/relationships/image" Target="../media/image18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49.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56.png"/><Relationship Id="rId2"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60.png"/><Relationship Id="rId2"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8.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68.png"/><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4.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80.png"/><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4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4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5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60.png"/></Relationships>
</file>

<file path=ppt/slides/_rels/slide5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5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5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60.png"/></Relationships>
</file>

<file path=ppt/slides/_rels/slide5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760.png"/></Relationships>
</file>

<file path=ppt/slides/_rels/slide5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60.png"/></Relationships>
</file>

<file path=ppt/slides/_rels/slide5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90.png"/></Relationships>
</file>

<file path=ppt/slides/_rels/slide5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790.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90.png"/></Relationships>
</file>

<file path=ppt/slides/_rels/slide6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32.xml"/><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60.png"/></Relationships>
</file>

<file path=ppt/slides/_rels/slide6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60.png"/></Relationships>
</file>

<file path=ppt/slides/_rels/slide6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90.png"/></Relationships>
</file>

<file path=ppt/slides/_rels/slide6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60.png"/></Relationships>
</file>

<file path=ppt/slides/_rels/slide6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customXml" Target="../ink/ink36.xml"/><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60.png"/></Relationships>
</file>

<file path=ppt/slides/_rels/slide6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2.png"/><Relationship Id="rId4" Type="http://schemas.openxmlformats.org/officeDocument/2006/relationships/image" Target="../media/image760.png"/></Relationships>
</file>

<file path=ppt/slides/_rels/slide6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90.png"/></Relationships>
</file>

<file path=ppt/slides/_rels/slide6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79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90.png"/></Relationships>
</file>

<file path=ppt/slides/_rels/slide71.xml.rels><?xml version="1.0" encoding="UTF-8" standalone="yes"?>
<Relationships xmlns="http://schemas.openxmlformats.org/package/2006/relationships"><Relationship Id="rId3" Type="http://schemas.openxmlformats.org/officeDocument/2006/relationships/customXml" Target="../ink/ink41.xml"/><Relationship Id="rId7"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790.png"/></Relationships>
</file>

<file path=ppt/slides/_rels/slide7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42.xml"/><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90.png"/></Relationships>
</file>

<file path=ppt/slides/_rels/slide7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790.png"/></Relationships>
</file>

<file path=ppt/slides/_rels/slide74.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850.png"/></Relationships>
</file>

<file path=ppt/slides/_rels/slide75.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50.png"/></Relationships>
</file>

<file path=ppt/slides/_rels/slide76.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850.png"/></Relationships>
</file>

<file path=ppt/slides/_rels/slide77.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50.png"/></Relationships>
</file>

<file path=ppt/slides/_rels/slide78.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17.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17.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10070" y="3555808"/>
            <a:ext cx="5038642" cy="646331"/>
          </a:xfrm>
          <a:prstGeom prst="rect">
            <a:avLst/>
          </a:prstGeom>
          <a:noFill/>
        </p:spPr>
        <p:txBody>
          <a:bodyPr wrap="square" rtlCol="0">
            <a:spAutoFit/>
          </a:bodyPr>
          <a:lstStyle/>
          <a:p>
            <a:pPr algn="ctr"/>
            <a:r>
              <a:rPr lang="en-US" sz="3600" dirty="0">
                <a:solidFill>
                  <a:srgbClr val="FF0000"/>
                </a:solidFill>
                <a:latin typeface="Times New Roman" pitchFamily="18" charset="0"/>
                <a:cs typeface="Times New Roman" pitchFamily="18" charset="0"/>
              </a:rPr>
              <a:t>M Krishna </a:t>
            </a:r>
          </a:p>
        </p:txBody>
      </p:sp>
      <p:sp>
        <p:nvSpPr>
          <p:cNvPr id="17" name="TextBox 16"/>
          <p:cNvSpPr txBox="1"/>
          <p:nvPr/>
        </p:nvSpPr>
        <p:spPr>
          <a:xfrm>
            <a:off x="623839" y="2657967"/>
            <a:ext cx="11303875" cy="830997"/>
          </a:xfrm>
          <a:prstGeom prst="rect">
            <a:avLst/>
          </a:prstGeom>
          <a:noFill/>
        </p:spPr>
        <p:txBody>
          <a:bodyPr wrap="square" rtlCol="0">
            <a:spAutoFit/>
          </a:bodyPr>
          <a:lstStyle/>
          <a:p>
            <a:pPr algn="ctr"/>
            <a:r>
              <a:rPr lang="en-IN" sz="4800" dirty="0">
                <a:solidFill>
                  <a:srgbClr val="FF0000"/>
                </a:solidFill>
                <a:latin typeface="Times New Roman" panose="02020603050405020304" pitchFamily="18" charset="0"/>
                <a:cs typeface="Times New Roman" panose="02020603050405020304" pitchFamily="18" charset="0"/>
              </a:rPr>
              <a:t>Unit 4: </a:t>
            </a:r>
            <a:r>
              <a:rPr lang="en-US" sz="4800" dirty="0">
                <a:solidFill>
                  <a:srgbClr val="FF0000"/>
                </a:solidFill>
              </a:rPr>
              <a:t>Data Analysis</a:t>
            </a:r>
            <a:endParaRPr lang="en-US" sz="4800" dirty="0">
              <a:solidFill>
                <a:srgbClr val="FF0000"/>
              </a:solidFill>
              <a:latin typeface="Times New Roman" panose="02020603050405020304" pitchFamily="18" charset="0"/>
              <a:ea typeface="Segoe UI" pitchFamily="34" charset="0"/>
              <a:cs typeface="Times New Roman" panose="02020603050405020304" pitchFamily="18" charset="0"/>
            </a:endParaRPr>
          </a:p>
        </p:txBody>
      </p:sp>
      <p:sp>
        <p:nvSpPr>
          <p:cNvPr id="13" name="object 3"/>
          <p:cNvSpPr>
            <a:spLocks/>
          </p:cNvSpPr>
          <p:nvPr/>
        </p:nvSpPr>
        <p:spPr bwMode="auto">
          <a:xfrm>
            <a:off x="1" y="0"/>
            <a:ext cx="4099560" cy="2134235"/>
          </a:xfrm>
          <a:custGeom>
            <a:avLst/>
            <a:gdLst>
              <a:gd name="T0" fmla="*/ 59944928 w 7436484"/>
              <a:gd name="T1" fmla="*/ 0 h 5134610"/>
              <a:gd name="T2" fmla="*/ 0 w 7436484"/>
              <a:gd name="T3" fmla="*/ 0 h 5134610"/>
              <a:gd name="T4" fmla="*/ 0 w 7436484"/>
              <a:gd name="T5" fmla="*/ 41531511 h 5134610"/>
              <a:gd name="T6" fmla="*/ 59944928 w 7436484"/>
              <a:gd name="T7" fmla="*/ 0 h 5134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36484" h="5134610">
                <a:moveTo>
                  <a:pt x="7435941" y="0"/>
                </a:moveTo>
                <a:lnTo>
                  <a:pt x="0" y="0"/>
                </a:lnTo>
                <a:lnTo>
                  <a:pt x="0" y="5134513"/>
                </a:lnTo>
                <a:lnTo>
                  <a:pt x="7435941" y="0"/>
                </a:lnTo>
                <a:close/>
              </a:path>
            </a:pathLst>
          </a:custGeom>
          <a:solidFill>
            <a:srgbClr val="00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4" name="object 6"/>
          <p:cNvSpPr txBox="1"/>
          <p:nvPr/>
        </p:nvSpPr>
        <p:spPr>
          <a:xfrm>
            <a:off x="923131" y="61852"/>
            <a:ext cx="2186939" cy="567463"/>
          </a:xfrm>
          <a:prstGeom prst="rect">
            <a:avLst/>
          </a:prstGeom>
        </p:spPr>
        <p:txBody>
          <a:bodyPr wrap="square" lIns="0" tIns="13335" rIns="0" bIns="0">
            <a:spAutoFit/>
          </a:bodyPr>
          <a:lstStyle/>
          <a:p>
            <a:pPr marL="12700" eaLnBrk="1" hangingPunct="1">
              <a:spcBef>
                <a:spcPts val="105"/>
              </a:spcBef>
              <a:defRPr/>
            </a:pPr>
            <a:r>
              <a:rPr lang="en-IN" b="1" spc="-35" dirty="0">
                <a:solidFill>
                  <a:srgbClr val="FFFFFF"/>
                </a:solidFill>
                <a:latin typeface="Helvetica-Bold"/>
                <a:ea typeface="ＭＳ Ｐゴシック" charset="0"/>
                <a:cs typeface="Helvetica-Bold"/>
              </a:rPr>
              <a:t>RV College of Engineering</a:t>
            </a:r>
            <a:endParaRPr dirty="0">
              <a:latin typeface="Helvetica-Bold"/>
              <a:ea typeface="ＭＳ Ｐゴシック" charset="0"/>
              <a:cs typeface="Helvetica-Bold"/>
            </a:endParaRPr>
          </a:p>
        </p:txBody>
      </p:sp>
      <p:sp>
        <p:nvSpPr>
          <p:cNvPr id="15" name="object 4"/>
          <p:cNvSpPr>
            <a:spLocks noChangeArrowheads="1"/>
          </p:cNvSpPr>
          <p:nvPr/>
        </p:nvSpPr>
        <p:spPr bwMode="auto">
          <a:xfrm>
            <a:off x="0" y="-63038"/>
            <a:ext cx="923131" cy="81724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
        <p:nvSpPr>
          <p:cNvPr id="16" name="TextBox 3"/>
          <p:cNvSpPr txBox="1">
            <a:spLocks noChangeArrowheads="1"/>
          </p:cNvSpPr>
          <p:nvPr/>
        </p:nvSpPr>
        <p:spPr bwMode="auto">
          <a:xfrm>
            <a:off x="1" y="897840"/>
            <a:ext cx="2147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r>
              <a:rPr lang="en-US" sz="1600" b="1" dirty="0" err="1">
                <a:solidFill>
                  <a:srgbClr val="FFFF00"/>
                </a:solidFill>
              </a:rPr>
              <a:t>Dept</a:t>
            </a:r>
            <a:r>
              <a:rPr lang="en-US" sz="1600" b="1" dirty="0">
                <a:solidFill>
                  <a:srgbClr val="FFFF00"/>
                </a:solidFill>
              </a:rPr>
              <a:t> of Mech. </a:t>
            </a:r>
            <a:r>
              <a:rPr lang="en-US" sz="1600" b="1" dirty="0" err="1">
                <a:solidFill>
                  <a:srgbClr val="FFFF00"/>
                </a:solidFill>
              </a:rPr>
              <a:t>Engg</a:t>
            </a:r>
            <a:r>
              <a:rPr lang="en-US" sz="1600" b="1" dirty="0">
                <a:solidFill>
                  <a:srgbClr val="FFFF00"/>
                </a:solidFill>
              </a:rPr>
              <a:t>.</a:t>
            </a:r>
            <a:endParaRPr lang="en-IN" sz="1600" b="1" dirty="0">
              <a:solidFill>
                <a:srgbClr val="FFFF00"/>
              </a:solidFill>
            </a:endParaRPr>
          </a:p>
        </p:txBody>
      </p:sp>
    </p:spTree>
    <p:extLst>
      <p:ext uri="{BB962C8B-B14F-4D97-AF65-F5344CB8AC3E}">
        <p14:creationId xmlns:p14="http://schemas.microsoft.com/office/powerpoint/2010/main" val="225040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8749861"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Mean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8B83BBE-CD7C-E279-9FBF-7E70A6A3C65A}"/>
              </a:ext>
            </a:extLst>
          </p:cNvPr>
          <p:cNvSpPr txBox="1"/>
          <p:nvPr/>
        </p:nvSpPr>
        <p:spPr>
          <a:xfrm>
            <a:off x="442912" y="925023"/>
            <a:ext cx="10729913" cy="461665"/>
          </a:xfrm>
          <a:prstGeom prst="rect">
            <a:avLst/>
          </a:prstGeom>
          <a:noFill/>
        </p:spPr>
        <p:txBody>
          <a:bodyPr wrap="square" rtlCol="0">
            <a:spAutoFit/>
          </a:bodyPr>
          <a:lstStyle/>
          <a:p>
            <a:pPr algn="just" fontAlgn="base"/>
            <a:r>
              <a:rPr lang="en-IN" sz="2400" dirty="0"/>
              <a:t>Find the average number of patients visiting the hospital in a day.</a:t>
            </a:r>
            <a:endParaRPr lang="en-IN" dirty="0"/>
          </a:p>
        </p:txBody>
      </p:sp>
      <p:pic>
        <p:nvPicPr>
          <p:cNvPr id="5" name="Picture 4">
            <a:extLst>
              <a:ext uri="{FF2B5EF4-FFF2-40B4-BE49-F238E27FC236}">
                <a16:creationId xmlns:a16="http://schemas.microsoft.com/office/drawing/2014/main" id="{08D2F918-0FA2-F467-3D6D-B5D792FA79A1}"/>
              </a:ext>
            </a:extLst>
          </p:cNvPr>
          <p:cNvPicPr>
            <a:picLocks noChangeAspect="1"/>
          </p:cNvPicPr>
          <p:nvPr/>
        </p:nvPicPr>
        <p:blipFill>
          <a:blip r:embed="rId2"/>
          <a:stretch>
            <a:fillRect/>
          </a:stretch>
        </p:blipFill>
        <p:spPr>
          <a:xfrm>
            <a:off x="442912" y="1504950"/>
            <a:ext cx="4829176" cy="1924050"/>
          </a:xfrm>
          <a:prstGeom prst="rect">
            <a:avLst/>
          </a:prstGeom>
        </p:spPr>
      </p:pic>
      <p:pic>
        <p:nvPicPr>
          <p:cNvPr id="6" name="Picture 5">
            <a:extLst>
              <a:ext uri="{FF2B5EF4-FFF2-40B4-BE49-F238E27FC236}">
                <a16:creationId xmlns:a16="http://schemas.microsoft.com/office/drawing/2014/main" id="{A6727C55-CC2B-5766-63EB-4B81BF488B3B}"/>
              </a:ext>
            </a:extLst>
          </p:cNvPr>
          <p:cNvPicPr>
            <a:picLocks noChangeAspect="1"/>
          </p:cNvPicPr>
          <p:nvPr/>
        </p:nvPicPr>
        <p:blipFill>
          <a:blip r:embed="rId3"/>
          <a:stretch>
            <a:fillRect/>
          </a:stretch>
        </p:blipFill>
        <p:spPr>
          <a:xfrm>
            <a:off x="2629063" y="3429000"/>
            <a:ext cx="7496175" cy="20383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1FEFCF-9A58-FD83-3655-C0468B827034}"/>
                  </a:ext>
                </a:extLst>
              </p:cNvPr>
              <p:cNvSpPr txBox="1"/>
              <p:nvPr/>
            </p:nvSpPr>
            <p:spPr>
              <a:xfrm>
                <a:off x="2857501" y="5782049"/>
                <a:ext cx="4205452" cy="547394"/>
              </a:xfrm>
              <a:prstGeom prst="rect">
                <a:avLst/>
              </a:prstGeom>
              <a:noFill/>
            </p:spPr>
            <p:txBody>
              <a:bodyPr wrap="square" rtlCol="0">
                <a:spAutoFit/>
              </a:bodyPr>
              <a:lstStyle/>
              <a:p>
                <a:r>
                  <a:rPr lang="en-IN" dirty="0"/>
                  <a:t>Mean =</a:t>
                </a:r>
                <a14:m>
                  <m:oMath xmlns:m="http://schemas.openxmlformats.org/officeDocument/2006/math">
                    <m:f>
                      <m:fPr>
                        <m:ctrlPr>
                          <a:rPr lang="en-IN" i="1" smtClean="0">
                            <a:latin typeface="Cambria Math" panose="02040503050406030204" pitchFamily="18" charset="0"/>
                          </a:rPr>
                        </m:ctrlPr>
                      </m:fPr>
                      <m:num>
                        <m:nary>
                          <m:naryPr>
                            <m:chr m:val="∑"/>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𝑖</m:t>
                                </m:r>
                              </m:sub>
                            </m:sSub>
                          </m:e>
                        </m:nary>
                        <m:r>
                          <m:rPr>
                            <m:nor/>
                          </m:rPr>
                          <a:rPr lang="en-IN" dirty="0"/>
                          <m:t> </m:t>
                        </m:r>
                      </m:num>
                      <m:den>
                        <m:nary>
                          <m:naryPr>
                            <m:chr m:val="∑"/>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𝑖</m:t>
                                </m:r>
                              </m:sub>
                            </m:sSub>
                          </m:e>
                        </m:nary>
                        <m:r>
                          <m:rPr>
                            <m:nor/>
                          </m:rPr>
                          <a:rPr lang="en-IN" dirty="0"/>
                          <m:t> </m:t>
                        </m:r>
                      </m:den>
                    </m:f>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860</m:t>
                        </m:r>
                      </m:num>
                      <m:den>
                        <m:r>
                          <a:rPr lang="en-IN" b="0" i="1" smtClean="0">
                            <a:latin typeface="Cambria Math" panose="02040503050406030204" pitchFamily="18" charset="0"/>
                          </a:rPr>
                          <m:t>30</m:t>
                        </m:r>
                      </m:den>
                    </m:f>
                    <m:r>
                      <a:rPr lang="en-IN" b="0" i="1" smtClean="0">
                        <a:latin typeface="Cambria Math" panose="02040503050406030204" pitchFamily="18" charset="0"/>
                      </a:rPr>
                      <m:t>  =28.97</m:t>
                    </m:r>
                  </m:oMath>
                </a14:m>
                <a:endParaRPr lang="en-IN" dirty="0"/>
              </a:p>
            </p:txBody>
          </p:sp>
        </mc:Choice>
        <mc:Fallback xmlns="">
          <p:sp>
            <p:nvSpPr>
              <p:cNvPr id="7" name="TextBox 6">
                <a:extLst>
                  <a:ext uri="{FF2B5EF4-FFF2-40B4-BE49-F238E27FC236}">
                    <a16:creationId xmlns:a16="http://schemas.microsoft.com/office/drawing/2014/main" id="{E61FEFCF-9A58-FD83-3655-C0468B827034}"/>
                  </a:ext>
                </a:extLst>
              </p:cNvPr>
              <p:cNvSpPr txBox="1">
                <a:spLocks noRot="1" noChangeAspect="1" noMove="1" noResize="1" noEditPoints="1" noAdjustHandles="1" noChangeArrowheads="1" noChangeShapeType="1" noTextEdit="1"/>
              </p:cNvSpPr>
              <p:nvPr/>
            </p:nvSpPr>
            <p:spPr>
              <a:xfrm>
                <a:off x="2857501" y="5782049"/>
                <a:ext cx="4205452" cy="547394"/>
              </a:xfrm>
              <a:prstGeom prst="rect">
                <a:avLst/>
              </a:prstGeom>
              <a:blipFill>
                <a:blip r:embed="rId4"/>
                <a:stretch>
                  <a:fillRect l="-1304" t="-58889" b="-90000"/>
                </a:stretch>
              </a:blipFill>
            </p:spPr>
            <p:txBody>
              <a:bodyPr/>
              <a:lstStyle/>
              <a:p>
                <a:r>
                  <a:rPr lang="en-IN">
                    <a:noFill/>
                  </a:rPr>
                  <a:t> </a:t>
                </a:r>
              </a:p>
            </p:txBody>
          </p:sp>
        </mc:Fallback>
      </mc:AlternateContent>
    </p:spTree>
    <p:extLst>
      <p:ext uri="{BB962C8B-B14F-4D97-AF65-F5344CB8AC3E}">
        <p14:creationId xmlns:p14="http://schemas.microsoft.com/office/powerpoint/2010/main" val="1608381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294641" y="1151639"/>
            <a:ext cx="11562079" cy="1569660"/>
          </a:xfrm>
          <a:prstGeom prst="rect">
            <a:avLst/>
          </a:prstGeom>
          <a:noFill/>
        </p:spPr>
        <p:txBody>
          <a:bodyPr wrap="square" rtlCol="0">
            <a:spAutoFit/>
          </a:bodyPr>
          <a:lstStyle/>
          <a:p>
            <a:pPr algn="just"/>
            <a:r>
              <a:rPr lang="en-IN" sz="2400" dirty="0"/>
              <a:t>Step 1: Null hypothesis: Let us take the hypothesis that </a:t>
            </a:r>
          </a:p>
          <a:p>
            <a:pPr algn="just"/>
            <a:r>
              <a:rPr lang="en-IN" sz="2400" dirty="0"/>
              <a:t>	</a:t>
            </a:r>
            <a:r>
              <a:rPr lang="en-IN" sz="2400" dirty="0" err="1"/>
              <a:t>i</a:t>
            </a:r>
            <a:r>
              <a:rPr lang="en-IN" sz="2400" dirty="0"/>
              <a:t>. All plots are not significantly differ in fertility (Column wise Analysis)</a:t>
            </a:r>
          </a:p>
          <a:p>
            <a:pPr algn="just"/>
            <a:r>
              <a:rPr lang="en-IN" sz="2400" dirty="0"/>
              <a:t>             ii. All the fertilizers are not significantly differ in the yields ( Row wise analysis)</a:t>
            </a:r>
          </a:p>
          <a:p>
            <a:pPr algn="just"/>
            <a:r>
              <a:rPr lang="en-IN" sz="2400" dirty="0"/>
              <a:t>Step 2:  </a:t>
            </a:r>
            <a:endParaRPr lang="en-IN" sz="2400" dirty="0">
              <a:solidFill>
                <a:srgbClr val="FF0000"/>
              </a:solidFill>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Helvetica Neue"/>
              </a:rPr>
              <a:t>Using the following data, perform a </a:t>
            </a:r>
            <a:r>
              <a:rPr kumimoji="0" lang="en-US" altLang="en-US" sz="1000" b="0" i="0" u="none" strike="noStrike" cap="none" normalizeH="0" baseline="0" dirty="0" err="1">
                <a:ln>
                  <a:noFill/>
                </a:ln>
                <a:solidFill>
                  <a:srgbClr val="333333"/>
                </a:solidFill>
                <a:effectLst/>
                <a:latin typeface="Helvetica Neue"/>
              </a:rPr>
              <a:t>oneway</a:t>
            </a:r>
            <a:r>
              <a:rPr kumimoji="0" lang="en-US" altLang="en-US" sz="1000" b="0" i="0" u="none" strike="noStrike" cap="none" normalizeH="0" baseline="0" dirty="0">
                <a:ln>
                  <a:noFill/>
                </a:ln>
                <a:solidFill>
                  <a:srgbClr val="333333"/>
                </a:solidFill>
                <a:effectLst/>
                <a:latin typeface="Helvetica Neue"/>
              </a:rPr>
              <a:t> analysis of variance using </a:t>
            </a:r>
            <a:r>
              <a:rPr kumimoji="0" lang="en-US" altLang="en-US" sz="1200" b="0" i="0" u="none" strike="noStrike" cap="none" normalizeH="0" baseline="0" dirty="0">
                <a:ln>
                  <a:noFill/>
                </a:ln>
                <a:solidFill>
                  <a:srgbClr val="333333"/>
                </a:solidFill>
                <a:effectLst/>
                <a:latin typeface="MathJax_Math-italic"/>
              </a:rPr>
              <a:t>α</a:t>
            </a:r>
            <a:r>
              <a:rPr kumimoji="0" lang="en-US" altLang="en-US" sz="1200" b="0" i="0" u="none" strike="noStrike" cap="none" normalizeH="0" baseline="0" dirty="0">
                <a:ln>
                  <a:noFill/>
                </a:ln>
                <a:solidFill>
                  <a:srgbClr val="333333"/>
                </a:solidFill>
                <a:effectLst/>
                <a:latin typeface="MathJax_Main"/>
              </a:rPr>
              <a:t>=.05</a:t>
            </a:r>
            <a:r>
              <a:rPr kumimoji="0" lang="en-US" altLang="en-US" sz="1000" b="0" i="0" u="none" strike="noStrike" cap="none" normalizeH="0" baseline="0" dirty="0">
                <a:ln>
                  <a:noFill/>
                </a:ln>
                <a:solidFill>
                  <a:srgbClr val="333333"/>
                </a:solidFill>
                <a:effectLst/>
                <a:latin typeface="Helvetica Neue"/>
              </a:rPr>
              <a:t>α=.05. Write up the results in APA format.</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nvGraphicFramePr>
        <p:xfrm>
          <a:off x="1462527" y="2255857"/>
          <a:ext cx="7623414" cy="2648821"/>
        </p:xfrm>
        <a:graphic>
          <a:graphicData uri="http://schemas.openxmlformats.org/drawingml/2006/table">
            <a:tbl>
              <a:tblPr firstRow="1" bandRow="1">
                <a:tableStyleId>{5C22544A-7EE6-4342-B048-85BDC9FD1C3A}</a:tableStyleId>
              </a:tblPr>
              <a:tblGrid>
                <a:gridCol w="837816">
                  <a:extLst>
                    <a:ext uri="{9D8B030D-6E8A-4147-A177-3AD203B41FA5}">
                      <a16:colId xmlns:a16="http://schemas.microsoft.com/office/drawing/2014/main" val="20000"/>
                    </a:ext>
                  </a:extLst>
                </a:gridCol>
                <a:gridCol w="833811">
                  <a:extLst>
                    <a:ext uri="{9D8B030D-6E8A-4147-A177-3AD203B41FA5}">
                      <a16:colId xmlns:a16="http://schemas.microsoft.com/office/drawing/2014/main" val="20001"/>
                    </a:ext>
                  </a:extLst>
                </a:gridCol>
                <a:gridCol w="782761">
                  <a:extLst>
                    <a:ext uri="{9D8B030D-6E8A-4147-A177-3AD203B41FA5}">
                      <a16:colId xmlns:a16="http://schemas.microsoft.com/office/drawing/2014/main" val="20002"/>
                    </a:ext>
                  </a:extLst>
                </a:gridCol>
                <a:gridCol w="861504">
                  <a:extLst>
                    <a:ext uri="{9D8B030D-6E8A-4147-A177-3AD203B41FA5}">
                      <a16:colId xmlns:a16="http://schemas.microsoft.com/office/drawing/2014/main" val="20003"/>
                    </a:ext>
                  </a:extLst>
                </a:gridCol>
                <a:gridCol w="861504">
                  <a:extLst>
                    <a:ext uri="{9D8B030D-6E8A-4147-A177-3AD203B41FA5}">
                      <a16:colId xmlns:a16="http://schemas.microsoft.com/office/drawing/2014/main" val="20004"/>
                    </a:ext>
                  </a:extLst>
                </a:gridCol>
                <a:gridCol w="717334">
                  <a:extLst>
                    <a:ext uri="{9D8B030D-6E8A-4147-A177-3AD203B41FA5}">
                      <a16:colId xmlns:a16="http://schemas.microsoft.com/office/drawing/2014/main" val="20005"/>
                    </a:ext>
                  </a:extLst>
                </a:gridCol>
                <a:gridCol w="1005676">
                  <a:extLst>
                    <a:ext uri="{9D8B030D-6E8A-4147-A177-3AD203B41FA5}">
                      <a16:colId xmlns:a16="http://schemas.microsoft.com/office/drawing/2014/main" val="20006"/>
                    </a:ext>
                  </a:extLst>
                </a:gridCol>
                <a:gridCol w="861504">
                  <a:extLst>
                    <a:ext uri="{9D8B030D-6E8A-4147-A177-3AD203B41FA5}">
                      <a16:colId xmlns:a16="http://schemas.microsoft.com/office/drawing/2014/main" val="20007"/>
                    </a:ext>
                  </a:extLst>
                </a:gridCol>
                <a:gridCol w="861504">
                  <a:extLst>
                    <a:ext uri="{9D8B030D-6E8A-4147-A177-3AD203B41FA5}">
                      <a16:colId xmlns:a16="http://schemas.microsoft.com/office/drawing/2014/main" val="20008"/>
                    </a:ext>
                  </a:extLst>
                </a:gridCol>
              </a:tblGrid>
              <a:tr h="794621">
                <a:tc gridSpan="9">
                  <a:txBody>
                    <a:bodyPr/>
                    <a:lstStyle/>
                    <a:p>
                      <a:pPr algn="ctr"/>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70840">
                <a:tc>
                  <a:txBody>
                    <a:bodyPr/>
                    <a:lstStyle/>
                    <a:p>
                      <a:pPr algn="ctr"/>
                      <a:r>
                        <a:rPr lang="en-IN" dirty="0"/>
                        <a:t>A </a:t>
                      </a:r>
                    </a:p>
                  </a:txBody>
                  <a:tcPr/>
                </a:tc>
                <a:tc>
                  <a:txBody>
                    <a:bodyPr/>
                    <a:lstStyle/>
                    <a:p>
                      <a:pPr algn="ctr"/>
                      <a:r>
                        <a:rPr lang="en-IN" dirty="0"/>
                        <a:t>B</a:t>
                      </a:r>
                    </a:p>
                  </a:txBody>
                  <a:tcPr/>
                </a:tc>
                <a:tc>
                  <a:txBody>
                    <a:bodyPr/>
                    <a:lstStyle/>
                    <a:p>
                      <a:pPr algn="ctr"/>
                      <a:r>
                        <a:rPr lang="en-IN" dirty="0"/>
                        <a:t>C</a:t>
                      </a:r>
                    </a:p>
                  </a:txBody>
                  <a:tcPr/>
                </a:tc>
                <a:tc>
                  <a:txBody>
                    <a:bodyPr/>
                    <a:lstStyle/>
                    <a:p>
                      <a:pPr algn="ctr"/>
                      <a:r>
                        <a:rPr lang="en-IN" dirty="0"/>
                        <a:t>D</a:t>
                      </a:r>
                    </a:p>
                  </a:txBody>
                  <a:tcPr/>
                </a:tc>
                <a:tc>
                  <a:txBody>
                    <a:bodyPr/>
                    <a:lstStyle/>
                    <a:p>
                      <a:pPr algn="ctr"/>
                      <a:r>
                        <a:rPr lang="en-IN" dirty="0"/>
                        <a:t>Total</a:t>
                      </a:r>
                      <a:r>
                        <a:rPr lang="en-IN" baseline="0" dirty="0"/>
                        <a:t> </a:t>
                      </a:r>
                      <a:endParaRPr lang="en-IN" dirty="0"/>
                    </a:p>
                  </a:txBody>
                  <a:tcPr/>
                </a:tc>
                <a:tc>
                  <a:txBody>
                    <a:bodyPr/>
                    <a:lstStyle/>
                    <a:p>
                      <a:pPr algn="ctr"/>
                      <a:r>
                        <a:rPr lang="en-IN" dirty="0"/>
                        <a:t>A</a:t>
                      </a:r>
                      <a:r>
                        <a:rPr lang="en-IN" baseline="30000" dirty="0"/>
                        <a:t>2</a:t>
                      </a:r>
                      <a:endParaRPr lang="en-IN" dirty="0"/>
                    </a:p>
                  </a:txBody>
                  <a:tcPr/>
                </a:tc>
                <a:tc>
                  <a:txBody>
                    <a:bodyPr/>
                    <a:lstStyle/>
                    <a:p>
                      <a:pPr algn="ctr"/>
                      <a:r>
                        <a:rPr lang="en-IN" dirty="0"/>
                        <a:t>B</a:t>
                      </a:r>
                      <a:r>
                        <a:rPr lang="en-IN" baseline="30000" dirty="0"/>
                        <a:t>2</a:t>
                      </a:r>
                      <a:endParaRPr lang="en-IN" dirty="0"/>
                    </a:p>
                  </a:txBody>
                  <a:tcPr/>
                </a:tc>
                <a:tc>
                  <a:txBody>
                    <a:bodyPr/>
                    <a:lstStyle/>
                    <a:p>
                      <a:pPr algn="ctr"/>
                      <a:r>
                        <a:rPr lang="en-IN" dirty="0"/>
                        <a:t>C</a:t>
                      </a:r>
                      <a:r>
                        <a:rPr lang="en-IN" baseline="30000" dirty="0"/>
                        <a:t>2</a:t>
                      </a:r>
                      <a:endParaRPr lang="en-IN" dirty="0"/>
                    </a:p>
                  </a:txBody>
                  <a:tcPr/>
                </a:tc>
                <a:tc>
                  <a:txBody>
                    <a:bodyPr/>
                    <a:lstStyle/>
                    <a:p>
                      <a:pPr algn="ctr"/>
                      <a:r>
                        <a:rPr lang="en-IN" dirty="0"/>
                        <a:t>D</a:t>
                      </a:r>
                      <a:r>
                        <a:rPr lang="en-IN" baseline="30000" dirty="0"/>
                        <a:t>2</a:t>
                      </a:r>
                      <a:endParaRPr lang="en-IN" dirty="0"/>
                    </a:p>
                  </a:txBody>
                  <a:tcPr/>
                </a:tc>
                <a:extLst>
                  <a:ext uri="{0D108BD9-81ED-4DB2-BD59-A6C34878D82A}">
                    <a16:rowId xmlns:a16="http://schemas.microsoft.com/office/drawing/2014/main" val="10001"/>
                  </a:ext>
                </a:extLst>
              </a:tr>
              <a:tr h="370840">
                <a:tc>
                  <a:txBody>
                    <a:bodyPr/>
                    <a:lstStyle/>
                    <a:p>
                      <a:pPr algn="ctr" rtl="0" fontAlgn="ctr"/>
                      <a:r>
                        <a:rPr lang="en-IN" sz="2000" b="1"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2000" b="1" i="0" u="none" strike="noStrike">
                          <a:solidFill>
                            <a:schemeClr val="tx1"/>
                          </a:solidFill>
                          <a:effectLst/>
                          <a:latin typeface="Calibri" panose="020F0502020204030204" pitchFamily="34" charset="0"/>
                        </a:rPr>
                        <a:t>4</a:t>
                      </a:r>
                    </a:p>
                  </a:txBody>
                  <a:tcPr marL="9525" marR="9525" marT="9525" marB="0" anchor="ctr"/>
                </a:tc>
                <a:tc>
                  <a:txBody>
                    <a:bodyPr/>
                    <a:lstStyle/>
                    <a:p>
                      <a:pPr algn="ctr" rtl="0" fontAlgn="ctr"/>
                      <a:r>
                        <a:rPr lang="en-IN" sz="2000" b="1" i="0" u="none" strike="noStrike">
                          <a:solidFill>
                            <a:schemeClr val="tx1"/>
                          </a:solidFill>
                          <a:effectLst/>
                          <a:latin typeface="Calibri" panose="020F0502020204030204" pitchFamily="34" charset="0"/>
                        </a:rPr>
                        <a:t>8</a:t>
                      </a:r>
                    </a:p>
                  </a:txBody>
                  <a:tcPr marL="9525" marR="9525" marT="9525" marB="0" anchor="ctr"/>
                </a:tc>
                <a:tc>
                  <a:txBody>
                    <a:bodyPr/>
                    <a:lstStyle/>
                    <a:p>
                      <a:pPr algn="ctr" rtl="0" fontAlgn="ctr"/>
                      <a:r>
                        <a:rPr lang="en-IN" sz="2000" b="1" i="0" u="none" strike="noStrike">
                          <a:solidFill>
                            <a:schemeClr val="tx1"/>
                          </a:solidFill>
                          <a:effectLst/>
                          <a:latin typeface="Calibri" panose="020F0502020204030204" pitchFamily="34" charset="0"/>
                        </a:rPr>
                        <a:t>6</a:t>
                      </a:r>
                    </a:p>
                  </a:txBody>
                  <a:tcPr marL="9525" marR="9525" marT="9525" marB="0" anchor="ctr"/>
                </a:tc>
                <a:tc>
                  <a:txBody>
                    <a:bodyPr/>
                    <a:lstStyle/>
                    <a:p>
                      <a:pPr algn="ctr" fontAlgn="b"/>
                      <a:r>
                        <a:rPr lang="en-IN" sz="2000" b="0" i="0" u="none" strike="noStrike">
                          <a:solidFill>
                            <a:schemeClr val="tx1"/>
                          </a:solidFill>
                          <a:effectLst/>
                          <a:latin typeface="Calibri" panose="020F0502020204030204" pitchFamily="34" charset="0"/>
                        </a:rPr>
                        <a:t>24</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36</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16</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64</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10002"/>
                  </a:ext>
                </a:extLst>
              </a:tr>
              <a:tr h="370840">
                <a:tc>
                  <a:txBody>
                    <a:bodyPr/>
                    <a:lstStyle/>
                    <a:p>
                      <a:pPr algn="ctr" rtl="0" fontAlgn="ctr"/>
                      <a:r>
                        <a:rPr lang="en-IN" sz="2000" b="0" i="0" u="none" strike="noStrike">
                          <a:solidFill>
                            <a:schemeClr val="tx1"/>
                          </a:solidFill>
                          <a:effectLst/>
                          <a:latin typeface="Calibri" panose="020F0502020204030204" pitchFamily="34" charset="0"/>
                        </a:rPr>
                        <a:t>7</a:t>
                      </a:r>
                    </a:p>
                  </a:txBody>
                  <a:tcPr marL="9525" marR="9525" marT="9525" marB="0" anchor="ctr"/>
                </a:tc>
                <a:tc>
                  <a:txBody>
                    <a:bodyPr/>
                    <a:lstStyle/>
                    <a:p>
                      <a:pPr algn="ctr" rtl="0" fontAlgn="ctr"/>
                      <a:r>
                        <a:rPr lang="en-IN" sz="2000" b="0"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2000" b="0"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2000" b="0" i="0" u="none" strike="noStrike" dirty="0">
                          <a:solidFill>
                            <a:schemeClr val="tx1"/>
                          </a:solidFill>
                          <a:effectLst/>
                          <a:latin typeface="Calibri" panose="020F0502020204030204" pitchFamily="34" charset="0"/>
                        </a:rPr>
                        <a:t>9</a:t>
                      </a:r>
                    </a:p>
                  </a:txBody>
                  <a:tcPr marL="9525" marR="9525" marT="9525" marB="0" anchor="ctr"/>
                </a:tc>
                <a:tc>
                  <a:txBody>
                    <a:bodyPr/>
                    <a:lstStyle/>
                    <a:p>
                      <a:pPr algn="ctr" fontAlgn="b"/>
                      <a:r>
                        <a:rPr lang="en-IN" sz="2000" b="0" i="0" u="none" strike="noStrike" dirty="0">
                          <a:solidFill>
                            <a:schemeClr val="tx1"/>
                          </a:solidFill>
                          <a:effectLst/>
                          <a:latin typeface="Calibri" panose="020F0502020204030204" pitchFamily="34" charset="0"/>
                        </a:rPr>
                        <a:t>28</a:t>
                      </a:r>
                    </a:p>
                  </a:txBody>
                  <a:tcPr marL="9525" marR="9525" marT="9525" marB="0" anchor="b"/>
                </a:tc>
                <a:tc>
                  <a:txBody>
                    <a:bodyPr/>
                    <a:lstStyle/>
                    <a:p>
                      <a:pPr algn="ctr" fontAlgn="b"/>
                      <a:r>
                        <a:rPr lang="en-IN" sz="2000" b="0" i="0" u="none" strike="noStrike" dirty="0">
                          <a:solidFill>
                            <a:schemeClr val="tx1"/>
                          </a:solidFill>
                          <a:effectLst/>
                          <a:latin typeface="Calibri" panose="020F0502020204030204" pitchFamily="34" charset="0"/>
                        </a:rPr>
                        <a:t>49</a:t>
                      </a:r>
                    </a:p>
                  </a:txBody>
                  <a:tcPr marL="9525" marR="9525" marT="9525" marB="0" anchor="b"/>
                </a:tc>
                <a:tc>
                  <a:txBody>
                    <a:bodyPr/>
                    <a:lstStyle/>
                    <a:p>
                      <a:pPr algn="ctr" fontAlgn="b"/>
                      <a:r>
                        <a:rPr lang="en-IN" sz="2000" b="0" i="0" u="none" strike="noStrike" dirty="0">
                          <a:solidFill>
                            <a:schemeClr val="tx1"/>
                          </a:solidFill>
                          <a:effectLst/>
                          <a:latin typeface="Calibri" panose="020F0502020204030204" pitchFamily="34" charset="0"/>
                        </a:rPr>
                        <a:t>36</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36</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81</a:t>
                      </a:r>
                    </a:p>
                  </a:txBody>
                  <a:tcPr marL="9525" marR="9525" marT="9525" marB="0" anchor="b"/>
                </a:tc>
                <a:extLst>
                  <a:ext uri="{0D108BD9-81ED-4DB2-BD59-A6C34878D82A}">
                    <a16:rowId xmlns:a16="http://schemas.microsoft.com/office/drawing/2014/main" val="10003"/>
                  </a:ext>
                </a:extLst>
              </a:tr>
              <a:tr h="370840">
                <a:tc>
                  <a:txBody>
                    <a:bodyPr/>
                    <a:lstStyle/>
                    <a:p>
                      <a:pPr algn="ctr" rtl="0" fontAlgn="ctr"/>
                      <a:r>
                        <a:rPr lang="en-IN" sz="2000" b="0" i="0" u="none" strike="noStrike">
                          <a:solidFill>
                            <a:schemeClr val="tx1"/>
                          </a:solidFill>
                          <a:effectLst/>
                          <a:latin typeface="Calibri" panose="020F0502020204030204" pitchFamily="34" charset="0"/>
                        </a:rPr>
                        <a:t>8</a:t>
                      </a:r>
                    </a:p>
                  </a:txBody>
                  <a:tcPr marL="9525" marR="9525" marT="9525" marB="0" anchor="ctr"/>
                </a:tc>
                <a:tc>
                  <a:txBody>
                    <a:bodyPr/>
                    <a:lstStyle/>
                    <a:p>
                      <a:pPr algn="ctr" rtl="0" fontAlgn="ctr"/>
                      <a:r>
                        <a:rPr lang="en-IN" sz="2000" b="0" i="0" u="none" strike="noStrike">
                          <a:solidFill>
                            <a:schemeClr val="tx1"/>
                          </a:solidFill>
                          <a:effectLst/>
                          <a:latin typeface="Calibri" panose="020F0502020204030204" pitchFamily="34" charset="0"/>
                        </a:rPr>
                        <a:t>5</a:t>
                      </a:r>
                    </a:p>
                  </a:txBody>
                  <a:tcPr marL="9525" marR="9525" marT="9525" marB="0" anchor="ctr"/>
                </a:tc>
                <a:tc>
                  <a:txBody>
                    <a:bodyPr/>
                    <a:lstStyle/>
                    <a:p>
                      <a:pPr algn="ctr" rtl="0" fontAlgn="ctr"/>
                      <a:r>
                        <a:rPr lang="en-IN" sz="2000" b="0" i="0" u="none" strike="noStrike">
                          <a:solidFill>
                            <a:schemeClr val="tx1"/>
                          </a:solidFill>
                          <a:effectLst/>
                          <a:latin typeface="Calibri" panose="020F0502020204030204" pitchFamily="34" charset="0"/>
                        </a:rPr>
                        <a:t>10</a:t>
                      </a:r>
                    </a:p>
                  </a:txBody>
                  <a:tcPr marL="9525" marR="9525" marT="9525" marB="0" anchor="ctr"/>
                </a:tc>
                <a:tc>
                  <a:txBody>
                    <a:bodyPr/>
                    <a:lstStyle/>
                    <a:p>
                      <a:pPr algn="ctr" rtl="0" fontAlgn="ctr"/>
                      <a:r>
                        <a:rPr lang="en-IN" sz="2000" b="0" i="0" u="none" strike="noStrike">
                          <a:solidFill>
                            <a:schemeClr val="tx1"/>
                          </a:solidFill>
                          <a:effectLst/>
                          <a:latin typeface="Calibri" panose="020F0502020204030204" pitchFamily="34" charset="0"/>
                        </a:rPr>
                        <a:t>9</a:t>
                      </a:r>
                    </a:p>
                  </a:txBody>
                  <a:tcPr marL="9525" marR="9525" marT="9525" marB="0" anchor="ctr"/>
                </a:tc>
                <a:tc>
                  <a:txBody>
                    <a:bodyPr/>
                    <a:lstStyle/>
                    <a:p>
                      <a:pPr algn="ctr" fontAlgn="b"/>
                      <a:r>
                        <a:rPr lang="en-IN" sz="2000" b="0" i="0" u="none" strike="noStrike">
                          <a:solidFill>
                            <a:schemeClr val="tx1"/>
                          </a:solidFill>
                          <a:effectLst/>
                          <a:latin typeface="Calibri" panose="020F0502020204030204" pitchFamily="34" charset="0"/>
                        </a:rPr>
                        <a:t>32</a:t>
                      </a:r>
                    </a:p>
                  </a:txBody>
                  <a:tcPr marL="9525" marR="9525" marT="9525" marB="0" anchor="b"/>
                </a:tc>
                <a:tc>
                  <a:txBody>
                    <a:bodyPr/>
                    <a:lstStyle/>
                    <a:p>
                      <a:pPr algn="ctr" fontAlgn="b"/>
                      <a:r>
                        <a:rPr lang="en-IN" sz="2000" b="0" i="0" u="none" strike="noStrike" dirty="0">
                          <a:solidFill>
                            <a:schemeClr val="tx1"/>
                          </a:solidFill>
                          <a:effectLst/>
                          <a:latin typeface="Calibri" panose="020F0502020204030204" pitchFamily="34" charset="0"/>
                        </a:rPr>
                        <a:t>64</a:t>
                      </a:r>
                    </a:p>
                  </a:txBody>
                  <a:tcPr marL="9525" marR="9525" marT="9525" marB="0" anchor="b"/>
                </a:tc>
                <a:tc>
                  <a:txBody>
                    <a:bodyPr/>
                    <a:lstStyle/>
                    <a:p>
                      <a:pPr algn="ctr" fontAlgn="b"/>
                      <a:r>
                        <a:rPr lang="en-IN" sz="2000" b="0" i="0" u="none" strike="noStrike" dirty="0">
                          <a:solidFill>
                            <a:schemeClr val="tx1"/>
                          </a:solidFill>
                          <a:effectLst/>
                          <a:latin typeface="Calibri" panose="020F0502020204030204" pitchFamily="34" charset="0"/>
                        </a:rPr>
                        <a:t>25</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100</a:t>
                      </a:r>
                    </a:p>
                  </a:txBody>
                  <a:tcPr marL="9525" marR="9525" marT="9525" marB="0" anchor="b"/>
                </a:tc>
                <a:tc>
                  <a:txBody>
                    <a:bodyPr/>
                    <a:lstStyle/>
                    <a:p>
                      <a:pPr algn="ctr" fontAlgn="b"/>
                      <a:r>
                        <a:rPr lang="en-IN" sz="2000" b="0" i="0" u="none" strike="noStrike">
                          <a:solidFill>
                            <a:schemeClr val="tx1"/>
                          </a:solidFill>
                          <a:effectLst/>
                          <a:latin typeface="Calibri" panose="020F0502020204030204" pitchFamily="34" charset="0"/>
                        </a:rPr>
                        <a:t>81</a:t>
                      </a:r>
                    </a:p>
                  </a:txBody>
                  <a:tcPr marL="9525" marR="9525" marT="9525" marB="0" anchor="b"/>
                </a:tc>
                <a:extLst>
                  <a:ext uri="{0D108BD9-81ED-4DB2-BD59-A6C34878D82A}">
                    <a16:rowId xmlns:a16="http://schemas.microsoft.com/office/drawing/2014/main" val="10004"/>
                  </a:ext>
                </a:extLst>
              </a:tr>
              <a:tr h="370840">
                <a:tc>
                  <a:txBody>
                    <a:bodyPr/>
                    <a:lstStyle/>
                    <a:p>
                      <a:pPr algn="ctr" fontAlgn="b"/>
                      <a:r>
                        <a:rPr lang="en-IN" sz="2000" b="0" i="0" u="none" strike="noStrike" dirty="0">
                          <a:solidFill>
                            <a:srgbClr val="C00000"/>
                          </a:solidFill>
                          <a:effectLst/>
                          <a:latin typeface="Calibri" panose="020F0502020204030204" pitchFamily="34" charset="0"/>
                        </a:rPr>
                        <a:t>21</a:t>
                      </a:r>
                    </a:p>
                  </a:txBody>
                  <a:tcPr marL="9525" marR="9525" marT="9525" marB="0" anchor="b"/>
                </a:tc>
                <a:tc>
                  <a:txBody>
                    <a:bodyPr/>
                    <a:lstStyle/>
                    <a:p>
                      <a:pPr algn="ctr" fontAlgn="b"/>
                      <a:r>
                        <a:rPr lang="en-IN" sz="2000" b="0" i="0" u="none" strike="noStrike" dirty="0">
                          <a:solidFill>
                            <a:srgbClr val="C00000"/>
                          </a:solidFill>
                          <a:effectLst/>
                          <a:latin typeface="Calibri" panose="020F0502020204030204" pitchFamily="34" charset="0"/>
                        </a:rPr>
                        <a:t>15</a:t>
                      </a:r>
                    </a:p>
                  </a:txBody>
                  <a:tcPr marL="9525" marR="9525" marT="9525" marB="0" anchor="b"/>
                </a:tc>
                <a:tc>
                  <a:txBody>
                    <a:bodyPr/>
                    <a:lstStyle/>
                    <a:p>
                      <a:pPr algn="ctr" fontAlgn="b"/>
                      <a:r>
                        <a:rPr lang="en-IN" sz="2000" b="0" i="0" u="none" strike="noStrike">
                          <a:solidFill>
                            <a:srgbClr val="C00000"/>
                          </a:solidFill>
                          <a:effectLst/>
                          <a:latin typeface="Calibri" panose="020F0502020204030204" pitchFamily="34" charset="0"/>
                        </a:rPr>
                        <a:t>24</a:t>
                      </a:r>
                    </a:p>
                  </a:txBody>
                  <a:tcPr marL="9525" marR="9525" marT="9525" marB="0" anchor="b"/>
                </a:tc>
                <a:tc>
                  <a:txBody>
                    <a:bodyPr/>
                    <a:lstStyle/>
                    <a:p>
                      <a:pPr algn="ctr" fontAlgn="b"/>
                      <a:r>
                        <a:rPr lang="en-IN" sz="2000" b="0" i="0" u="none" strike="noStrike">
                          <a:solidFill>
                            <a:srgbClr val="C00000"/>
                          </a:solidFill>
                          <a:effectLst/>
                          <a:latin typeface="Calibri" panose="020F0502020204030204" pitchFamily="34" charset="0"/>
                        </a:rPr>
                        <a:t>24</a:t>
                      </a:r>
                    </a:p>
                  </a:txBody>
                  <a:tcPr marL="9525" marR="9525" marT="9525" marB="0" anchor="b"/>
                </a:tc>
                <a:tc>
                  <a:txBody>
                    <a:bodyPr/>
                    <a:lstStyle/>
                    <a:p>
                      <a:pPr marL="0" algn="ctr" defTabSz="914400" rtl="0" eaLnBrk="1" fontAlgn="b" latinLnBrk="0" hangingPunct="1"/>
                      <a:r>
                        <a:rPr lang="en-IN" sz="2000" b="0" i="0" u="none" strike="noStrike" kern="1200" dirty="0">
                          <a:solidFill>
                            <a:srgbClr val="C00000"/>
                          </a:solidFill>
                          <a:effectLst/>
                          <a:latin typeface="Calibri" panose="020F0502020204030204" pitchFamily="34" charset="0"/>
                          <a:ea typeface="+mn-ea"/>
                          <a:cs typeface="+mn-cs"/>
                        </a:rPr>
                        <a:t>T=84</a:t>
                      </a:r>
                    </a:p>
                  </a:txBody>
                  <a:tcPr marL="9525" marR="9525" marT="9525" marB="0" anchor="b"/>
                </a:tc>
                <a:tc>
                  <a:txBody>
                    <a:bodyPr/>
                    <a:lstStyle/>
                    <a:p>
                      <a:pPr marL="0" algn="ctr" defTabSz="914400" rtl="0" eaLnBrk="1" fontAlgn="b" latinLnBrk="0" hangingPunct="1"/>
                      <a:r>
                        <a:rPr lang="en-IN" sz="2000" b="0" i="0" u="none" strike="noStrike" kern="1200" dirty="0">
                          <a:solidFill>
                            <a:srgbClr val="C00000"/>
                          </a:solidFill>
                          <a:effectLst/>
                          <a:latin typeface="Calibri" panose="020F0502020204030204" pitchFamily="34" charset="0"/>
                          <a:ea typeface="+mn-ea"/>
                          <a:cs typeface="+mn-cs"/>
                        </a:rPr>
                        <a:t>149</a:t>
                      </a:r>
                    </a:p>
                  </a:txBody>
                  <a:tcPr marL="9525" marR="9525" marT="9525" marB="0" anchor="b"/>
                </a:tc>
                <a:tc>
                  <a:txBody>
                    <a:bodyPr/>
                    <a:lstStyle/>
                    <a:p>
                      <a:pPr marL="0" algn="ctr" defTabSz="914400" rtl="0" eaLnBrk="1" fontAlgn="b" latinLnBrk="0" hangingPunct="1"/>
                      <a:r>
                        <a:rPr lang="en-IN" sz="2000" b="0" i="0" u="none" strike="noStrike" kern="1200" dirty="0">
                          <a:solidFill>
                            <a:srgbClr val="C00000"/>
                          </a:solidFill>
                          <a:effectLst/>
                          <a:latin typeface="Calibri" panose="020F0502020204030204" pitchFamily="34" charset="0"/>
                          <a:ea typeface="+mn-ea"/>
                          <a:cs typeface="+mn-cs"/>
                        </a:rPr>
                        <a:t>77</a:t>
                      </a:r>
                    </a:p>
                  </a:txBody>
                  <a:tcPr marL="9525" marR="9525" marT="9525" marB="0" anchor="b"/>
                </a:tc>
                <a:tc>
                  <a:txBody>
                    <a:bodyPr/>
                    <a:lstStyle/>
                    <a:p>
                      <a:pPr marL="0" algn="ctr" defTabSz="914400" rtl="0" eaLnBrk="1" fontAlgn="b" latinLnBrk="0" hangingPunct="1"/>
                      <a:r>
                        <a:rPr lang="en-IN" sz="2000" b="0" i="0" u="none" strike="noStrike" kern="1200" dirty="0">
                          <a:solidFill>
                            <a:srgbClr val="C00000"/>
                          </a:solidFill>
                          <a:effectLst/>
                          <a:latin typeface="Calibri" panose="020F0502020204030204" pitchFamily="34" charset="0"/>
                          <a:ea typeface="+mn-ea"/>
                          <a:cs typeface="+mn-cs"/>
                        </a:rPr>
                        <a:t>200</a:t>
                      </a:r>
                    </a:p>
                  </a:txBody>
                  <a:tcPr marL="9525" marR="9525" marT="9525" marB="0" anchor="b"/>
                </a:tc>
                <a:tc>
                  <a:txBody>
                    <a:bodyPr/>
                    <a:lstStyle/>
                    <a:p>
                      <a:pPr marL="0" algn="ctr" defTabSz="914400" rtl="0" eaLnBrk="1" fontAlgn="b" latinLnBrk="0" hangingPunct="1"/>
                      <a:r>
                        <a:rPr lang="en-IN" sz="2000" b="0" i="0" u="none" strike="noStrike" kern="1200" dirty="0">
                          <a:solidFill>
                            <a:srgbClr val="C00000"/>
                          </a:solidFill>
                          <a:effectLst/>
                          <a:latin typeface="Calibri" panose="020F0502020204030204" pitchFamily="34" charset="0"/>
                          <a:ea typeface="+mn-ea"/>
                          <a:cs typeface="+mn-cs"/>
                        </a:rPr>
                        <a:t>198</a:t>
                      </a:r>
                    </a:p>
                  </a:txBody>
                  <a:tcPr marL="9525" marR="9525" marT="9525" marB="0" anchor="b"/>
                </a:tc>
                <a:extLst>
                  <a:ext uri="{0D108BD9-81ED-4DB2-BD59-A6C34878D82A}">
                    <a16:rowId xmlns:a16="http://schemas.microsoft.com/office/drawing/2014/main" val="10005"/>
                  </a:ext>
                </a:extLst>
              </a:tr>
            </a:tbl>
          </a:graphicData>
        </a:graphic>
      </p:graphicFrame>
      <p:sp>
        <p:nvSpPr>
          <p:cNvPr id="8" name="TextBox 7"/>
          <p:cNvSpPr txBox="1"/>
          <p:nvPr/>
        </p:nvSpPr>
        <p:spPr>
          <a:xfrm>
            <a:off x="294640" y="4904678"/>
            <a:ext cx="11562079" cy="1938992"/>
          </a:xfrm>
          <a:prstGeom prst="rect">
            <a:avLst/>
          </a:prstGeom>
          <a:noFill/>
        </p:spPr>
        <p:txBody>
          <a:bodyPr wrap="square" rtlCol="0">
            <a:spAutoFit/>
          </a:bodyPr>
          <a:lstStyle/>
          <a:p>
            <a:pPr algn="just"/>
            <a:r>
              <a:rPr lang="en-IN" sz="2400" dirty="0"/>
              <a:t>Step 3: Correlation Factor (CF) = (</a:t>
            </a:r>
            <a:r>
              <a:rPr lang="en-IN" sz="2400" dirty="0">
                <a:sym typeface="Symbol" panose="05050102010706020507" pitchFamily="18" charset="2"/>
              </a:rPr>
              <a:t>x)</a:t>
            </a:r>
            <a:r>
              <a:rPr lang="en-IN" sz="2400" baseline="30000" dirty="0">
                <a:sym typeface="Symbol" panose="05050102010706020507" pitchFamily="18" charset="2"/>
              </a:rPr>
              <a:t>2</a:t>
            </a:r>
            <a:r>
              <a:rPr lang="en-IN" sz="2400" dirty="0">
                <a:sym typeface="Symbol" panose="05050102010706020507" pitchFamily="18" charset="2"/>
              </a:rPr>
              <a:t>/N = 88</a:t>
            </a:r>
            <a:r>
              <a:rPr lang="en-IN" sz="2400" baseline="30000" dirty="0">
                <a:sym typeface="Symbol" panose="05050102010706020507" pitchFamily="18" charset="2"/>
              </a:rPr>
              <a:t>2</a:t>
            </a:r>
            <a:r>
              <a:rPr lang="en-IN" sz="2400" dirty="0">
                <a:sym typeface="Symbol" panose="05050102010706020507" pitchFamily="18" charset="2"/>
              </a:rPr>
              <a:t>/12 = 588</a:t>
            </a:r>
          </a:p>
          <a:p>
            <a:pPr algn="just"/>
            <a:r>
              <a:rPr lang="en-IN" sz="2400" dirty="0">
                <a:sym typeface="Symbol" panose="05050102010706020507" pitchFamily="18" charset="2"/>
              </a:rPr>
              <a:t>Step 4: Sum of Square Total (SST) = x</a:t>
            </a:r>
            <a:r>
              <a:rPr lang="en-IN" sz="2400" baseline="30000" dirty="0">
                <a:sym typeface="Symbol" panose="05050102010706020507" pitchFamily="18" charset="2"/>
              </a:rPr>
              <a:t>2</a:t>
            </a:r>
            <a:r>
              <a:rPr lang="en-IN" sz="2400" dirty="0">
                <a:sym typeface="Symbol" panose="05050102010706020507" pitchFamily="18" charset="2"/>
              </a:rPr>
              <a:t> – C =149+ 77+200+198 -588 =36</a:t>
            </a:r>
          </a:p>
          <a:p>
            <a:pPr algn="just"/>
            <a:r>
              <a:rPr lang="en-IN" sz="2400" dirty="0">
                <a:sym typeface="Symbol" panose="05050102010706020507" pitchFamily="18" charset="2"/>
              </a:rPr>
              <a:t>Step 5: Sum of square Between Columns = SSC= (A)</a:t>
            </a:r>
            <a:r>
              <a:rPr lang="en-IN" sz="2400" baseline="30000" dirty="0">
                <a:sym typeface="Symbol" panose="05050102010706020507" pitchFamily="18" charset="2"/>
              </a:rPr>
              <a:t>2</a:t>
            </a:r>
            <a:r>
              <a:rPr lang="en-IN" sz="2400" dirty="0">
                <a:sym typeface="Symbol" panose="05050102010706020507" pitchFamily="18" charset="2"/>
              </a:rPr>
              <a:t>/n + (B)</a:t>
            </a:r>
            <a:r>
              <a:rPr lang="en-IN" sz="2400" baseline="30000" dirty="0">
                <a:sym typeface="Symbol" panose="05050102010706020507" pitchFamily="18" charset="2"/>
              </a:rPr>
              <a:t>2</a:t>
            </a:r>
            <a:r>
              <a:rPr lang="en-IN" sz="2400" dirty="0">
                <a:sym typeface="Symbol" panose="05050102010706020507" pitchFamily="18" charset="2"/>
              </a:rPr>
              <a:t>/n + (C)</a:t>
            </a:r>
            <a:r>
              <a:rPr lang="en-IN" sz="2400" baseline="30000" dirty="0">
                <a:sym typeface="Symbol" panose="05050102010706020507" pitchFamily="18" charset="2"/>
              </a:rPr>
              <a:t>2</a:t>
            </a:r>
            <a:r>
              <a:rPr lang="en-IN" sz="2400" dirty="0">
                <a:sym typeface="Symbol" panose="05050102010706020507" pitchFamily="18" charset="2"/>
              </a:rPr>
              <a:t>/n+ (D)</a:t>
            </a:r>
            <a:r>
              <a:rPr lang="en-IN" sz="2400" baseline="30000" dirty="0">
                <a:sym typeface="Symbol" panose="05050102010706020507" pitchFamily="18" charset="2"/>
              </a:rPr>
              <a:t>2</a:t>
            </a:r>
            <a:r>
              <a:rPr lang="en-IN" sz="2400" dirty="0">
                <a:sym typeface="Symbol" panose="05050102010706020507" pitchFamily="18" charset="2"/>
              </a:rPr>
              <a:t>/n –C =</a:t>
            </a:r>
          </a:p>
          <a:p>
            <a:pPr algn="just"/>
            <a:r>
              <a:rPr lang="en-IN" sz="2400" dirty="0">
                <a:sym typeface="Symbol" panose="05050102010706020507" pitchFamily="18" charset="2"/>
              </a:rPr>
              <a:t>                                                                                            21</a:t>
            </a:r>
            <a:r>
              <a:rPr lang="en-IN" sz="2400" baseline="30000" dirty="0">
                <a:sym typeface="Symbol" panose="05050102010706020507" pitchFamily="18" charset="2"/>
              </a:rPr>
              <a:t>2</a:t>
            </a:r>
            <a:r>
              <a:rPr lang="en-IN" sz="2400" dirty="0">
                <a:sym typeface="Symbol" panose="05050102010706020507" pitchFamily="18" charset="2"/>
              </a:rPr>
              <a:t>/3+15</a:t>
            </a:r>
            <a:r>
              <a:rPr lang="en-IN" sz="2400" baseline="30000" dirty="0">
                <a:sym typeface="Symbol" panose="05050102010706020507" pitchFamily="18" charset="2"/>
              </a:rPr>
              <a:t>2</a:t>
            </a:r>
            <a:r>
              <a:rPr lang="en-IN" sz="2400" dirty="0">
                <a:sym typeface="Symbol" panose="05050102010706020507" pitchFamily="18" charset="2"/>
              </a:rPr>
              <a:t>/3+24</a:t>
            </a:r>
            <a:r>
              <a:rPr lang="en-IN" sz="2400" baseline="30000" dirty="0">
                <a:sym typeface="Symbol" panose="05050102010706020507" pitchFamily="18" charset="2"/>
              </a:rPr>
              <a:t>2</a:t>
            </a:r>
            <a:r>
              <a:rPr lang="en-IN" sz="2400" dirty="0">
                <a:sym typeface="Symbol" panose="05050102010706020507" pitchFamily="18" charset="2"/>
              </a:rPr>
              <a:t>/3+24</a:t>
            </a:r>
            <a:r>
              <a:rPr lang="en-IN" sz="2400" baseline="30000" dirty="0">
                <a:sym typeface="Symbol" panose="05050102010706020507" pitchFamily="18" charset="2"/>
              </a:rPr>
              <a:t>2</a:t>
            </a:r>
            <a:r>
              <a:rPr lang="en-IN" sz="2400" dirty="0">
                <a:sym typeface="Symbol" panose="05050102010706020507" pitchFamily="18" charset="2"/>
              </a:rPr>
              <a:t>/4 -588 =18</a:t>
            </a:r>
          </a:p>
          <a:p>
            <a:pPr algn="just"/>
            <a:r>
              <a:rPr lang="en-IN" sz="2400" dirty="0">
                <a:sym typeface="Symbol" panose="05050102010706020507" pitchFamily="18" charset="2"/>
              </a:rPr>
              <a:t> </a:t>
            </a:r>
          </a:p>
        </p:txBody>
      </p:sp>
    </p:spTree>
    <p:extLst>
      <p:ext uri="{BB962C8B-B14F-4D97-AF65-F5344CB8AC3E}">
        <p14:creationId xmlns:p14="http://schemas.microsoft.com/office/powerpoint/2010/main" val="3653468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314960" y="858970"/>
            <a:ext cx="11562079" cy="3046988"/>
          </a:xfrm>
          <a:prstGeom prst="rect">
            <a:avLst/>
          </a:prstGeom>
          <a:noFill/>
        </p:spPr>
        <p:txBody>
          <a:bodyPr wrap="square" rtlCol="0">
            <a:spAutoFit/>
          </a:bodyPr>
          <a:lstStyle/>
          <a:p>
            <a:pPr algn="just"/>
            <a:r>
              <a:rPr lang="en-IN" sz="2400" dirty="0"/>
              <a:t>Step 6: Sum of square between Rows =SSR = 24</a:t>
            </a:r>
            <a:r>
              <a:rPr lang="en-IN" sz="2400" baseline="30000" dirty="0"/>
              <a:t>2</a:t>
            </a:r>
            <a:r>
              <a:rPr lang="en-IN" sz="2400" dirty="0"/>
              <a:t>/4+28</a:t>
            </a:r>
            <a:r>
              <a:rPr lang="en-IN" sz="2400" baseline="30000" dirty="0"/>
              <a:t>2</a:t>
            </a:r>
            <a:r>
              <a:rPr lang="en-IN" sz="2400" dirty="0"/>
              <a:t>/4+32</a:t>
            </a:r>
            <a:r>
              <a:rPr lang="en-IN" sz="2400" baseline="30000" dirty="0"/>
              <a:t>2</a:t>
            </a:r>
            <a:r>
              <a:rPr lang="en-IN" sz="2400" dirty="0"/>
              <a:t>/4 –588 = 8</a:t>
            </a:r>
          </a:p>
          <a:p>
            <a:pPr algn="just"/>
            <a:r>
              <a:rPr lang="en-IN" sz="2400" dirty="0"/>
              <a:t>Step 7: Sum of square with the Group = SSW = SST –SSC –SSR = 36 -18 – 8 =10</a:t>
            </a:r>
          </a:p>
          <a:p>
            <a:pPr algn="just"/>
            <a:r>
              <a:rPr lang="en-IN" sz="2400" dirty="0"/>
              <a:t>Step 8: </a:t>
            </a:r>
          </a:p>
          <a:p>
            <a:pPr algn="just"/>
            <a:r>
              <a:rPr lang="en-IN" sz="2400" dirty="0" err="1"/>
              <a:t>DoF</a:t>
            </a:r>
            <a:r>
              <a:rPr lang="en-IN" sz="2400" dirty="0"/>
              <a:t> for total sum of square = N-1 =12-1 = 11</a:t>
            </a:r>
          </a:p>
          <a:p>
            <a:pPr algn="just"/>
            <a:r>
              <a:rPr lang="en-IN" sz="2400" dirty="0" err="1"/>
              <a:t>DoF</a:t>
            </a:r>
            <a:r>
              <a:rPr lang="en-IN" sz="2400" dirty="0"/>
              <a:t> for sum of squares between the column = C -1 = 4-1 = 3</a:t>
            </a:r>
          </a:p>
          <a:p>
            <a:pPr algn="just"/>
            <a:r>
              <a:rPr lang="en-IN" sz="2400" dirty="0" err="1"/>
              <a:t>Dof</a:t>
            </a:r>
            <a:r>
              <a:rPr lang="en-IN" sz="2400" dirty="0"/>
              <a:t> for sum of squares between the Rows = R-1 =3-1 = 2</a:t>
            </a:r>
          </a:p>
          <a:p>
            <a:pPr algn="just"/>
            <a:r>
              <a:rPr lang="en-IN" sz="2400" dirty="0" err="1"/>
              <a:t>DoF</a:t>
            </a:r>
            <a:r>
              <a:rPr lang="en-IN" sz="2400" dirty="0"/>
              <a:t> for sum of square with the Group = (C-1)(R-1) = 6 </a:t>
            </a:r>
          </a:p>
          <a:p>
            <a:pPr algn="just"/>
            <a:r>
              <a:rPr lang="en-IN" sz="2400" dirty="0"/>
              <a:t>Step 9: </a:t>
            </a:r>
            <a:r>
              <a:rPr lang="en-IN" sz="2400" dirty="0" err="1"/>
              <a:t>Anova</a:t>
            </a:r>
            <a:r>
              <a:rPr lang="en-IN" sz="2400" dirty="0"/>
              <a:t> construction </a:t>
            </a: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Helvetica Neue"/>
              </a:rPr>
              <a:t>Using the following data, perform a </a:t>
            </a:r>
            <a:r>
              <a:rPr kumimoji="0" lang="en-US" altLang="en-US" sz="1000" b="0" i="0" u="none" strike="noStrike" cap="none" normalizeH="0" baseline="0" dirty="0" err="1">
                <a:ln>
                  <a:noFill/>
                </a:ln>
                <a:solidFill>
                  <a:srgbClr val="333333"/>
                </a:solidFill>
                <a:effectLst/>
                <a:latin typeface="Helvetica Neue"/>
              </a:rPr>
              <a:t>oneway</a:t>
            </a:r>
            <a:r>
              <a:rPr kumimoji="0" lang="en-US" altLang="en-US" sz="1000" b="0" i="0" u="none" strike="noStrike" cap="none" normalizeH="0" baseline="0" dirty="0">
                <a:ln>
                  <a:noFill/>
                </a:ln>
                <a:solidFill>
                  <a:srgbClr val="333333"/>
                </a:solidFill>
                <a:effectLst/>
                <a:latin typeface="Helvetica Neue"/>
              </a:rPr>
              <a:t> analysis of variance using </a:t>
            </a:r>
            <a:r>
              <a:rPr kumimoji="0" lang="en-US" altLang="en-US" sz="1200" b="0" i="0" u="none" strike="noStrike" cap="none" normalizeH="0" baseline="0" dirty="0">
                <a:ln>
                  <a:noFill/>
                </a:ln>
                <a:solidFill>
                  <a:srgbClr val="333333"/>
                </a:solidFill>
                <a:effectLst/>
                <a:latin typeface="MathJax_Math-italic"/>
              </a:rPr>
              <a:t>α</a:t>
            </a:r>
            <a:r>
              <a:rPr kumimoji="0" lang="en-US" altLang="en-US" sz="1200" b="0" i="0" u="none" strike="noStrike" cap="none" normalizeH="0" baseline="0" dirty="0">
                <a:ln>
                  <a:noFill/>
                </a:ln>
                <a:solidFill>
                  <a:srgbClr val="333333"/>
                </a:solidFill>
                <a:effectLst/>
                <a:latin typeface="MathJax_Main"/>
              </a:rPr>
              <a:t>=.05</a:t>
            </a:r>
            <a:r>
              <a:rPr kumimoji="0" lang="en-US" altLang="en-US" sz="1000" b="0" i="0" u="none" strike="noStrike" cap="none" normalizeH="0" baseline="0" dirty="0">
                <a:ln>
                  <a:noFill/>
                </a:ln>
                <a:solidFill>
                  <a:srgbClr val="333333"/>
                </a:solidFill>
                <a:effectLst/>
                <a:latin typeface="Helvetica Neue"/>
              </a:rPr>
              <a:t>α=.05. Write up the results in APA format.</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nvGraphicFramePr>
        <p:xfrm>
          <a:off x="425268" y="3830804"/>
          <a:ext cx="10271760" cy="3027196"/>
        </p:xfrm>
        <a:graphic>
          <a:graphicData uri="http://schemas.openxmlformats.org/drawingml/2006/table">
            <a:tbl>
              <a:tblPr firstRow="1" bandRow="1">
                <a:tableStyleId>{5C22544A-7EE6-4342-B048-85BDC9FD1C3A}</a:tableStyleId>
              </a:tblPr>
              <a:tblGrid>
                <a:gridCol w="1664789">
                  <a:extLst>
                    <a:ext uri="{9D8B030D-6E8A-4147-A177-3AD203B41FA5}">
                      <a16:colId xmlns:a16="http://schemas.microsoft.com/office/drawing/2014/main" val="20000"/>
                    </a:ext>
                  </a:extLst>
                </a:gridCol>
                <a:gridCol w="1640115">
                  <a:extLst>
                    <a:ext uri="{9D8B030D-6E8A-4147-A177-3AD203B41FA5}">
                      <a16:colId xmlns:a16="http://schemas.microsoft.com/office/drawing/2014/main" val="20001"/>
                    </a:ext>
                  </a:extLst>
                </a:gridCol>
                <a:gridCol w="1785257">
                  <a:extLst>
                    <a:ext uri="{9D8B030D-6E8A-4147-A177-3AD203B41FA5}">
                      <a16:colId xmlns:a16="http://schemas.microsoft.com/office/drawing/2014/main" val="20002"/>
                    </a:ext>
                  </a:extLst>
                </a:gridCol>
                <a:gridCol w="2002971">
                  <a:extLst>
                    <a:ext uri="{9D8B030D-6E8A-4147-A177-3AD203B41FA5}">
                      <a16:colId xmlns:a16="http://schemas.microsoft.com/office/drawing/2014/main" val="20003"/>
                    </a:ext>
                  </a:extLst>
                </a:gridCol>
                <a:gridCol w="1596572">
                  <a:extLst>
                    <a:ext uri="{9D8B030D-6E8A-4147-A177-3AD203B41FA5}">
                      <a16:colId xmlns:a16="http://schemas.microsoft.com/office/drawing/2014/main" val="20004"/>
                    </a:ext>
                  </a:extLst>
                </a:gridCol>
                <a:gridCol w="1582056">
                  <a:extLst>
                    <a:ext uri="{9D8B030D-6E8A-4147-A177-3AD203B41FA5}">
                      <a16:colId xmlns:a16="http://schemas.microsoft.com/office/drawing/2014/main" val="20005"/>
                    </a:ext>
                  </a:extLst>
                </a:gridCol>
              </a:tblGrid>
              <a:tr h="553478">
                <a:tc>
                  <a:txBody>
                    <a:bodyPr/>
                    <a:lstStyle/>
                    <a:p>
                      <a:pPr algn="just"/>
                      <a:r>
                        <a:rPr lang="en-IN" dirty="0"/>
                        <a:t>Source of variance </a:t>
                      </a:r>
                    </a:p>
                  </a:txBody>
                  <a:tcPr/>
                </a:tc>
                <a:tc>
                  <a:txBody>
                    <a:bodyPr/>
                    <a:lstStyle/>
                    <a:p>
                      <a:r>
                        <a:rPr lang="en-IN" dirty="0"/>
                        <a:t>Sum of Squares</a:t>
                      </a:r>
                      <a:r>
                        <a:rPr lang="en-IN" baseline="0" dirty="0"/>
                        <a:t> </a:t>
                      </a:r>
                      <a:endParaRPr lang="en-IN" dirty="0"/>
                    </a:p>
                  </a:txBody>
                  <a:tcPr/>
                </a:tc>
                <a:tc>
                  <a:txBody>
                    <a:bodyPr/>
                    <a:lstStyle/>
                    <a:p>
                      <a:r>
                        <a:rPr lang="en-IN" dirty="0"/>
                        <a:t>Degree</a:t>
                      </a:r>
                      <a:r>
                        <a:rPr lang="en-IN" baseline="0" dirty="0"/>
                        <a:t> of Freedom</a:t>
                      </a:r>
                      <a:endParaRPr lang="en-IN" dirty="0"/>
                    </a:p>
                  </a:txBody>
                  <a:tcPr/>
                </a:tc>
                <a:tc>
                  <a:txBody>
                    <a:bodyPr/>
                    <a:lstStyle/>
                    <a:p>
                      <a:r>
                        <a:rPr lang="en-IN" dirty="0"/>
                        <a:t>Mean of sum of squares </a:t>
                      </a:r>
                    </a:p>
                  </a:txBody>
                  <a:tcPr/>
                </a:tc>
                <a:tc>
                  <a:txBody>
                    <a:bodyPr/>
                    <a:lstStyle/>
                    <a:p>
                      <a:r>
                        <a:rPr lang="en-IN" dirty="0"/>
                        <a:t>F Ratio </a:t>
                      </a:r>
                    </a:p>
                  </a:txBody>
                  <a:tcPr/>
                </a:tc>
                <a:tc>
                  <a:txBody>
                    <a:bodyPr/>
                    <a:lstStyle/>
                    <a:p>
                      <a:r>
                        <a:rPr lang="en-IN" dirty="0"/>
                        <a:t>Table value </a:t>
                      </a:r>
                    </a:p>
                  </a:txBody>
                  <a:tcPr/>
                </a:tc>
                <a:extLst>
                  <a:ext uri="{0D108BD9-81ED-4DB2-BD59-A6C34878D82A}">
                    <a16:rowId xmlns:a16="http://schemas.microsoft.com/office/drawing/2014/main" val="10000"/>
                  </a:ext>
                </a:extLst>
              </a:tr>
              <a:tr h="553478">
                <a:tc>
                  <a:txBody>
                    <a:bodyPr/>
                    <a:lstStyle/>
                    <a:p>
                      <a:pPr algn="just"/>
                      <a:r>
                        <a:rPr lang="en-IN" dirty="0"/>
                        <a:t>Between Column</a:t>
                      </a:r>
                    </a:p>
                  </a:txBody>
                  <a:tcPr/>
                </a:tc>
                <a:tc>
                  <a:txBody>
                    <a:bodyPr/>
                    <a:lstStyle/>
                    <a:p>
                      <a:r>
                        <a:rPr lang="en-IN" dirty="0"/>
                        <a:t>SSC</a:t>
                      </a:r>
                      <a:r>
                        <a:rPr lang="en-IN" baseline="0" dirty="0"/>
                        <a:t> =18</a:t>
                      </a:r>
                      <a:endParaRPr lang="en-IN" dirty="0"/>
                    </a:p>
                  </a:txBody>
                  <a:tcPr/>
                </a:tc>
                <a:tc>
                  <a:txBody>
                    <a:bodyPr/>
                    <a:lstStyle/>
                    <a:p>
                      <a:r>
                        <a:rPr lang="en-IN" dirty="0"/>
                        <a:t>C-1 = 4-1 = 3</a:t>
                      </a:r>
                    </a:p>
                  </a:txBody>
                  <a:tcPr/>
                </a:tc>
                <a:tc>
                  <a:txBody>
                    <a:bodyPr/>
                    <a:lstStyle/>
                    <a:p>
                      <a:r>
                        <a:rPr lang="en-IN" dirty="0"/>
                        <a:t>18/3 =6</a:t>
                      </a:r>
                    </a:p>
                  </a:txBody>
                  <a:tcPr/>
                </a:tc>
                <a:tc>
                  <a:txBody>
                    <a:bodyPr/>
                    <a:lstStyle/>
                    <a:p>
                      <a:r>
                        <a:rPr lang="en-IN" baseline="0" dirty="0"/>
                        <a:t>6/1.667 =3.6</a:t>
                      </a:r>
                      <a:endParaRPr lang="en-IN" dirty="0"/>
                    </a:p>
                  </a:txBody>
                  <a:tcPr/>
                </a:tc>
                <a:tc>
                  <a:txBody>
                    <a:bodyPr/>
                    <a:lstStyle/>
                    <a:p>
                      <a:r>
                        <a:rPr lang="en-IN" dirty="0"/>
                        <a:t>F(3,6) = 8.94</a:t>
                      </a:r>
                    </a:p>
                    <a:p>
                      <a:r>
                        <a:rPr lang="en-IN" dirty="0"/>
                        <a:t>H0 accepted </a:t>
                      </a:r>
                    </a:p>
                  </a:txBody>
                  <a:tcPr/>
                </a:tc>
                <a:extLst>
                  <a:ext uri="{0D108BD9-81ED-4DB2-BD59-A6C34878D82A}">
                    <a16:rowId xmlns:a16="http://schemas.microsoft.com/office/drawing/2014/main" val="10001"/>
                  </a:ext>
                </a:extLst>
              </a:tr>
              <a:tr h="553478">
                <a:tc>
                  <a:txBody>
                    <a:bodyPr/>
                    <a:lstStyle/>
                    <a:p>
                      <a:pPr algn="just"/>
                      <a:r>
                        <a:rPr lang="en-IN" dirty="0"/>
                        <a:t>Between Rows</a:t>
                      </a:r>
                    </a:p>
                  </a:txBody>
                  <a:tcPr/>
                </a:tc>
                <a:tc>
                  <a:txBody>
                    <a:bodyPr/>
                    <a:lstStyle/>
                    <a:p>
                      <a:r>
                        <a:rPr lang="en-IN" dirty="0"/>
                        <a:t>SSR =8</a:t>
                      </a:r>
                    </a:p>
                  </a:txBody>
                  <a:tcPr/>
                </a:tc>
                <a:tc>
                  <a:txBody>
                    <a:bodyPr/>
                    <a:lstStyle/>
                    <a:p>
                      <a:r>
                        <a:rPr lang="en-IN" dirty="0"/>
                        <a:t>R-1 = 3-1 =2</a:t>
                      </a:r>
                    </a:p>
                  </a:txBody>
                  <a:tcPr/>
                </a:tc>
                <a:tc>
                  <a:txBody>
                    <a:bodyPr/>
                    <a:lstStyle/>
                    <a:p>
                      <a:r>
                        <a:rPr lang="en-IN" dirty="0"/>
                        <a:t>8/2 =4</a:t>
                      </a:r>
                    </a:p>
                  </a:txBody>
                  <a:tcPr/>
                </a:tc>
                <a:tc>
                  <a:txBody>
                    <a:bodyPr/>
                    <a:lstStyle/>
                    <a:p>
                      <a:r>
                        <a:rPr lang="en-IN" dirty="0"/>
                        <a:t>4/1.667 =</a:t>
                      </a:r>
                      <a:r>
                        <a:rPr lang="en-IN" baseline="0" dirty="0"/>
                        <a:t> 2.4</a:t>
                      </a:r>
                      <a:endParaRPr lang="en-IN" dirty="0"/>
                    </a:p>
                  </a:txBody>
                  <a:tcPr/>
                </a:tc>
                <a:tc>
                  <a:txBody>
                    <a:bodyPr/>
                    <a:lstStyle/>
                    <a:p>
                      <a:r>
                        <a:rPr lang="en-IN" dirty="0"/>
                        <a:t>F(2,6) = 19.33</a:t>
                      </a:r>
                    </a:p>
                    <a:p>
                      <a:r>
                        <a:rPr lang="en-IN" dirty="0"/>
                        <a:t>H) Accepted</a:t>
                      </a:r>
                      <a:r>
                        <a:rPr lang="en-IN" baseline="0" dirty="0"/>
                        <a:t> </a:t>
                      </a:r>
                      <a:endParaRPr lang="en-IN" dirty="0"/>
                    </a:p>
                  </a:txBody>
                  <a:tcPr/>
                </a:tc>
                <a:extLst>
                  <a:ext uri="{0D108BD9-81ED-4DB2-BD59-A6C34878D82A}">
                    <a16:rowId xmlns:a16="http://schemas.microsoft.com/office/drawing/2014/main" val="10002"/>
                  </a:ext>
                </a:extLst>
              </a:tr>
              <a:tr h="553478">
                <a:tc>
                  <a:txBody>
                    <a:bodyPr/>
                    <a:lstStyle/>
                    <a:p>
                      <a:pPr algn="just"/>
                      <a:r>
                        <a:rPr lang="en-IN" dirty="0"/>
                        <a:t>With the Group </a:t>
                      </a:r>
                    </a:p>
                  </a:txBody>
                  <a:tcPr/>
                </a:tc>
                <a:tc>
                  <a:txBody>
                    <a:bodyPr/>
                    <a:lstStyle/>
                    <a:p>
                      <a:r>
                        <a:rPr lang="en-IN" dirty="0"/>
                        <a:t>SSW =10</a:t>
                      </a:r>
                    </a:p>
                  </a:txBody>
                  <a:tcPr/>
                </a:tc>
                <a:tc>
                  <a:txBody>
                    <a:bodyPr/>
                    <a:lstStyle/>
                    <a:p>
                      <a:r>
                        <a:rPr lang="en-IN" dirty="0"/>
                        <a:t>(R-1)(c-1) = 6</a:t>
                      </a:r>
                    </a:p>
                  </a:txBody>
                  <a:tcPr/>
                </a:tc>
                <a:tc>
                  <a:txBody>
                    <a:bodyPr/>
                    <a:lstStyle/>
                    <a:p>
                      <a:r>
                        <a:rPr lang="en-IN" dirty="0"/>
                        <a:t>10/6 =1.667</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3"/>
                  </a:ext>
                </a:extLst>
              </a:tr>
              <a:tr h="553478">
                <a:tc>
                  <a:txBody>
                    <a:bodyPr/>
                    <a:lstStyle/>
                    <a:p>
                      <a:pPr algn="just"/>
                      <a:r>
                        <a:rPr lang="en-IN" dirty="0"/>
                        <a:t>Total </a:t>
                      </a:r>
                    </a:p>
                  </a:txBody>
                  <a:tcPr/>
                </a:tc>
                <a:tc>
                  <a:txBody>
                    <a:bodyPr/>
                    <a:lstStyle/>
                    <a:p>
                      <a:r>
                        <a:rPr lang="en-IN" dirty="0"/>
                        <a:t>SST = 36</a:t>
                      </a:r>
                    </a:p>
                  </a:txBody>
                  <a:tcPr/>
                </a:tc>
                <a:tc>
                  <a:txBody>
                    <a:bodyPr/>
                    <a:lstStyle/>
                    <a:p>
                      <a:r>
                        <a:rPr lang="en-IN" dirty="0"/>
                        <a:t>N-1 = 11</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0271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314960" y="858970"/>
            <a:ext cx="11562079" cy="3416320"/>
          </a:xfrm>
          <a:prstGeom prst="rect">
            <a:avLst/>
          </a:prstGeom>
          <a:noFill/>
        </p:spPr>
        <p:txBody>
          <a:bodyPr wrap="square" rtlCol="0">
            <a:spAutoFit/>
          </a:bodyPr>
          <a:lstStyle/>
          <a:p>
            <a:pPr algn="just"/>
            <a:r>
              <a:rPr lang="en-IN" sz="2400" dirty="0"/>
              <a:t>Step 10: Interpretation </a:t>
            </a:r>
          </a:p>
          <a:p>
            <a:pPr algn="just"/>
            <a:r>
              <a:rPr lang="en-IN" sz="2400" dirty="0">
                <a:solidFill>
                  <a:srgbClr val="FF0000"/>
                </a:solidFill>
              </a:rPr>
              <a:t>Columns wise analysis: </a:t>
            </a:r>
            <a:r>
              <a:rPr lang="en-IN" sz="2400" dirty="0"/>
              <a:t>The computed values of F =3.6 is less than the Table value 8.94, hence he null hypothesis is accepted, it means the plots are not significantly differ I fertility</a:t>
            </a:r>
          </a:p>
          <a:p>
            <a:pPr algn="just"/>
            <a:endParaRPr lang="en-IN" sz="2400" dirty="0"/>
          </a:p>
          <a:p>
            <a:pPr algn="just"/>
            <a:r>
              <a:rPr lang="en-IN" sz="2400" dirty="0">
                <a:solidFill>
                  <a:srgbClr val="FF0000"/>
                </a:solidFill>
              </a:rPr>
              <a:t>Row wise Analysis: </a:t>
            </a:r>
            <a:r>
              <a:rPr lang="en-IN" sz="2400" dirty="0"/>
              <a:t>The calculated value of F =2.4 is less than the Table Value 19.33, hence the null hypothesis is accepted, it means the fertilizers are alike </a:t>
            </a:r>
            <a:r>
              <a:rPr lang="en-IN" sz="2400" dirty="0" err="1"/>
              <a:t>sof</a:t>
            </a:r>
            <a:r>
              <a:rPr lang="en-IN" sz="2400" dirty="0"/>
              <a:t> for as productivity concern  </a:t>
            </a:r>
          </a:p>
          <a:p>
            <a:pPr algn="just"/>
            <a:endParaRPr lang="en-IN" sz="2400" dirty="0"/>
          </a:p>
          <a:p>
            <a:pPr algn="just"/>
            <a:endParaRPr lang="en-IN" sz="2400" dirty="0"/>
          </a:p>
        </p:txBody>
      </p:sp>
    </p:spTree>
    <p:extLst>
      <p:ext uri="{BB962C8B-B14F-4D97-AF65-F5344CB8AC3E}">
        <p14:creationId xmlns:p14="http://schemas.microsoft.com/office/powerpoint/2010/main" val="8880051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graphicFrame>
        <p:nvGraphicFramePr>
          <p:cNvPr id="4" name="Table 3"/>
          <p:cNvGraphicFramePr>
            <a:graphicFrameLocks noGrp="1"/>
          </p:cNvGraphicFramePr>
          <p:nvPr/>
        </p:nvGraphicFramePr>
        <p:xfrm>
          <a:off x="2754299" y="2361279"/>
          <a:ext cx="5678500" cy="2926080"/>
        </p:xfrm>
        <a:graphic>
          <a:graphicData uri="http://schemas.openxmlformats.org/drawingml/2006/table">
            <a:tbl>
              <a:tblPr>
                <a:tableStyleId>{5C22544A-7EE6-4342-B048-85BDC9FD1C3A}</a:tableStyleId>
              </a:tblPr>
              <a:tblGrid>
                <a:gridCol w="1438094">
                  <a:extLst>
                    <a:ext uri="{9D8B030D-6E8A-4147-A177-3AD203B41FA5}">
                      <a16:colId xmlns:a16="http://schemas.microsoft.com/office/drawing/2014/main" val="20000"/>
                    </a:ext>
                  </a:extLst>
                </a:gridCol>
                <a:gridCol w="945596">
                  <a:extLst>
                    <a:ext uri="{9D8B030D-6E8A-4147-A177-3AD203B41FA5}">
                      <a16:colId xmlns:a16="http://schemas.microsoft.com/office/drawing/2014/main" val="20001"/>
                    </a:ext>
                  </a:extLst>
                </a:gridCol>
                <a:gridCol w="945596">
                  <a:extLst>
                    <a:ext uri="{9D8B030D-6E8A-4147-A177-3AD203B41FA5}">
                      <a16:colId xmlns:a16="http://schemas.microsoft.com/office/drawing/2014/main" val="20002"/>
                    </a:ext>
                  </a:extLst>
                </a:gridCol>
                <a:gridCol w="1159043">
                  <a:extLst>
                    <a:ext uri="{9D8B030D-6E8A-4147-A177-3AD203B41FA5}">
                      <a16:colId xmlns:a16="http://schemas.microsoft.com/office/drawing/2014/main" val="20003"/>
                    </a:ext>
                  </a:extLst>
                </a:gridCol>
                <a:gridCol w="1190171">
                  <a:extLst>
                    <a:ext uri="{9D8B030D-6E8A-4147-A177-3AD203B41FA5}">
                      <a16:colId xmlns:a16="http://schemas.microsoft.com/office/drawing/2014/main" val="20004"/>
                    </a:ext>
                  </a:extLst>
                </a:gridCol>
              </a:tblGrid>
              <a:tr h="288601">
                <a:tc>
                  <a:txBody>
                    <a:bodyPr/>
                    <a:lstStyle/>
                    <a:p>
                      <a:pPr algn="l" fontAlgn="b"/>
                      <a:r>
                        <a:rPr lang="en-IN" sz="2400" u="none" strike="noStrike">
                          <a:effectLst/>
                        </a:rPr>
                        <a:t>Operataor (j)</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fontAlgn="b"/>
                      <a:r>
                        <a:rPr lang="en-IN" sz="2400" u="none" strike="noStrike">
                          <a:effectLst/>
                        </a:rPr>
                        <a:t>Machne (i)</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88601">
                <a:tc>
                  <a:txBody>
                    <a:bodyPr/>
                    <a:lstStyle/>
                    <a:p>
                      <a:pPr algn="l" fontAlgn="b"/>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1</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2</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3</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4</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88601">
                <a:tc>
                  <a:txBody>
                    <a:bodyPr/>
                    <a:lstStyle/>
                    <a:p>
                      <a:pPr algn="r" fontAlgn="b"/>
                      <a:r>
                        <a:rPr lang="en-IN" sz="2400" u="none" strike="noStrike">
                          <a:effectLst/>
                        </a:rPr>
                        <a:t>1</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46</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56</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35</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47</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8601">
                <a:tc>
                  <a:txBody>
                    <a:bodyPr/>
                    <a:lstStyle/>
                    <a:p>
                      <a:pPr algn="r" fontAlgn="b"/>
                      <a:r>
                        <a:rPr lang="en-IN" sz="2400" u="none" strike="noStrike">
                          <a:effectLst/>
                        </a:rPr>
                        <a:t>2</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54</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55</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51</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56</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8601">
                <a:tc>
                  <a:txBody>
                    <a:bodyPr/>
                    <a:lstStyle/>
                    <a:p>
                      <a:pPr algn="r" fontAlgn="b"/>
                      <a:r>
                        <a:rPr lang="en-IN" sz="2400" u="none" strike="noStrike">
                          <a:effectLst/>
                        </a:rPr>
                        <a:t>3</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48</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56</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50</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58</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8601">
                <a:tc>
                  <a:txBody>
                    <a:bodyPr/>
                    <a:lstStyle/>
                    <a:p>
                      <a:pPr algn="r" fontAlgn="b"/>
                      <a:r>
                        <a:rPr lang="en-IN" sz="2400" u="none" strike="noStrike">
                          <a:effectLst/>
                        </a:rPr>
                        <a:t>4</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46</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60</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51</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59</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88601">
                <a:tc>
                  <a:txBody>
                    <a:bodyPr/>
                    <a:lstStyle/>
                    <a:p>
                      <a:pPr algn="r" fontAlgn="b"/>
                      <a:r>
                        <a:rPr lang="en-IN" sz="2400" u="none" strike="noStrike">
                          <a:effectLst/>
                        </a:rPr>
                        <a:t>5</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51</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53</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a:effectLst/>
                        </a:rPr>
                        <a:t>53</a:t>
                      </a:r>
                      <a:endParaRPr lang="en-IN" sz="24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2400" u="none" strike="noStrike" dirty="0">
                          <a:effectLst/>
                        </a:rPr>
                        <a:t>55</a:t>
                      </a:r>
                      <a:endParaRPr lang="en-IN" sz="24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7" name="TextBox 6"/>
          <p:cNvSpPr txBox="1"/>
          <p:nvPr/>
        </p:nvSpPr>
        <p:spPr>
          <a:xfrm>
            <a:off x="294641" y="1151639"/>
            <a:ext cx="11562079" cy="830997"/>
          </a:xfrm>
          <a:prstGeom prst="rect">
            <a:avLst/>
          </a:prstGeom>
          <a:noFill/>
        </p:spPr>
        <p:txBody>
          <a:bodyPr wrap="square" rtlCol="0">
            <a:spAutoFit/>
          </a:bodyPr>
          <a:lstStyle/>
          <a:p>
            <a:pPr algn="just"/>
            <a:r>
              <a:rPr lang="en-IN" sz="2400" dirty="0"/>
              <a:t>2. A Manger applied three five type of operator and four type of machines. Two Figure on production are tabulated bellow </a:t>
            </a:r>
            <a:endParaRPr lang="en-IN" sz="2400" dirty="0">
              <a:solidFill>
                <a:srgbClr val="FF0000"/>
              </a:solidFill>
            </a:endParaRPr>
          </a:p>
        </p:txBody>
      </p:sp>
      <p:sp>
        <p:nvSpPr>
          <p:cNvPr id="8" name="TextBox 7"/>
          <p:cNvSpPr txBox="1"/>
          <p:nvPr/>
        </p:nvSpPr>
        <p:spPr>
          <a:xfrm>
            <a:off x="512568" y="5666003"/>
            <a:ext cx="11363234" cy="830997"/>
          </a:xfrm>
          <a:prstGeom prst="rect">
            <a:avLst/>
          </a:prstGeom>
          <a:noFill/>
        </p:spPr>
        <p:txBody>
          <a:bodyPr wrap="square" rtlCol="0">
            <a:spAutoFit/>
          </a:bodyPr>
          <a:lstStyle/>
          <a:p>
            <a:pPr algn="just"/>
            <a:r>
              <a:rPr lang="en-IN" sz="2400" dirty="0"/>
              <a:t>Find out if the operator are materially different in Machine as also, if four machines any material difference in yield </a:t>
            </a:r>
          </a:p>
        </p:txBody>
      </p:sp>
    </p:spTree>
    <p:extLst>
      <p:ext uri="{BB962C8B-B14F-4D97-AF65-F5344CB8AC3E}">
        <p14:creationId xmlns:p14="http://schemas.microsoft.com/office/powerpoint/2010/main" val="1865414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294641" y="1151639"/>
            <a:ext cx="11562079" cy="1569660"/>
          </a:xfrm>
          <a:prstGeom prst="rect">
            <a:avLst/>
          </a:prstGeom>
          <a:noFill/>
        </p:spPr>
        <p:txBody>
          <a:bodyPr wrap="square" rtlCol="0">
            <a:spAutoFit/>
          </a:bodyPr>
          <a:lstStyle/>
          <a:p>
            <a:pPr algn="just"/>
            <a:r>
              <a:rPr lang="en-IN" sz="2400" dirty="0"/>
              <a:t>Step 1: Null hypothesis: Let us take the hypothesis that </a:t>
            </a:r>
          </a:p>
          <a:p>
            <a:pPr algn="just"/>
            <a:r>
              <a:rPr lang="en-IN" sz="2400" dirty="0"/>
              <a:t>	</a:t>
            </a:r>
            <a:r>
              <a:rPr lang="en-IN" sz="2400" dirty="0" err="1"/>
              <a:t>i</a:t>
            </a:r>
            <a:r>
              <a:rPr lang="en-IN" sz="2400" dirty="0"/>
              <a:t>. All operator are not significantly differ in productivity  (Column wise Analysis)</a:t>
            </a:r>
          </a:p>
          <a:p>
            <a:pPr algn="just"/>
            <a:r>
              <a:rPr lang="en-IN" sz="2400" dirty="0"/>
              <a:t>             ii. All the Machines are not significantly differ in the  productivity (Row wise analysis)</a:t>
            </a:r>
          </a:p>
          <a:p>
            <a:pPr algn="just"/>
            <a:r>
              <a:rPr lang="en-IN" sz="2400" dirty="0"/>
              <a:t>Step 2:  </a:t>
            </a:r>
            <a:endParaRPr lang="en-IN" sz="2400" dirty="0">
              <a:solidFill>
                <a:srgbClr val="FF0000"/>
              </a:solidFill>
            </a:endParaRPr>
          </a:p>
        </p:txBody>
      </p:sp>
      <p:sp>
        <p:nvSpPr>
          <p:cNvPr id="8" name="TextBox 7"/>
          <p:cNvSpPr txBox="1"/>
          <p:nvPr/>
        </p:nvSpPr>
        <p:spPr>
          <a:xfrm>
            <a:off x="294640" y="4904678"/>
            <a:ext cx="11562079" cy="1569660"/>
          </a:xfrm>
          <a:prstGeom prst="rect">
            <a:avLst/>
          </a:prstGeom>
          <a:noFill/>
        </p:spPr>
        <p:txBody>
          <a:bodyPr wrap="square" rtlCol="0">
            <a:spAutoFit/>
          </a:bodyPr>
          <a:lstStyle/>
          <a:p>
            <a:pPr algn="just"/>
            <a:r>
              <a:rPr lang="en-IN" sz="2400" dirty="0"/>
              <a:t>Step 3: Correlation Factor (CF) = (</a:t>
            </a:r>
            <a:r>
              <a:rPr lang="en-IN" sz="2400" dirty="0">
                <a:sym typeface="Symbol" panose="05050102010706020507" pitchFamily="18" charset="2"/>
              </a:rPr>
              <a:t>x)</a:t>
            </a:r>
            <a:r>
              <a:rPr lang="en-IN" sz="2400" baseline="30000" dirty="0">
                <a:sym typeface="Symbol" panose="05050102010706020507" pitchFamily="18" charset="2"/>
              </a:rPr>
              <a:t>2</a:t>
            </a:r>
            <a:r>
              <a:rPr lang="en-IN" sz="2400" dirty="0">
                <a:sym typeface="Symbol" panose="05050102010706020507" pitchFamily="18" charset="2"/>
              </a:rPr>
              <a:t>/N = 1040</a:t>
            </a:r>
            <a:r>
              <a:rPr lang="en-IN" sz="2400" baseline="30000" dirty="0">
                <a:sym typeface="Symbol" panose="05050102010706020507" pitchFamily="18" charset="2"/>
              </a:rPr>
              <a:t>2</a:t>
            </a:r>
            <a:r>
              <a:rPr lang="en-IN" sz="2400" dirty="0">
                <a:sym typeface="Symbol" panose="05050102010706020507" pitchFamily="18" charset="2"/>
              </a:rPr>
              <a:t>/12 = 54080</a:t>
            </a:r>
          </a:p>
          <a:p>
            <a:pPr algn="just"/>
            <a:r>
              <a:rPr lang="en-IN" sz="2400" dirty="0">
                <a:sym typeface="Symbol" panose="05050102010706020507" pitchFamily="18" charset="2"/>
              </a:rPr>
              <a:t>Step 4: Sum of Square Total (SST) = x</a:t>
            </a:r>
            <a:r>
              <a:rPr lang="en-IN" sz="2400" baseline="30000" dirty="0">
                <a:sym typeface="Symbol" panose="05050102010706020507" pitchFamily="18" charset="2"/>
              </a:rPr>
              <a:t>2</a:t>
            </a:r>
            <a:r>
              <a:rPr lang="en-IN" sz="2400" dirty="0">
                <a:sym typeface="Symbol" panose="05050102010706020507" pitchFamily="18" charset="2"/>
              </a:rPr>
              <a:t> – C =57710-54080 =630</a:t>
            </a:r>
          </a:p>
          <a:p>
            <a:pPr algn="just"/>
            <a:r>
              <a:rPr lang="en-IN" sz="2400" dirty="0">
                <a:sym typeface="Symbol" panose="05050102010706020507" pitchFamily="18" charset="2"/>
              </a:rPr>
              <a:t>Step 5: Sum of square Between Columns = SSC= (1)</a:t>
            </a:r>
            <a:r>
              <a:rPr lang="en-IN" sz="2400" baseline="30000" dirty="0">
                <a:sym typeface="Symbol" panose="05050102010706020507" pitchFamily="18" charset="2"/>
              </a:rPr>
              <a:t>2</a:t>
            </a:r>
            <a:r>
              <a:rPr lang="en-IN" sz="2400" dirty="0">
                <a:sym typeface="Symbol" panose="05050102010706020507" pitchFamily="18" charset="2"/>
              </a:rPr>
              <a:t>/n + (2)</a:t>
            </a:r>
            <a:r>
              <a:rPr lang="en-IN" sz="2400" baseline="30000" dirty="0">
                <a:sym typeface="Symbol" panose="05050102010706020507" pitchFamily="18" charset="2"/>
              </a:rPr>
              <a:t>2</a:t>
            </a:r>
            <a:r>
              <a:rPr lang="en-IN" sz="2400" dirty="0">
                <a:sym typeface="Symbol" panose="05050102010706020507" pitchFamily="18" charset="2"/>
              </a:rPr>
              <a:t>/n + (3)</a:t>
            </a:r>
            <a:r>
              <a:rPr lang="en-IN" sz="2400" baseline="30000" dirty="0">
                <a:sym typeface="Symbol" panose="05050102010706020507" pitchFamily="18" charset="2"/>
              </a:rPr>
              <a:t>2</a:t>
            </a:r>
            <a:r>
              <a:rPr lang="en-IN" sz="2400" dirty="0">
                <a:sym typeface="Symbol" panose="05050102010706020507" pitchFamily="18" charset="2"/>
              </a:rPr>
              <a:t>/n+ (4)</a:t>
            </a:r>
            <a:r>
              <a:rPr lang="en-IN" sz="2400" baseline="30000" dirty="0">
                <a:sym typeface="Symbol" panose="05050102010706020507" pitchFamily="18" charset="2"/>
              </a:rPr>
              <a:t>2</a:t>
            </a:r>
            <a:r>
              <a:rPr lang="en-IN" sz="2400" dirty="0">
                <a:sym typeface="Symbol" panose="05050102010706020507" pitchFamily="18" charset="2"/>
              </a:rPr>
              <a:t>/n –C =</a:t>
            </a:r>
          </a:p>
          <a:p>
            <a:pPr algn="just"/>
            <a:r>
              <a:rPr lang="en-IN" sz="2400" dirty="0">
                <a:sym typeface="Symbol" panose="05050102010706020507" pitchFamily="18" charset="2"/>
              </a:rPr>
              <a:t>                                                                                            250 </a:t>
            </a:r>
          </a:p>
        </p:txBody>
      </p:sp>
      <p:graphicFrame>
        <p:nvGraphicFramePr>
          <p:cNvPr id="3" name="Table 2"/>
          <p:cNvGraphicFramePr>
            <a:graphicFrameLocks noGrp="1"/>
          </p:cNvGraphicFramePr>
          <p:nvPr/>
        </p:nvGraphicFramePr>
        <p:xfrm>
          <a:off x="1317385" y="2329630"/>
          <a:ext cx="10582873" cy="2567668"/>
        </p:xfrm>
        <a:graphic>
          <a:graphicData uri="http://schemas.openxmlformats.org/drawingml/2006/table">
            <a:tbl>
              <a:tblPr>
                <a:tableStyleId>{5C22544A-7EE6-4342-B048-85BDC9FD1C3A}</a:tableStyleId>
              </a:tblPr>
              <a:tblGrid>
                <a:gridCol w="881906">
                  <a:extLst>
                    <a:ext uri="{9D8B030D-6E8A-4147-A177-3AD203B41FA5}">
                      <a16:colId xmlns:a16="http://schemas.microsoft.com/office/drawing/2014/main" val="20000"/>
                    </a:ext>
                  </a:extLst>
                </a:gridCol>
                <a:gridCol w="881906">
                  <a:extLst>
                    <a:ext uri="{9D8B030D-6E8A-4147-A177-3AD203B41FA5}">
                      <a16:colId xmlns:a16="http://schemas.microsoft.com/office/drawing/2014/main" val="20001"/>
                    </a:ext>
                  </a:extLst>
                </a:gridCol>
                <a:gridCol w="881906">
                  <a:extLst>
                    <a:ext uri="{9D8B030D-6E8A-4147-A177-3AD203B41FA5}">
                      <a16:colId xmlns:a16="http://schemas.microsoft.com/office/drawing/2014/main" val="20002"/>
                    </a:ext>
                  </a:extLst>
                </a:gridCol>
                <a:gridCol w="881906">
                  <a:extLst>
                    <a:ext uri="{9D8B030D-6E8A-4147-A177-3AD203B41FA5}">
                      <a16:colId xmlns:a16="http://schemas.microsoft.com/office/drawing/2014/main" val="20003"/>
                    </a:ext>
                  </a:extLst>
                </a:gridCol>
                <a:gridCol w="881906">
                  <a:extLst>
                    <a:ext uri="{9D8B030D-6E8A-4147-A177-3AD203B41FA5}">
                      <a16:colId xmlns:a16="http://schemas.microsoft.com/office/drawing/2014/main" val="20004"/>
                    </a:ext>
                  </a:extLst>
                </a:gridCol>
                <a:gridCol w="881906">
                  <a:extLst>
                    <a:ext uri="{9D8B030D-6E8A-4147-A177-3AD203B41FA5}">
                      <a16:colId xmlns:a16="http://schemas.microsoft.com/office/drawing/2014/main" val="20005"/>
                    </a:ext>
                  </a:extLst>
                </a:gridCol>
                <a:gridCol w="881906">
                  <a:extLst>
                    <a:ext uri="{9D8B030D-6E8A-4147-A177-3AD203B41FA5}">
                      <a16:colId xmlns:a16="http://schemas.microsoft.com/office/drawing/2014/main" val="20006"/>
                    </a:ext>
                  </a:extLst>
                </a:gridCol>
                <a:gridCol w="881906">
                  <a:extLst>
                    <a:ext uri="{9D8B030D-6E8A-4147-A177-3AD203B41FA5}">
                      <a16:colId xmlns:a16="http://schemas.microsoft.com/office/drawing/2014/main" val="20007"/>
                    </a:ext>
                  </a:extLst>
                </a:gridCol>
                <a:gridCol w="881906">
                  <a:extLst>
                    <a:ext uri="{9D8B030D-6E8A-4147-A177-3AD203B41FA5}">
                      <a16:colId xmlns:a16="http://schemas.microsoft.com/office/drawing/2014/main" val="20008"/>
                    </a:ext>
                  </a:extLst>
                </a:gridCol>
                <a:gridCol w="881906">
                  <a:extLst>
                    <a:ext uri="{9D8B030D-6E8A-4147-A177-3AD203B41FA5}">
                      <a16:colId xmlns:a16="http://schemas.microsoft.com/office/drawing/2014/main" val="20009"/>
                    </a:ext>
                  </a:extLst>
                </a:gridCol>
                <a:gridCol w="682161">
                  <a:extLst>
                    <a:ext uri="{9D8B030D-6E8A-4147-A177-3AD203B41FA5}">
                      <a16:colId xmlns:a16="http://schemas.microsoft.com/office/drawing/2014/main" val="20010"/>
                    </a:ext>
                  </a:extLst>
                </a:gridCol>
                <a:gridCol w="1081652">
                  <a:extLst>
                    <a:ext uri="{9D8B030D-6E8A-4147-A177-3AD203B41FA5}">
                      <a16:colId xmlns:a16="http://schemas.microsoft.com/office/drawing/2014/main" val="20011"/>
                    </a:ext>
                  </a:extLst>
                </a:gridCol>
              </a:tblGrid>
              <a:tr h="376918">
                <a:tc>
                  <a:txBody>
                    <a:bodyPr/>
                    <a:lstStyle/>
                    <a:p>
                      <a:pPr algn="r" fontAlgn="b"/>
                      <a:r>
                        <a:rPr lang="en-IN" sz="2000" u="none" strike="noStrike">
                          <a:effectLst/>
                        </a:rPr>
                        <a:t>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R-sum</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46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47</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184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2116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3136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1225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2209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2916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3025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2601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3136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48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58</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2304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3136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2500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3364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46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60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2116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3600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2601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3481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55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212</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2601</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2809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2809</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3025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IN" sz="2000" u="none" strike="noStrike">
                          <a:effectLst/>
                        </a:rPr>
                        <a:t>C-Sum</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245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280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240</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275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rPr>
                        <a:t>T=1040</a:t>
                      </a:r>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12053</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15706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11736</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a:effectLst/>
                        </a:rPr>
                        <a:t>15215</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2000" u="none" strike="noStrike" dirty="0">
                          <a:effectLst/>
                          <a:sym typeface="Symbol" panose="05050102010706020507" pitchFamily="18" charset="2"/>
                        </a:rPr>
                        <a:t>X</a:t>
                      </a:r>
                      <a:r>
                        <a:rPr lang="en-IN" sz="2000" u="none" strike="noStrike" baseline="30000" dirty="0">
                          <a:effectLst/>
                          <a:sym typeface="Symbol" panose="05050102010706020507" pitchFamily="18" charset="2"/>
                        </a:rPr>
                        <a:t>2 =</a:t>
                      </a:r>
                      <a:r>
                        <a:rPr lang="en-IN" sz="2000" u="none" strike="noStrike" dirty="0">
                          <a:effectLst/>
                          <a:sym typeface="Symbol" panose="05050102010706020507" pitchFamily="18" charset="2"/>
                        </a:rPr>
                        <a:t> </a:t>
                      </a:r>
                      <a:r>
                        <a:rPr lang="en-IN" sz="2000" u="none" strike="noStrike" dirty="0">
                          <a:effectLst/>
                        </a:rPr>
                        <a:t>54710</a:t>
                      </a:r>
                      <a:endParaRPr lang="en-IN"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75420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314960" y="858970"/>
            <a:ext cx="11562079" cy="3046988"/>
          </a:xfrm>
          <a:prstGeom prst="rect">
            <a:avLst/>
          </a:prstGeom>
          <a:noFill/>
        </p:spPr>
        <p:txBody>
          <a:bodyPr wrap="square" rtlCol="0">
            <a:spAutoFit/>
          </a:bodyPr>
          <a:lstStyle/>
          <a:p>
            <a:pPr algn="just"/>
            <a:r>
              <a:rPr lang="en-IN" sz="2400" dirty="0"/>
              <a:t>Step 6: Sum of square between Rows =SSR = 54264–54080 = 184</a:t>
            </a:r>
          </a:p>
          <a:p>
            <a:pPr algn="just"/>
            <a:r>
              <a:rPr lang="en-IN" sz="2400" dirty="0"/>
              <a:t>Step 7: Sum of square with the Group = SSW = SST –SSC –SSR = 196</a:t>
            </a:r>
          </a:p>
          <a:p>
            <a:pPr algn="just"/>
            <a:r>
              <a:rPr lang="en-IN" sz="2400" dirty="0"/>
              <a:t>Step 8: </a:t>
            </a:r>
          </a:p>
          <a:p>
            <a:pPr algn="just"/>
            <a:r>
              <a:rPr lang="en-IN" sz="2400" dirty="0" err="1"/>
              <a:t>DoF</a:t>
            </a:r>
            <a:r>
              <a:rPr lang="en-IN" sz="2400" dirty="0"/>
              <a:t> for total sum of square = N-1 =20-1 = 19</a:t>
            </a:r>
          </a:p>
          <a:p>
            <a:pPr algn="just"/>
            <a:r>
              <a:rPr lang="en-IN" sz="2400" dirty="0" err="1"/>
              <a:t>DoF</a:t>
            </a:r>
            <a:r>
              <a:rPr lang="en-IN" sz="2400" dirty="0"/>
              <a:t> for sum of squares between the column = 4 -1 = 4-1 = 3</a:t>
            </a:r>
          </a:p>
          <a:p>
            <a:pPr algn="just"/>
            <a:r>
              <a:rPr lang="en-IN" sz="2400" dirty="0" err="1"/>
              <a:t>Dof</a:t>
            </a:r>
            <a:r>
              <a:rPr lang="en-IN" sz="2400" dirty="0"/>
              <a:t> for sum of squares between the Rows = R-1 =5-1 = 4</a:t>
            </a:r>
          </a:p>
          <a:p>
            <a:pPr algn="just"/>
            <a:r>
              <a:rPr lang="en-IN" sz="2400" dirty="0" err="1"/>
              <a:t>DoF</a:t>
            </a:r>
            <a:r>
              <a:rPr lang="en-IN" sz="2400" dirty="0"/>
              <a:t> for sum of square with the Group = (C-1)(R-1) = 12 </a:t>
            </a:r>
          </a:p>
          <a:p>
            <a:pPr algn="just"/>
            <a:r>
              <a:rPr lang="en-IN" sz="2400" dirty="0"/>
              <a:t>Step 9: </a:t>
            </a:r>
            <a:r>
              <a:rPr lang="en-IN" sz="2400" dirty="0" err="1"/>
              <a:t>Anova</a:t>
            </a:r>
            <a:r>
              <a:rPr lang="en-IN" sz="2400" dirty="0"/>
              <a:t> construction </a:t>
            </a:r>
          </a:p>
        </p:txBody>
      </p:sp>
      <p:graphicFrame>
        <p:nvGraphicFramePr>
          <p:cNvPr id="3" name="Table 2"/>
          <p:cNvGraphicFramePr>
            <a:graphicFrameLocks noGrp="1"/>
          </p:cNvGraphicFramePr>
          <p:nvPr/>
        </p:nvGraphicFramePr>
        <p:xfrm>
          <a:off x="425268" y="3830804"/>
          <a:ext cx="10271760" cy="3027196"/>
        </p:xfrm>
        <a:graphic>
          <a:graphicData uri="http://schemas.openxmlformats.org/drawingml/2006/table">
            <a:tbl>
              <a:tblPr firstRow="1" bandRow="1">
                <a:tableStyleId>{5C22544A-7EE6-4342-B048-85BDC9FD1C3A}</a:tableStyleId>
              </a:tblPr>
              <a:tblGrid>
                <a:gridCol w="1664789">
                  <a:extLst>
                    <a:ext uri="{9D8B030D-6E8A-4147-A177-3AD203B41FA5}">
                      <a16:colId xmlns:a16="http://schemas.microsoft.com/office/drawing/2014/main" val="20000"/>
                    </a:ext>
                  </a:extLst>
                </a:gridCol>
                <a:gridCol w="1640115">
                  <a:extLst>
                    <a:ext uri="{9D8B030D-6E8A-4147-A177-3AD203B41FA5}">
                      <a16:colId xmlns:a16="http://schemas.microsoft.com/office/drawing/2014/main" val="20001"/>
                    </a:ext>
                  </a:extLst>
                </a:gridCol>
                <a:gridCol w="1785257">
                  <a:extLst>
                    <a:ext uri="{9D8B030D-6E8A-4147-A177-3AD203B41FA5}">
                      <a16:colId xmlns:a16="http://schemas.microsoft.com/office/drawing/2014/main" val="20002"/>
                    </a:ext>
                  </a:extLst>
                </a:gridCol>
                <a:gridCol w="2002971">
                  <a:extLst>
                    <a:ext uri="{9D8B030D-6E8A-4147-A177-3AD203B41FA5}">
                      <a16:colId xmlns:a16="http://schemas.microsoft.com/office/drawing/2014/main" val="20003"/>
                    </a:ext>
                  </a:extLst>
                </a:gridCol>
                <a:gridCol w="1596572">
                  <a:extLst>
                    <a:ext uri="{9D8B030D-6E8A-4147-A177-3AD203B41FA5}">
                      <a16:colId xmlns:a16="http://schemas.microsoft.com/office/drawing/2014/main" val="20004"/>
                    </a:ext>
                  </a:extLst>
                </a:gridCol>
                <a:gridCol w="1582056">
                  <a:extLst>
                    <a:ext uri="{9D8B030D-6E8A-4147-A177-3AD203B41FA5}">
                      <a16:colId xmlns:a16="http://schemas.microsoft.com/office/drawing/2014/main" val="20005"/>
                    </a:ext>
                  </a:extLst>
                </a:gridCol>
              </a:tblGrid>
              <a:tr h="553478">
                <a:tc>
                  <a:txBody>
                    <a:bodyPr/>
                    <a:lstStyle/>
                    <a:p>
                      <a:pPr algn="just"/>
                      <a:r>
                        <a:rPr lang="en-IN" dirty="0"/>
                        <a:t>Source of variance </a:t>
                      </a:r>
                    </a:p>
                  </a:txBody>
                  <a:tcPr/>
                </a:tc>
                <a:tc>
                  <a:txBody>
                    <a:bodyPr/>
                    <a:lstStyle/>
                    <a:p>
                      <a:r>
                        <a:rPr lang="en-IN" dirty="0"/>
                        <a:t>Sum of Squares</a:t>
                      </a:r>
                      <a:r>
                        <a:rPr lang="en-IN" baseline="0" dirty="0"/>
                        <a:t> </a:t>
                      </a:r>
                      <a:endParaRPr lang="en-IN" dirty="0"/>
                    </a:p>
                  </a:txBody>
                  <a:tcPr/>
                </a:tc>
                <a:tc>
                  <a:txBody>
                    <a:bodyPr/>
                    <a:lstStyle/>
                    <a:p>
                      <a:r>
                        <a:rPr lang="en-IN" dirty="0"/>
                        <a:t>Degree</a:t>
                      </a:r>
                      <a:r>
                        <a:rPr lang="en-IN" baseline="0" dirty="0"/>
                        <a:t> of Freedom</a:t>
                      </a:r>
                      <a:endParaRPr lang="en-IN" dirty="0"/>
                    </a:p>
                  </a:txBody>
                  <a:tcPr/>
                </a:tc>
                <a:tc>
                  <a:txBody>
                    <a:bodyPr/>
                    <a:lstStyle/>
                    <a:p>
                      <a:r>
                        <a:rPr lang="en-IN" dirty="0"/>
                        <a:t>Mean of sum of squares </a:t>
                      </a:r>
                    </a:p>
                  </a:txBody>
                  <a:tcPr/>
                </a:tc>
                <a:tc>
                  <a:txBody>
                    <a:bodyPr/>
                    <a:lstStyle/>
                    <a:p>
                      <a:r>
                        <a:rPr lang="en-IN" dirty="0"/>
                        <a:t>F Ratio </a:t>
                      </a:r>
                    </a:p>
                  </a:txBody>
                  <a:tcPr/>
                </a:tc>
                <a:tc>
                  <a:txBody>
                    <a:bodyPr/>
                    <a:lstStyle/>
                    <a:p>
                      <a:r>
                        <a:rPr lang="en-IN" dirty="0"/>
                        <a:t>Table value </a:t>
                      </a:r>
                    </a:p>
                  </a:txBody>
                  <a:tcPr/>
                </a:tc>
                <a:extLst>
                  <a:ext uri="{0D108BD9-81ED-4DB2-BD59-A6C34878D82A}">
                    <a16:rowId xmlns:a16="http://schemas.microsoft.com/office/drawing/2014/main" val="10000"/>
                  </a:ext>
                </a:extLst>
              </a:tr>
              <a:tr h="553478">
                <a:tc>
                  <a:txBody>
                    <a:bodyPr/>
                    <a:lstStyle/>
                    <a:p>
                      <a:pPr algn="just"/>
                      <a:r>
                        <a:rPr lang="en-IN" dirty="0"/>
                        <a:t>Between Column</a:t>
                      </a:r>
                    </a:p>
                  </a:txBody>
                  <a:tcPr/>
                </a:tc>
                <a:tc>
                  <a:txBody>
                    <a:bodyPr/>
                    <a:lstStyle/>
                    <a:p>
                      <a:r>
                        <a:rPr lang="en-IN" dirty="0"/>
                        <a:t>SSC</a:t>
                      </a:r>
                      <a:r>
                        <a:rPr lang="en-IN" baseline="0" dirty="0"/>
                        <a:t> =250</a:t>
                      </a:r>
                      <a:endParaRPr lang="en-IN" dirty="0"/>
                    </a:p>
                  </a:txBody>
                  <a:tcPr/>
                </a:tc>
                <a:tc>
                  <a:txBody>
                    <a:bodyPr/>
                    <a:lstStyle/>
                    <a:p>
                      <a:r>
                        <a:rPr lang="en-IN" dirty="0"/>
                        <a:t>C-1 = 4-1 = 3</a:t>
                      </a:r>
                    </a:p>
                  </a:txBody>
                  <a:tcPr/>
                </a:tc>
                <a:tc>
                  <a:txBody>
                    <a:bodyPr/>
                    <a:lstStyle/>
                    <a:p>
                      <a:r>
                        <a:rPr lang="en-IN" dirty="0"/>
                        <a:t>250/3 =83.33</a:t>
                      </a:r>
                    </a:p>
                  </a:txBody>
                  <a:tcPr/>
                </a:tc>
                <a:tc>
                  <a:txBody>
                    <a:bodyPr/>
                    <a:lstStyle/>
                    <a:p>
                      <a:r>
                        <a:rPr lang="en-IN" dirty="0"/>
                        <a:t>83.33/16.33 =5.1</a:t>
                      </a:r>
                    </a:p>
                  </a:txBody>
                  <a:tcPr/>
                </a:tc>
                <a:tc>
                  <a:txBody>
                    <a:bodyPr/>
                    <a:lstStyle/>
                    <a:p>
                      <a:r>
                        <a:rPr lang="en-IN" dirty="0"/>
                        <a:t>F(3,12) = 3.49</a:t>
                      </a:r>
                    </a:p>
                    <a:p>
                      <a:r>
                        <a:rPr lang="en-IN" dirty="0"/>
                        <a:t>H0 rejected </a:t>
                      </a:r>
                    </a:p>
                  </a:txBody>
                  <a:tcPr/>
                </a:tc>
                <a:extLst>
                  <a:ext uri="{0D108BD9-81ED-4DB2-BD59-A6C34878D82A}">
                    <a16:rowId xmlns:a16="http://schemas.microsoft.com/office/drawing/2014/main" val="10001"/>
                  </a:ext>
                </a:extLst>
              </a:tr>
              <a:tr h="553478">
                <a:tc>
                  <a:txBody>
                    <a:bodyPr/>
                    <a:lstStyle/>
                    <a:p>
                      <a:pPr algn="just"/>
                      <a:r>
                        <a:rPr lang="en-IN" dirty="0"/>
                        <a:t>Between Rows</a:t>
                      </a:r>
                    </a:p>
                  </a:txBody>
                  <a:tcPr/>
                </a:tc>
                <a:tc>
                  <a:txBody>
                    <a:bodyPr/>
                    <a:lstStyle/>
                    <a:p>
                      <a:r>
                        <a:rPr lang="en-IN" dirty="0"/>
                        <a:t>SSR =184</a:t>
                      </a:r>
                    </a:p>
                  </a:txBody>
                  <a:tcPr/>
                </a:tc>
                <a:tc>
                  <a:txBody>
                    <a:bodyPr/>
                    <a:lstStyle/>
                    <a:p>
                      <a:r>
                        <a:rPr lang="en-IN" dirty="0"/>
                        <a:t>R-1 = 5-1 =4</a:t>
                      </a:r>
                    </a:p>
                  </a:txBody>
                  <a:tcPr/>
                </a:tc>
                <a:tc>
                  <a:txBody>
                    <a:bodyPr/>
                    <a:lstStyle/>
                    <a:p>
                      <a:r>
                        <a:rPr lang="en-IN" dirty="0"/>
                        <a:t>184/4 =46</a:t>
                      </a:r>
                    </a:p>
                  </a:txBody>
                  <a:tcPr/>
                </a:tc>
                <a:tc>
                  <a:txBody>
                    <a:bodyPr/>
                    <a:lstStyle/>
                    <a:p>
                      <a:r>
                        <a:rPr lang="en-IN" dirty="0"/>
                        <a:t>46/16.33 =</a:t>
                      </a:r>
                      <a:r>
                        <a:rPr lang="en-IN" baseline="0" dirty="0"/>
                        <a:t> 2.81</a:t>
                      </a:r>
                      <a:endParaRPr lang="en-IN" dirty="0"/>
                    </a:p>
                  </a:txBody>
                  <a:tcPr/>
                </a:tc>
                <a:tc>
                  <a:txBody>
                    <a:bodyPr/>
                    <a:lstStyle/>
                    <a:p>
                      <a:r>
                        <a:rPr lang="en-IN" dirty="0"/>
                        <a:t>F(4,12) = 3.26</a:t>
                      </a:r>
                    </a:p>
                    <a:p>
                      <a:r>
                        <a:rPr lang="en-IN" dirty="0"/>
                        <a:t>H) Accepted</a:t>
                      </a:r>
                      <a:r>
                        <a:rPr lang="en-IN" baseline="0" dirty="0"/>
                        <a:t> </a:t>
                      </a:r>
                      <a:endParaRPr lang="en-IN" dirty="0"/>
                    </a:p>
                  </a:txBody>
                  <a:tcPr/>
                </a:tc>
                <a:extLst>
                  <a:ext uri="{0D108BD9-81ED-4DB2-BD59-A6C34878D82A}">
                    <a16:rowId xmlns:a16="http://schemas.microsoft.com/office/drawing/2014/main" val="10002"/>
                  </a:ext>
                </a:extLst>
              </a:tr>
              <a:tr h="553478">
                <a:tc>
                  <a:txBody>
                    <a:bodyPr/>
                    <a:lstStyle/>
                    <a:p>
                      <a:pPr algn="just"/>
                      <a:r>
                        <a:rPr lang="en-IN" dirty="0"/>
                        <a:t>With the Group </a:t>
                      </a:r>
                    </a:p>
                  </a:txBody>
                  <a:tcPr/>
                </a:tc>
                <a:tc>
                  <a:txBody>
                    <a:bodyPr/>
                    <a:lstStyle/>
                    <a:p>
                      <a:r>
                        <a:rPr lang="en-IN" dirty="0"/>
                        <a:t>SSW =196</a:t>
                      </a:r>
                    </a:p>
                  </a:txBody>
                  <a:tcPr/>
                </a:tc>
                <a:tc>
                  <a:txBody>
                    <a:bodyPr/>
                    <a:lstStyle/>
                    <a:p>
                      <a:r>
                        <a:rPr lang="en-IN" dirty="0"/>
                        <a:t>(R-1)(c-1) = 12</a:t>
                      </a:r>
                    </a:p>
                  </a:txBody>
                  <a:tcPr/>
                </a:tc>
                <a:tc>
                  <a:txBody>
                    <a:bodyPr/>
                    <a:lstStyle/>
                    <a:p>
                      <a:r>
                        <a:rPr lang="en-IN" dirty="0"/>
                        <a:t>196/12 =16.33</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3"/>
                  </a:ext>
                </a:extLst>
              </a:tr>
              <a:tr h="553478">
                <a:tc>
                  <a:txBody>
                    <a:bodyPr/>
                    <a:lstStyle/>
                    <a:p>
                      <a:pPr algn="just"/>
                      <a:r>
                        <a:rPr lang="en-IN" dirty="0"/>
                        <a:t>Total </a:t>
                      </a:r>
                    </a:p>
                  </a:txBody>
                  <a:tcPr/>
                </a:tc>
                <a:tc>
                  <a:txBody>
                    <a:bodyPr/>
                    <a:lstStyle/>
                    <a:p>
                      <a:r>
                        <a:rPr lang="en-IN" dirty="0"/>
                        <a:t>SST = 36</a:t>
                      </a:r>
                    </a:p>
                  </a:txBody>
                  <a:tcPr/>
                </a:tc>
                <a:tc>
                  <a:txBody>
                    <a:bodyPr/>
                    <a:lstStyle/>
                    <a:p>
                      <a:r>
                        <a:rPr lang="en-IN" dirty="0"/>
                        <a:t>N-1 = 19</a:t>
                      </a:r>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277920" y="4866840"/>
              <a:ext cx="803880" cy="107280"/>
            </p14:xfrm>
          </p:contentPart>
        </mc:Choice>
        <mc:Fallback xmlns="">
          <p:pic>
            <p:nvPicPr>
              <p:cNvPr id="4" name="Ink 3"/>
              <p:cNvPicPr/>
              <p:nvPr/>
            </p:nvPicPr>
            <p:blipFill>
              <a:blip r:embed="rId3"/>
              <a:stretch>
                <a:fillRect/>
              </a:stretch>
            </p:blipFill>
            <p:spPr>
              <a:xfrm>
                <a:off x="9268560" y="4857480"/>
                <a:ext cx="822600" cy="126000"/>
              </a:xfrm>
              <a:prstGeom prst="rect">
                <a:avLst/>
              </a:prstGeom>
            </p:spPr>
          </p:pic>
        </mc:Fallback>
      </mc:AlternateContent>
    </p:spTree>
    <p:extLst>
      <p:ext uri="{BB962C8B-B14F-4D97-AF65-F5344CB8AC3E}">
        <p14:creationId xmlns:p14="http://schemas.microsoft.com/office/powerpoint/2010/main" val="2018324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314960" y="858970"/>
            <a:ext cx="11562079" cy="2677656"/>
          </a:xfrm>
          <a:prstGeom prst="rect">
            <a:avLst/>
          </a:prstGeom>
          <a:noFill/>
        </p:spPr>
        <p:txBody>
          <a:bodyPr wrap="square" rtlCol="0">
            <a:spAutoFit/>
          </a:bodyPr>
          <a:lstStyle/>
          <a:p>
            <a:pPr algn="just"/>
            <a:r>
              <a:rPr lang="en-IN" sz="2400" dirty="0"/>
              <a:t>Step 10: Interpretation </a:t>
            </a:r>
          </a:p>
          <a:p>
            <a:pPr algn="just"/>
            <a:r>
              <a:rPr lang="en-IN" sz="2400" dirty="0"/>
              <a:t>From the F-tables F(4,12) = 3.26 and F(3,12) = 3.49. </a:t>
            </a:r>
          </a:p>
          <a:p>
            <a:pPr marL="342900" indent="-342900" algn="just">
              <a:buFont typeface="Wingdings" panose="05000000000000000000" pitchFamily="2" charset="2"/>
              <a:buChar char="Ø"/>
            </a:pPr>
            <a:r>
              <a:rPr lang="en-IN" sz="2400" dirty="0"/>
              <a:t>Since 6.81 &gt; 3.49 we conclude that we do have sufficient evidence at the 5% level of significance to reject the null hypothesis that there in difference between the machines. </a:t>
            </a:r>
          </a:p>
          <a:p>
            <a:pPr algn="just"/>
            <a:endParaRPr lang="en-IN" sz="2400" dirty="0"/>
          </a:p>
          <a:p>
            <a:pPr marL="342900" indent="-342900" algn="just">
              <a:buFont typeface="Wingdings" panose="05000000000000000000" pitchFamily="2" charset="2"/>
              <a:buChar char="Ø"/>
            </a:pPr>
            <a:r>
              <a:rPr lang="en-IN" sz="2400" dirty="0"/>
              <a:t>Since 2.81 &lt; 3.26 we conclude that we do not have sufficient evidence to reject the null hypothesis that there is no difference between the operators. </a:t>
            </a:r>
          </a:p>
        </p:txBody>
      </p:sp>
    </p:spTree>
    <p:extLst>
      <p:ext uri="{BB962C8B-B14F-4D97-AF65-F5344CB8AC3E}">
        <p14:creationId xmlns:p14="http://schemas.microsoft.com/office/powerpoint/2010/main" val="2542499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Non-Parametric Tests</a:t>
            </a:r>
          </a:p>
        </p:txBody>
      </p:sp>
      <p:sp>
        <p:nvSpPr>
          <p:cNvPr id="2" name="TextBox 10">
            <a:extLst>
              <a:ext uri="{FF2B5EF4-FFF2-40B4-BE49-F238E27FC236}">
                <a16:creationId xmlns:a16="http://schemas.microsoft.com/office/drawing/2014/main" id="{8EE45678-4455-0FB6-F581-AD0806162323}"/>
              </a:ext>
            </a:extLst>
          </p:cNvPr>
          <p:cNvSpPr txBox="1"/>
          <p:nvPr/>
        </p:nvSpPr>
        <p:spPr bwMode="auto">
          <a:xfrm>
            <a:off x="514720" y="936275"/>
            <a:ext cx="11358929" cy="4585871"/>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457200" indent="-457200" algn="just">
              <a:spcAft>
                <a:spcPts val="1200"/>
              </a:spcAft>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While most common statistical analyses (e.g., t-tests, ANOVA) are parametric, they need to fulfil a number of criteria before we use them</a:t>
            </a:r>
          </a:p>
          <a:p>
            <a:pPr marL="457200" indent="-457200" algn="just">
              <a:spcAft>
                <a:spcPts val="1200"/>
              </a:spcAft>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These criteria include satisfying the assumptions of outliers, linearity, normality, homoscedasticity, to name a few</a:t>
            </a:r>
          </a:p>
          <a:p>
            <a:pPr marL="457200" indent="-457200" algn="just">
              <a:spcAft>
                <a:spcPts val="1200"/>
              </a:spcAft>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If the data do not fulfil the criteria to conduct the parametric tests, we can opt for non-parametric tests, which do not require those assumptions</a:t>
            </a:r>
          </a:p>
          <a:p>
            <a:pPr marL="457200" indent="-457200" algn="just">
              <a:spcAft>
                <a:spcPts val="1200"/>
              </a:spcAft>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Do note that non-parametric tests make </a:t>
            </a:r>
            <a:r>
              <a:rPr lang="en-US" altLang="ko-KR" sz="2800" i="1" dirty="0">
                <a:latin typeface="Times New Roman" panose="02020603050405020304" pitchFamily="18" charset="0"/>
                <a:cs typeface="Times New Roman" panose="02020603050405020304" pitchFamily="18" charset="0"/>
              </a:rPr>
              <a:t>less</a:t>
            </a:r>
            <a:r>
              <a:rPr lang="en-US" altLang="ko-KR" sz="2800" dirty="0">
                <a:latin typeface="Times New Roman" panose="02020603050405020304" pitchFamily="18" charset="0"/>
                <a:cs typeface="Times New Roman" panose="02020603050405020304" pitchFamily="18" charset="0"/>
              </a:rPr>
              <a:t> assumptions, not </a:t>
            </a:r>
            <a:r>
              <a:rPr lang="en-US" altLang="ko-KR" sz="2800" i="1" dirty="0">
                <a:latin typeface="Times New Roman" panose="02020603050405020304" pitchFamily="18" charset="0"/>
                <a:cs typeface="Times New Roman" panose="02020603050405020304" pitchFamily="18" charset="0"/>
              </a:rPr>
              <a:t>no</a:t>
            </a:r>
            <a:r>
              <a:rPr lang="en-US" altLang="ko-KR" sz="2800" dirty="0">
                <a:latin typeface="Times New Roman" panose="02020603050405020304" pitchFamily="18" charset="0"/>
                <a:cs typeface="Times New Roman" panose="02020603050405020304" pitchFamily="18" charset="0"/>
              </a:rPr>
              <a:t> assumptions!</a:t>
            </a:r>
          </a:p>
          <a:p>
            <a:pPr marL="457200" indent="-457200" algn="just">
              <a:spcAft>
                <a:spcPts val="1200"/>
              </a:spcAft>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The trade-off is that non-parametric tests are generally lower in power</a:t>
            </a:r>
          </a:p>
        </p:txBody>
      </p:sp>
    </p:spTree>
    <p:extLst>
      <p:ext uri="{BB962C8B-B14F-4D97-AF65-F5344CB8AC3E}">
        <p14:creationId xmlns:p14="http://schemas.microsoft.com/office/powerpoint/2010/main" val="2715176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Non-Parametric Tests</a:t>
            </a:r>
          </a:p>
        </p:txBody>
      </p:sp>
      <p:sp>
        <p:nvSpPr>
          <p:cNvPr id="4" name="Content Placeholder 2">
            <a:extLst>
              <a:ext uri="{FF2B5EF4-FFF2-40B4-BE49-F238E27FC236}">
                <a16:creationId xmlns:a16="http://schemas.microsoft.com/office/drawing/2014/main" id="{3BA42E5A-7EA7-B657-5E1A-2C07194FDED2}"/>
              </a:ext>
            </a:extLst>
          </p:cNvPr>
          <p:cNvSpPr txBox="1">
            <a:spLocks/>
          </p:cNvSpPr>
          <p:nvPr/>
        </p:nvSpPr>
        <p:spPr>
          <a:xfrm>
            <a:off x="685800" y="926275"/>
            <a:ext cx="10929938" cy="3748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itchFamily="2" charset="2"/>
              <a:buChar char="Ø"/>
            </a:pPr>
            <a:r>
              <a:rPr lang="en-US" dirty="0">
                <a:latin typeface="Times New Roman" panose="02020603050405020304" pitchFamily="18" charset="0"/>
                <a:cs typeface="Times New Roman" panose="02020603050405020304" pitchFamily="18" charset="0"/>
              </a:rPr>
              <a:t>Techniques that do not rely on data belonging to any particular distribution </a:t>
            </a:r>
          </a:p>
          <a:p>
            <a:pPr marL="342900" indent="-342900" algn="just">
              <a:buFont typeface="Wingdings" pitchFamily="2" charset="2"/>
              <a:buChar char="Ø"/>
            </a:pPr>
            <a:r>
              <a:rPr lang="en-US" dirty="0">
                <a:latin typeface="Times New Roman" panose="02020603050405020304" pitchFamily="18" charset="0"/>
                <a:cs typeface="Times New Roman" panose="02020603050405020304" pitchFamily="18" charset="0"/>
              </a:rPr>
              <a:t>Nonparametric statistics do not assume any underlying distribution of parameter</a:t>
            </a:r>
          </a:p>
          <a:p>
            <a:pPr marL="342900" indent="-342900" algn="just">
              <a:buFont typeface="Wingdings" pitchFamily="2" charset="2"/>
              <a:buChar char="Ø"/>
            </a:pPr>
            <a:r>
              <a:rPr lang="en-US" dirty="0">
                <a:latin typeface="Times New Roman" panose="02020603050405020304" pitchFamily="18" charset="0"/>
                <a:cs typeface="Times New Roman" panose="02020603050405020304" pitchFamily="18" charset="0"/>
              </a:rPr>
              <a:t>Nonparametric does not meant that model lack parameters but that the number and nature of the parameters are flexible</a:t>
            </a:r>
          </a:p>
          <a:p>
            <a:pPr marL="342900" indent="-342900" algn="just">
              <a:buFont typeface="Wingdings" pitchFamily="2" charset="2"/>
              <a:buChar char="Ø"/>
            </a:pPr>
            <a:r>
              <a:rPr lang="en-US" dirty="0">
                <a:latin typeface="Times New Roman" panose="02020603050405020304" pitchFamily="18" charset="0"/>
                <a:cs typeface="Times New Roman" panose="02020603050405020304" pitchFamily="18" charset="0"/>
              </a:rPr>
              <a:t> There are some situations when it is clear that the outcome does not follow a normal distribution. These include:</a:t>
            </a:r>
          </a:p>
          <a:p>
            <a:pPr marL="800100" lvl="1" indent="-342900" algn="just">
              <a:buFont typeface="Wingdings" pitchFamily="2" charset="2"/>
              <a:buChar char="Ø"/>
            </a:pPr>
            <a:r>
              <a:rPr lang="en-US" sz="2400" dirty="0">
                <a:latin typeface="Times New Roman" pitchFamily="18" charset="0"/>
                <a:cs typeface="Times New Roman" pitchFamily="18" charset="0"/>
              </a:rPr>
              <a:t>When the outcome is an </a:t>
            </a:r>
            <a:r>
              <a:rPr lang="en-US" sz="2400" dirty="0">
                <a:solidFill>
                  <a:srgbClr val="C00000"/>
                </a:solidFill>
                <a:latin typeface="Times New Roman" pitchFamily="18" charset="0"/>
                <a:cs typeface="Times New Roman" pitchFamily="18" charset="0"/>
              </a:rPr>
              <a:t>ordinal variable </a:t>
            </a:r>
            <a:r>
              <a:rPr lang="en-US" sz="2400" dirty="0">
                <a:latin typeface="Times New Roman" pitchFamily="18" charset="0"/>
                <a:cs typeface="Times New Roman" pitchFamily="18" charset="0"/>
              </a:rPr>
              <a:t>or a rank</a:t>
            </a:r>
          </a:p>
          <a:p>
            <a:pPr marL="800100" lvl="1" indent="-342900" algn="just">
              <a:buFont typeface="Wingdings" pitchFamily="2" charset="2"/>
              <a:buChar char="Ø"/>
            </a:pPr>
            <a:r>
              <a:rPr lang="en-US" sz="2400" dirty="0">
                <a:latin typeface="Times New Roman" pitchFamily="18" charset="0"/>
                <a:cs typeface="Times New Roman" pitchFamily="18" charset="0"/>
              </a:rPr>
              <a:t>When there are </a:t>
            </a:r>
            <a:r>
              <a:rPr lang="en-US" sz="2400" dirty="0">
                <a:solidFill>
                  <a:srgbClr val="C00000"/>
                </a:solidFill>
                <a:latin typeface="Times New Roman" pitchFamily="18" charset="0"/>
                <a:cs typeface="Times New Roman" pitchFamily="18" charset="0"/>
              </a:rPr>
              <a:t>definite </a:t>
            </a:r>
            <a:r>
              <a:rPr lang="en-US" sz="2400" dirty="0" err="1">
                <a:solidFill>
                  <a:srgbClr val="C00000"/>
                </a:solidFill>
                <a:latin typeface="Times New Roman" pitchFamily="18" charset="0"/>
                <a:cs typeface="Times New Roman" pitchFamily="18" charset="0"/>
              </a:rPr>
              <a:t>ouliers</a:t>
            </a:r>
            <a:endParaRPr lang="en-US" sz="2400" dirty="0">
              <a:solidFill>
                <a:srgbClr val="C00000"/>
              </a:solidFill>
              <a:latin typeface="Times New Roman" pitchFamily="18" charset="0"/>
              <a:cs typeface="Times New Roman" pitchFamily="18" charset="0"/>
            </a:endParaRPr>
          </a:p>
          <a:p>
            <a:pPr marL="800100" lvl="1" indent="-342900" algn="just">
              <a:buFont typeface="Wingdings" pitchFamily="2" charset="2"/>
              <a:buChar char="Ø"/>
            </a:pPr>
            <a:r>
              <a:rPr lang="en-US" sz="2400" dirty="0">
                <a:latin typeface="Times New Roman" pitchFamily="18" charset="0"/>
                <a:cs typeface="Times New Roman" pitchFamily="18" charset="0"/>
              </a:rPr>
              <a:t>When the outcome has </a:t>
            </a:r>
            <a:r>
              <a:rPr lang="en-US" sz="2400" dirty="0">
                <a:solidFill>
                  <a:srgbClr val="C00000"/>
                </a:solidFill>
                <a:latin typeface="Times New Roman" pitchFamily="18" charset="0"/>
                <a:cs typeface="Times New Roman" pitchFamily="18" charset="0"/>
              </a:rPr>
              <a:t>clear limits of detection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7560831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867654"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Difference between Parametric and Non-Parametric Tests</a:t>
            </a:r>
          </a:p>
        </p:txBody>
      </p:sp>
      <p:pic>
        <p:nvPicPr>
          <p:cNvPr id="5" name="Picture 4">
            <a:extLst>
              <a:ext uri="{FF2B5EF4-FFF2-40B4-BE49-F238E27FC236}">
                <a16:creationId xmlns:a16="http://schemas.microsoft.com/office/drawing/2014/main" id="{A07F2182-8AAE-84B3-0639-348508BDEFD7}"/>
              </a:ext>
            </a:extLst>
          </p:cNvPr>
          <p:cNvPicPr>
            <a:picLocks noChangeAspect="1"/>
          </p:cNvPicPr>
          <p:nvPr/>
        </p:nvPicPr>
        <p:blipFill>
          <a:blip r:embed="rId2"/>
          <a:stretch>
            <a:fillRect/>
          </a:stretch>
        </p:blipFill>
        <p:spPr>
          <a:xfrm>
            <a:off x="731520" y="1433759"/>
            <a:ext cx="10501197" cy="4806468"/>
          </a:xfrm>
          <a:prstGeom prst="rect">
            <a:avLst/>
          </a:prstGeom>
        </p:spPr>
      </p:pic>
    </p:spTree>
    <p:extLst>
      <p:ext uri="{BB962C8B-B14F-4D97-AF65-F5344CB8AC3E}">
        <p14:creationId xmlns:p14="http://schemas.microsoft.com/office/powerpoint/2010/main" val="160078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8749861"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Median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8B83BBE-CD7C-E279-9FBF-7E70A6A3C65A}"/>
              </a:ext>
            </a:extLst>
          </p:cNvPr>
          <p:cNvSpPr txBox="1"/>
          <p:nvPr/>
        </p:nvSpPr>
        <p:spPr>
          <a:xfrm>
            <a:off x="442912" y="925023"/>
            <a:ext cx="10729913" cy="3046988"/>
          </a:xfrm>
          <a:prstGeom prst="rect">
            <a:avLst/>
          </a:prstGeom>
          <a:noFill/>
        </p:spPr>
        <p:txBody>
          <a:bodyPr wrap="square" rtlCol="0">
            <a:spAutoFit/>
          </a:bodyPr>
          <a:lstStyle/>
          <a:p>
            <a:pPr algn="just" fontAlgn="base"/>
            <a:r>
              <a:rPr lang="en-IN" sz="2400" dirty="0"/>
              <a:t>The median M is the midpoint of a distribution, the number such that half the observations are smaller, and the other half are larger.</a:t>
            </a:r>
          </a:p>
          <a:p>
            <a:pPr algn="just" fontAlgn="base"/>
            <a:r>
              <a:rPr lang="en-IN" sz="2400" dirty="0"/>
              <a:t>To Find the Median </a:t>
            </a:r>
          </a:p>
          <a:p>
            <a:pPr marL="457200" indent="-457200" algn="just" fontAlgn="base">
              <a:buAutoNum type="arabicPeriod"/>
            </a:pPr>
            <a:r>
              <a:rPr lang="en-IN" sz="2400" dirty="0"/>
              <a:t>Sort all the observation in order of size from smallest to largest </a:t>
            </a:r>
          </a:p>
          <a:p>
            <a:pPr marL="342900" indent="-342900" algn="just" fontAlgn="base">
              <a:buAutoNum type="arabicPeriod"/>
            </a:pPr>
            <a:r>
              <a:rPr lang="en-IN" sz="2400" dirty="0"/>
              <a:t>It the number of observations n is odd, the median M is the centre observation in the ordered </a:t>
            </a:r>
            <a:r>
              <a:rPr lang="en-IN" sz="2400" dirty="0" err="1"/>
              <a:t>ist</a:t>
            </a:r>
            <a:r>
              <a:rPr lang="en-IN" sz="2400" dirty="0"/>
              <a:t> e.g. M = n+1/2 the obs.</a:t>
            </a:r>
          </a:p>
          <a:p>
            <a:pPr marL="342900" indent="-342900" algn="just" fontAlgn="base">
              <a:buAutoNum type="arabicPeriod"/>
            </a:pPr>
            <a:r>
              <a:rPr lang="en-IN" sz="2400" dirty="0"/>
              <a:t>It the number of observations n is even, the mean of two centre observation in the ordered list  </a:t>
            </a:r>
            <a:endParaRPr lang="en-IN" dirty="0"/>
          </a:p>
        </p:txBody>
      </p:sp>
      <p:sp>
        <p:nvSpPr>
          <p:cNvPr id="14" name="TextBox 13">
            <a:extLst>
              <a:ext uri="{FF2B5EF4-FFF2-40B4-BE49-F238E27FC236}">
                <a16:creationId xmlns:a16="http://schemas.microsoft.com/office/drawing/2014/main" id="{234FE43B-66E9-10D3-7854-62BE18434E1C}"/>
              </a:ext>
            </a:extLst>
          </p:cNvPr>
          <p:cNvSpPr txBox="1"/>
          <p:nvPr/>
        </p:nvSpPr>
        <p:spPr>
          <a:xfrm>
            <a:off x="442912" y="3838096"/>
            <a:ext cx="4800600" cy="584775"/>
          </a:xfrm>
          <a:prstGeom prst="rect">
            <a:avLst/>
          </a:prstGeom>
          <a:noFill/>
        </p:spPr>
        <p:txBody>
          <a:bodyPr wrap="square" rtlCol="0">
            <a:spAutoFit/>
          </a:bodyPr>
          <a:lstStyle/>
          <a:p>
            <a:r>
              <a:rPr lang="en-US" sz="3200" dirty="0">
                <a:latin typeface="Brush Script MT" panose="03060802040406070304" pitchFamily="66" charset="0"/>
              </a:rPr>
              <a:t>Median (odd numbers)  </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15" name="Picture 14">
            <a:extLst>
              <a:ext uri="{FF2B5EF4-FFF2-40B4-BE49-F238E27FC236}">
                <a16:creationId xmlns:a16="http://schemas.microsoft.com/office/drawing/2014/main" id="{40BD9326-1C05-E0E4-CC8F-B384B09A4C64}"/>
              </a:ext>
            </a:extLst>
          </p:cNvPr>
          <p:cNvPicPr>
            <a:picLocks noChangeAspect="1"/>
          </p:cNvPicPr>
          <p:nvPr/>
        </p:nvPicPr>
        <p:blipFill>
          <a:blip r:embed="rId2"/>
          <a:stretch>
            <a:fillRect/>
          </a:stretch>
        </p:blipFill>
        <p:spPr>
          <a:xfrm>
            <a:off x="308248" y="4422871"/>
            <a:ext cx="3778663" cy="122872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E93B10-B89A-2EF1-0989-08C6A36CCDDA}"/>
                  </a:ext>
                </a:extLst>
              </p:cNvPr>
              <p:cNvSpPr txBox="1"/>
              <p:nvPr/>
            </p:nvSpPr>
            <p:spPr>
              <a:xfrm>
                <a:off x="4347537" y="3838096"/>
                <a:ext cx="7334875" cy="3199209"/>
              </a:xfrm>
              <a:prstGeom prst="rect">
                <a:avLst/>
              </a:prstGeom>
              <a:noFill/>
            </p:spPr>
            <p:txBody>
              <a:bodyPr wrap="square" rtlCol="0">
                <a:spAutoFit/>
              </a:bodyPr>
              <a:lstStyle/>
              <a:p>
                <a:pPr fontAlgn="base"/>
                <a:r>
                  <a:rPr lang="en-IN" sz="2400" dirty="0"/>
                  <a:t>56, 67, 54, 34, 78, 43, 23.   What is the median? </a:t>
                </a:r>
              </a:p>
              <a:p>
                <a:r>
                  <a:rPr lang="en-IN" sz="2400" dirty="0"/>
                  <a:t>Here, n (no. of observations) = 7</a:t>
                </a:r>
              </a:p>
              <a:p>
                <a:endParaRPr lang="en-IN" sz="2400" dirty="0"/>
              </a:p>
              <a:p>
                <a:r>
                  <a:rPr lang="en-IN" sz="2400" dirty="0"/>
                  <a:t>Arranging in ascending order, we get: 23, 34, 43, 54, 56, 67, 78.</a:t>
                </a:r>
              </a:p>
              <a:p>
                <a:pPr lvl="1"/>
                <a14:m>
                  <m:oMath xmlns:m="http://schemas.openxmlformats.org/officeDocument/2006/math">
                    <m:r>
                      <a:rPr lang="en-IN" sz="2400" b="0" i="1" smtClean="0">
                        <a:latin typeface="Cambria Math" panose="02040503050406030204" pitchFamily="18" charset="0"/>
                      </a:rPr>
                      <m:t>𝑀𝑒𝑑𝑖𝑎𝑛</m:t>
                    </m:r>
                    <m:r>
                      <a:rPr lang="en-IN" sz="2400" b="0" i="1" smtClean="0">
                        <a:latin typeface="Cambria Math" panose="02040503050406030204" pitchFamily="18" charset="0"/>
                      </a:rPr>
                      <m:t> </m:t>
                    </m:r>
                    <m:r>
                      <a:rPr lang="en-IN" sz="2400" b="0" i="1" smtClean="0">
                        <a:latin typeface="Cambria Math" panose="02040503050406030204" pitchFamily="18" charset="0"/>
                      </a:rPr>
                      <m:t>𝑝𝑜𝑠𝑖𝑡𝑖𝑜𝑛</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7+1</m:t>
                        </m:r>
                      </m:num>
                      <m:den>
                        <m:r>
                          <a:rPr lang="en-IN" sz="2400" b="0" i="1" smtClean="0">
                            <a:latin typeface="Cambria Math" panose="02040503050406030204" pitchFamily="18" charset="0"/>
                          </a:rPr>
                          <m:t>2</m:t>
                        </m:r>
                      </m:den>
                    </m:f>
                  </m:oMath>
                </a14:m>
                <a:r>
                  <a:rPr lang="en-IN" sz="2400" dirty="0"/>
                  <a:t>= 4</a:t>
                </a:r>
              </a:p>
              <a:p>
                <a:pPr lvl="1"/>
                <a:r>
                  <a:rPr lang="en-IN" sz="2400" dirty="0"/>
                  <a:t>Median = 54</a:t>
                </a:r>
              </a:p>
              <a:p>
                <a:pPr lvl="1"/>
                <a:endParaRPr lang="en-IN" sz="2400" dirty="0"/>
              </a:p>
            </p:txBody>
          </p:sp>
        </mc:Choice>
        <mc:Fallback xmlns="">
          <p:sp>
            <p:nvSpPr>
              <p:cNvPr id="16" name="TextBox 15">
                <a:extLst>
                  <a:ext uri="{FF2B5EF4-FFF2-40B4-BE49-F238E27FC236}">
                    <a16:creationId xmlns:a16="http://schemas.microsoft.com/office/drawing/2014/main" id="{8BE93B10-B89A-2EF1-0989-08C6A36CCDDA}"/>
                  </a:ext>
                </a:extLst>
              </p:cNvPr>
              <p:cNvSpPr txBox="1">
                <a:spLocks noRot="1" noChangeAspect="1" noMove="1" noResize="1" noEditPoints="1" noAdjustHandles="1" noChangeArrowheads="1" noChangeShapeType="1" noTextEdit="1"/>
              </p:cNvSpPr>
              <p:nvPr/>
            </p:nvSpPr>
            <p:spPr>
              <a:xfrm>
                <a:off x="4347537" y="3838096"/>
                <a:ext cx="7334875" cy="3199209"/>
              </a:xfrm>
              <a:prstGeom prst="rect">
                <a:avLst/>
              </a:prstGeom>
              <a:blipFill>
                <a:blip r:embed="rId3"/>
                <a:stretch>
                  <a:fillRect l="-1247" t="-1527"/>
                </a:stretch>
              </a:blipFill>
            </p:spPr>
            <p:txBody>
              <a:bodyPr/>
              <a:lstStyle/>
              <a:p>
                <a:r>
                  <a:rPr lang="en-IN">
                    <a:noFill/>
                  </a:rPr>
                  <a:t> </a:t>
                </a:r>
              </a:p>
            </p:txBody>
          </p:sp>
        </mc:Fallback>
      </mc:AlternateContent>
    </p:spTree>
    <p:extLst>
      <p:ext uri="{BB962C8B-B14F-4D97-AF65-F5344CB8AC3E}">
        <p14:creationId xmlns:p14="http://schemas.microsoft.com/office/powerpoint/2010/main" val="2016465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1077218"/>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Difference between Parametric and Non-Parametric Tests</a:t>
            </a:r>
          </a:p>
        </p:txBody>
      </p:sp>
      <p:graphicFrame>
        <p:nvGraphicFramePr>
          <p:cNvPr id="2" name="Table 1">
            <a:extLst>
              <a:ext uri="{FF2B5EF4-FFF2-40B4-BE49-F238E27FC236}">
                <a16:creationId xmlns:a16="http://schemas.microsoft.com/office/drawing/2014/main" id="{ECF1EEC8-BC7D-41B4-F096-B31001E71A1A}"/>
              </a:ext>
            </a:extLst>
          </p:cNvPr>
          <p:cNvGraphicFramePr>
            <a:graphicFrameLocks noGrp="1"/>
          </p:cNvGraphicFramePr>
          <p:nvPr/>
        </p:nvGraphicFramePr>
        <p:xfrm>
          <a:off x="192506" y="895150"/>
          <a:ext cx="13214340" cy="5913120"/>
        </p:xfrm>
        <a:graphic>
          <a:graphicData uri="http://schemas.openxmlformats.org/drawingml/2006/table">
            <a:tbl>
              <a:tblPr firstRow="1" bandRow="1">
                <a:tableStyleId>{5C22544A-7EE6-4342-B048-85BDC9FD1C3A}</a:tableStyleId>
              </a:tblPr>
              <a:tblGrid>
                <a:gridCol w="3876665">
                  <a:extLst>
                    <a:ext uri="{9D8B030D-6E8A-4147-A177-3AD203B41FA5}">
                      <a16:colId xmlns:a16="http://schemas.microsoft.com/office/drawing/2014/main" val="20000"/>
                    </a:ext>
                  </a:extLst>
                </a:gridCol>
                <a:gridCol w="679270">
                  <a:extLst>
                    <a:ext uri="{9D8B030D-6E8A-4147-A177-3AD203B41FA5}">
                      <a16:colId xmlns:a16="http://schemas.microsoft.com/office/drawing/2014/main" val="20001"/>
                    </a:ext>
                  </a:extLst>
                </a:gridCol>
                <a:gridCol w="4797516">
                  <a:extLst>
                    <a:ext uri="{9D8B030D-6E8A-4147-A177-3AD203B41FA5}">
                      <a16:colId xmlns:a16="http://schemas.microsoft.com/office/drawing/2014/main" val="20002"/>
                    </a:ext>
                  </a:extLst>
                </a:gridCol>
                <a:gridCol w="3860889">
                  <a:extLst>
                    <a:ext uri="{9D8B030D-6E8A-4147-A177-3AD203B41FA5}">
                      <a16:colId xmlns:a16="http://schemas.microsoft.com/office/drawing/2014/main" val="20003"/>
                    </a:ext>
                  </a:extLst>
                </a:gridCol>
              </a:tblGrid>
              <a:tr h="370840">
                <a:tc>
                  <a:txBody>
                    <a:bodyPr/>
                    <a:lstStyle/>
                    <a:p>
                      <a:r>
                        <a:rPr lang="en-IN" sz="2800" dirty="0"/>
                        <a:t>Description </a:t>
                      </a:r>
                    </a:p>
                  </a:txBody>
                  <a:tcPr/>
                </a:tc>
                <a:tc gridSpan="2">
                  <a:txBody>
                    <a:bodyPr/>
                    <a:lstStyle/>
                    <a:p>
                      <a:r>
                        <a:rPr lang="en-IN" sz="2800" dirty="0"/>
                        <a:t>Parametric</a:t>
                      </a:r>
                      <a:r>
                        <a:rPr lang="en-IN" sz="2800" baseline="0" dirty="0"/>
                        <a:t> </a:t>
                      </a:r>
                      <a:endParaRPr lang="en-IN" sz="2800" dirty="0"/>
                    </a:p>
                  </a:txBody>
                  <a:tcPr/>
                </a:tc>
                <a:tc hMerge="1">
                  <a:txBody>
                    <a:bodyPr/>
                    <a:lstStyle/>
                    <a:p>
                      <a:endParaRPr lang="en-IN"/>
                    </a:p>
                  </a:txBody>
                  <a:tcPr/>
                </a:tc>
                <a:tc>
                  <a:txBody>
                    <a:bodyPr/>
                    <a:lstStyle/>
                    <a:p>
                      <a:r>
                        <a:rPr lang="en-IN" sz="2800" dirty="0"/>
                        <a:t>Non-Parametric </a:t>
                      </a:r>
                    </a:p>
                  </a:txBody>
                  <a:tcPr/>
                </a:tc>
                <a:extLst>
                  <a:ext uri="{0D108BD9-81ED-4DB2-BD59-A6C34878D82A}">
                    <a16:rowId xmlns:a16="http://schemas.microsoft.com/office/drawing/2014/main" val="10000"/>
                  </a:ext>
                </a:extLst>
              </a:tr>
              <a:tr h="370840">
                <a:tc>
                  <a:txBody>
                    <a:bodyPr/>
                    <a:lstStyle/>
                    <a:p>
                      <a:r>
                        <a:rPr lang="en-IN" sz="2400" dirty="0">
                          <a:solidFill>
                            <a:srgbClr val="FF0000"/>
                          </a:solidFill>
                        </a:rPr>
                        <a:t>Assumed Distribution </a:t>
                      </a:r>
                    </a:p>
                  </a:txBody>
                  <a:tcPr/>
                </a:tc>
                <a:tc gridSpan="2">
                  <a:txBody>
                    <a:bodyPr/>
                    <a:lstStyle/>
                    <a:p>
                      <a:r>
                        <a:rPr lang="en-IN" sz="2400" dirty="0"/>
                        <a:t>Normal</a:t>
                      </a:r>
                    </a:p>
                  </a:txBody>
                  <a:tcPr/>
                </a:tc>
                <a:tc hMerge="1">
                  <a:txBody>
                    <a:bodyPr/>
                    <a:lstStyle/>
                    <a:p>
                      <a:endParaRPr lang="en-IN"/>
                    </a:p>
                  </a:txBody>
                  <a:tcPr/>
                </a:tc>
                <a:tc>
                  <a:txBody>
                    <a:bodyPr/>
                    <a:lstStyle/>
                    <a:p>
                      <a:r>
                        <a:rPr lang="en-IN" sz="2400" dirty="0"/>
                        <a:t>Any</a:t>
                      </a:r>
                    </a:p>
                  </a:txBody>
                  <a:tcPr/>
                </a:tc>
                <a:extLst>
                  <a:ext uri="{0D108BD9-81ED-4DB2-BD59-A6C34878D82A}">
                    <a16:rowId xmlns:a16="http://schemas.microsoft.com/office/drawing/2014/main" val="10001"/>
                  </a:ext>
                </a:extLst>
              </a:tr>
              <a:tr h="370840">
                <a:tc>
                  <a:txBody>
                    <a:bodyPr/>
                    <a:lstStyle/>
                    <a:p>
                      <a:r>
                        <a:rPr lang="en-IN" sz="2400" dirty="0">
                          <a:solidFill>
                            <a:srgbClr val="FF0000"/>
                          </a:solidFill>
                        </a:rPr>
                        <a:t>Typical</a:t>
                      </a:r>
                      <a:r>
                        <a:rPr lang="en-IN" sz="2400" baseline="0" dirty="0">
                          <a:solidFill>
                            <a:srgbClr val="FF0000"/>
                          </a:solidFill>
                        </a:rPr>
                        <a:t> data</a:t>
                      </a:r>
                      <a:endParaRPr lang="en-IN" sz="2400" dirty="0">
                        <a:solidFill>
                          <a:srgbClr val="FF0000"/>
                        </a:solidFill>
                      </a:endParaRPr>
                    </a:p>
                  </a:txBody>
                  <a:tcPr/>
                </a:tc>
                <a:tc gridSpan="2">
                  <a:txBody>
                    <a:bodyPr/>
                    <a:lstStyle/>
                    <a:p>
                      <a:r>
                        <a:rPr lang="en-IN" sz="2400" dirty="0"/>
                        <a:t>Ratio or interval</a:t>
                      </a:r>
                    </a:p>
                  </a:txBody>
                  <a:tcPr/>
                </a:tc>
                <a:tc hMerge="1">
                  <a:txBody>
                    <a:bodyPr/>
                    <a:lstStyle/>
                    <a:p>
                      <a:endParaRPr lang="en-IN"/>
                    </a:p>
                  </a:txBody>
                  <a:tcPr/>
                </a:tc>
                <a:tc>
                  <a:txBody>
                    <a:bodyPr/>
                    <a:lstStyle/>
                    <a:p>
                      <a:r>
                        <a:rPr lang="en-IN" sz="2400" dirty="0"/>
                        <a:t>Nominal or ordinal </a:t>
                      </a:r>
                    </a:p>
                  </a:txBody>
                  <a:tcPr/>
                </a:tc>
                <a:extLst>
                  <a:ext uri="{0D108BD9-81ED-4DB2-BD59-A6C34878D82A}">
                    <a16:rowId xmlns:a16="http://schemas.microsoft.com/office/drawing/2014/main" val="10002"/>
                  </a:ext>
                </a:extLst>
              </a:tr>
              <a:tr h="370840">
                <a:tc>
                  <a:txBody>
                    <a:bodyPr/>
                    <a:lstStyle/>
                    <a:p>
                      <a:r>
                        <a:rPr lang="en-IN" sz="2400" dirty="0">
                          <a:solidFill>
                            <a:srgbClr val="FF0000"/>
                          </a:solidFill>
                        </a:rPr>
                        <a:t>Usual</a:t>
                      </a:r>
                      <a:r>
                        <a:rPr lang="en-IN" sz="2400" baseline="0" dirty="0">
                          <a:solidFill>
                            <a:srgbClr val="FF0000"/>
                          </a:solidFill>
                        </a:rPr>
                        <a:t> Central Measures </a:t>
                      </a:r>
                      <a:endParaRPr lang="en-IN" sz="2400" dirty="0">
                        <a:solidFill>
                          <a:srgbClr val="FF0000"/>
                        </a:solidFill>
                      </a:endParaRPr>
                    </a:p>
                  </a:txBody>
                  <a:tcPr/>
                </a:tc>
                <a:tc gridSpan="2">
                  <a:txBody>
                    <a:bodyPr/>
                    <a:lstStyle/>
                    <a:p>
                      <a:r>
                        <a:rPr lang="en-IN" sz="2400" dirty="0"/>
                        <a:t>Mean</a:t>
                      </a:r>
                    </a:p>
                  </a:txBody>
                  <a:tcPr/>
                </a:tc>
                <a:tc hMerge="1">
                  <a:txBody>
                    <a:bodyPr/>
                    <a:lstStyle/>
                    <a:p>
                      <a:endParaRPr lang="en-IN"/>
                    </a:p>
                  </a:txBody>
                  <a:tcPr/>
                </a:tc>
                <a:tc>
                  <a:txBody>
                    <a:bodyPr/>
                    <a:lstStyle/>
                    <a:p>
                      <a:r>
                        <a:rPr lang="en-IN" sz="2400" dirty="0"/>
                        <a:t>Median</a:t>
                      </a:r>
                    </a:p>
                  </a:txBody>
                  <a:tcPr/>
                </a:tc>
                <a:extLst>
                  <a:ext uri="{0D108BD9-81ED-4DB2-BD59-A6C34878D82A}">
                    <a16:rowId xmlns:a16="http://schemas.microsoft.com/office/drawing/2014/main" val="10003"/>
                  </a:ext>
                </a:extLst>
              </a:tr>
              <a:tr h="370840">
                <a:tc>
                  <a:txBody>
                    <a:bodyPr/>
                    <a:lstStyle/>
                    <a:p>
                      <a:r>
                        <a:rPr lang="en-IN" sz="2400" dirty="0">
                          <a:solidFill>
                            <a:srgbClr val="FF0000"/>
                          </a:solidFill>
                        </a:rPr>
                        <a:t>Benefits</a:t>
                      </a:r>
                    </a:p>
                  </a:txBody>
                  <a:tcPr/>
                </a:tc>
                <a:tc gridSpan="2">
                  <a:txBody>
                    <a:bodyPr/>
                    <a:lstStyle/>
                    <a:p>
                      <a:r>
                        <a:rPr lang="en-IN" sz="2400" dirty="0"/>
                        <a:t>Can</a:t>
                      </a:r>
                      <a:r>
                        <a:rPr lang="en-IN" sz="2400" baseline="0" dirty="0"/>
                        <a:t> draw Many conclusion </a:t>
                      </a:r>
                      <a:endParaRPr lang="en-IN" sz="2400" dirty="0"/>
                    </a:p>
                  </a:txBody>
                  <a:tcPr/>
                </a:tc>
                <a:tc hMerge="1">
                  <a:txBody>
                    <a:bodyPr/>
                    <a:lstStyle/>
                    <a:p>
                      <a:endParaRPr lang="en-IN"/>
                    </a:p>
                  </a:txBody>
                  <a:tcPr/>
                </a:tc>
                <a:tc>
                  <a:txBody>
                    <a:bodyPr/>
                    <a:lstStyle/>
                    <a:p>
                      <a:r>
                        <a:rPr lang="en-IN" sz="2400" dirty="0"/>
                        <a:t>Simplicity less affected by Outliers </a:t>
                      </a:r>
                    </a:p>
                  </a:txBody>
                  <a:tcPr/>
                </a:tc>
                <a:extLst>
                  <a:ext uri="{0D108BD9-81ED-4DB2-BD59-A6C34878D82A}">
                    <a16:rowId xmlns:a16="http://schemas.microsoft.com/office/drawing/2014/main" val="10004"/>
                  </a:ext>
                </a:extLst>
              </a:tr>
              <a:tr h="370840">
                <a:tc gridSpan="4">
                  <a:txBody>
                    <a:bodyPr/>
                    <a:lstStyle/>
                    <a:p>
                      <a:pPr algn="ctr"/>
                      <a:r>
                        <a:rPr lang="en-IN" sz="3600" dirty="0">
                          <a:solidFill>
                            <a:srgbClr val="C00000"/>
                          </a:solidFill>
                        </a:rPr>
                        <a:t>TESTS</a:t>
                      </a:r>
                    </a:p>
                  </a:txBody>
                  <a:tcPr/>
                </a:tc>
                <a:tc hMerge="1">
                  <a:txBody>
                    <a:bodyPr/>
                    <a:lstStyle/>
                    <a:p>
                      <a:endParaRPr lang="en-IN" sz="2800" dirty="0"/>
                    </a:p>
                  </a:txBody>
                  <a:tcPr/>
                </a:tc>
                <a:tc hMerge="1">
                  <a:txBody>
                    <a:bodyPr/>
                    <a:lstStyle/>
                    <a:p>
                      <a:endParaRPr lang="en-IN"/>
                    </a:p>
                  </a:txBody>
                  <a:tcPr/>
                </a:tc>
                <a:tc hMerge="1">
                  <a:txBody>
                    <a:bodyPr/>
                    <a:lstStyle/>
                    <a:p>
                      <a:endParaRPr lang="en-IN" sz="2800" dirty="0"/>
                    </a:p>
                  </a:txBody>
                  <a:tcPr/>
                </a:tc>
                <a:extLst>
                  <a:ext uri="{0D108BD9-81ED-4DB2-BD59-A6C34878D82A}">
                    <a16:rowId xmlns:a16="http://schemas.microsoft.com/office/drawing/2014/main" val="10005"/>
                  </a:ext>
                </a:extLst>
              </a:tr>
              <a:tr h="324889">
                <a:tc gridSpan="2">
                  <a:txBody>
                    <a:bodyPr/>
                    <a:lstStyle/>
                    <a:p>
                      <a:r>
                        <a:rPr lang="en-IN" sz="2400" dirty="0"/>
                        <a:t>One sample test </a:t>
                      </a:r>
                    </a:p>
                  </a:txBody>
                  <a:tcPr/>
                </a:tc>
                <a:tc hMerge="1">
                  <a:txBody>
                    <a:bodyPr/>
                    <a:lstStyle/>
                    <a:p>
                      <a:endParaRPr lang="en-IN"/>
                    </a:p>
                  </a:txBody>
                  <a:tcPr/>
                </a:tc>
                <a:tc>
                  <a:txBody>
                    <a:bodyPr/>
                    <a:lstStyle/>
                    <a:p>
                      <a:endParaRPr lang="en-IN" sz="2400" dirty="0"/>
                    </a:p>
                  </a:txBody>
                  <a:tcPr/>
                </a:tc>
                <a:tc>
                  <a:txBody>
                    <a:bodyPr/>
                    <a:lstStyle/>
                    <a:p>
                      <a:r>
                        <a:rPr lang="en-IN" sz="2400" dirty="0"/>
                        <a:t>Chi-square test</a:t>
                      </a:r>
                    </a:p>
                    <a:p>
                      <a:r>
                        <a:rPr lang="en-IN" sz="2400" dirty="0"/>
                        <a:t>One</a:t>
                      </a:r>
                      <a:r>
                        <a:rPr lang="en-IN" sz="2400" baseline="0" dirty="0"/>
                        <a:t> Sample sign test </a:t>
                      </a:r>
                      <a:endParaRPr lang="en-IN" sz="2400" dirty="0"/>
                    </a:p>
                  </a:txBody>
                  <a:tcPr/>
                </a:tc>
                <a:extLst>
                  <a:ext uri="{0D108BD9-81ED-4DB2-BD59-A6C34878D82A}">
                    <a16:rowId xmlns:a16="http://schemas.microsoft.com/office/drawing/2014/main" val="10006"/>
                  </a:ext>
                </a:extLst>
              </a:tr>
              <a:tr h="410844">
                <a:tc gridSpan="2">
                  <a:txBody>
                    <a:bodyPr/>
                    <a:lstStyle/>
                    <a:p>
                      <a:pPr marL="0" algn="l" defTabSz="914400" rtl="0" eaLnBrk="1" latinLnBrk="0" hangingPunct="1"/>
                      <a:r>
                        <a:rPr lang="en-IN" sz="2400" kern="1200" dirty="0">
                          <a:solidFill>
                            <a:srgbClr val="FF0000"/>
                          </a:solidFill>
                          <a:latin typeface="+mn-lt"/>
                          <a:ea typeface="+mn-ea"/>
                          <a:cs typeface="+mn-cs"/>
                        </a:rPr>
                        <a:t>Independent Measures, 2 groups </a:t>
                      </a:r>
                    </a:p>
                  </a:txBody>
                  <a:tcPr/>
                </a:tc>
                <a:tc hMerge="1">
                  <a:txBody>
                    <a:bodyPr/>
                    <a:lstStyle/>
                    <a:p>
                      <a:endParaRPr lang="en-IN" sz="2400" dirty="0"/>
                    </a:p>
                  </a:txBody>
                  <a:tcPr/>
                </a:tc>
                <a:tc>
                  <a:txBody>
                    <a:bodyPr/>
                    <a:lstStyle/>
                    <a:p>
                      <a:r>
                        <a:rPr lang="en-IN" sz="2400" dirty="0"/>
                        <a:t>Independent Measure t-test</a:t>
                      </a:r>
                    </a:p>
                  </a:txBody>
                  <a:tcPr/>
                </a:tc>
                <a:tc>
                  <a:txBody>
                    <a:bodyPr/>
                    <a:lstStyle/>
                    <a:p>
                      <a:r>
                        <a:rPr lang="en-IN" sz="2400" dirty="0"/>
                        <a:t>Mann-Whitney test</a:t>
                      </a:r>
                    </a:p>
                  </a:txBody>
                  <a:tcPr/>
                </a:tc>
                <a:extLst>
                  <a:ext uri="{0D108BD9-81ED-4DB2-BD59-A6C34878D82A}">
                    <a16:rowId xmlns:a16="http://schemas.microsoft.com/office/drawing/2014/main" val="10007"/>
                  </a:ext>
                </a:extLst>
              </a:tr>
              <a:tr h="41084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kern="1200" dirty="0">
                          <a:solidFill>
                            <a:srgbClr val="FF0000"/>
                          </a:solidFill>
                          <a:latin typeface="+mn-lt"/>
                          <a:ea typeface="+mn-ea"/>
                          <a:cs typeface="+mn-cs"/>
                        </a:rPr>
                        <a:t>Independent Measures, &gt;2 groups </a:t>
                      </a:r>
                    </a:p>
                  </a:txBody>
                  <a:tcPr/>
                </a:tc>
                <a:tc hMerge="1">
                  <a:txBody>
                    <a:bodyPr/>
                    <a:lstStyle/>
                    <a:p>
                      <a:endParaRPr lang="en-IN" sz="2400" dirty="0"/>
                    </a:p>
                  </a:txBody>
                  <a:tcPr/>
                </a:tc>
                <a:tc>
                  <a:txBody>
                    <a:bodyPr/>
                    <a:lstStyle/>
                    <a:p>
                      <a:r>
                        <a:rPr lang="en-IN" sz="2400" dirty="0"/>
                        <a:t>One way independent measure ANOVA</a:t>
                      </a:r>
                    </a:p>
                  </a:txBody>
                  <a:tcPr/>
                </a:tc>
                <a:tc>
                  <a:txBody>
                    <a:bodyPr/>
                    <a:lstStyle/>
                    <a:p>
                      <a:r>
                        <a:rPr lang="en-IN" sz="2400" dirty="0" err="1"/>
                        <a:t>Kruskal</a:t>
                      </a:r>
                      <a:r>
                        <a:rPr lang="en-IN" sz="2400" dirty="0"/>
                        <a:t> </a:t>
                      </a:r>
                      <a:r>
                        <a:rPr lang="en-IN" sz="2400" dirty="0" err="1"/>
                        <a:t>Walles</a:t>
                      </a:r>
                      <a:r>
                        <a:rPr lang="en-IN" sz="2400" dirty="0"/>
                        <a:t> Test </a:t>
                      </a:r>
                    </a:p>
                  </a:txBody>
                  <a:tcPr/>
                </a:tc>
                <a:extLst>
                  <a:ext uri="{0D108BD9-81ED-4DB2-BD59-A6C34878D82A}">
                    <a16:rowId xmlns:a16="http://schemas.microsoft.com/office/drawing/2014/main" val="10008"/>
                  </a:ext>
                </a:extLst>
              </a:tr>
              <a:tr h="41084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kern="1200" dirty="0">
                          <a:solidFill>
                            <a:srgbClr val="FF0000"/>
                          </a:solidFill>
                          <a:latin typeface="+mn-lt"/>
                          <a:ea typeface="+mn-ea"/>
                          <a:cs typeface="+mn-cs"/>
                        </a:rPr>
                        <a:t>Repeated Measures, 2 Condition</a:t>
                      </a:r>
                      <a:r>
                        <a:rPr lang="en-IN" sz="2400" kern="1200" baseline="0" dirty="0">
                          <a:solidFill>
                            <a:srgbClr val="FF0000"/>
                          </a:solidFill>
                          <a:latin typeface="+mn-lt"/>
                          <a:ea typeface="+mn-ea"/>
                          <a:cs typeface="+mn-cs"/>
                        </a:rPr>
                        <a:t> </a:t>
                      </a:r>
                      <a:endParaRPr lang="en-IN" sz="2400" kern="1200" dirty="0">
                        <a:solidFill>
                          <a:srgbClr val="FF0000"/>
                        </a:solidFill>
                        <a:latin typeface="+mn-lt"/>
                        <a:ea typeface="+mn-ea"/>
                        <a:cs typeface="+mn-cs"/>
                      </a:endParaRPr>
                    </a:p>
                  </a:txBody>
                  <a:tcPr/>
                </a:tc>
                <a:tc hMerge="1">
                  <a:txBody>
                    <a:bodyPr/>
                    <a:lstStyle/>
                    <a:p>
                      <a:endParaRPr lang="en-IN" sz="2400" dirty="0"/>
                    </a:p>
                  </a:txBody>
                  <a:tcPr/>
                </a:tc>
                <a:tc>
                  <a:txBody>
                    <a:bodyPr/>
                    <a:lstStyle/>
                    <a:p>
                      <a:r>
                        <a:rPr lang="en-IN" sz="2400" dirty="0"/>
                        <a:t>Matched pair t-test</a:t>
                      </a:r>
                    </a:p>
                  </a:txBody>
                  <a:tcPr/>
                </a:tc>
                <a:tc>
                  <a:txBody>
                    <a:bodyPr/>
                    <a:lstStyle/>
                    <a:p>
                      <a:r>
                        <a:rPr lang="en-IN" sz="2400" dirty="0"/>
                        <a:t>Wilcoxon text </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515625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3" name="Rectangle 2">
            <a:extLst>
              <a:ext uri="{FF2B5EF4-FFF2-40B4-BE49-F238E27FC236}">
                <a16:creationId xmlns:a16="http://schemas.microsoft.com/office/drawing/2014/main" id="{9282927C-4969-1C24-91B7-6FE5C90F6CD3}"/>
              </a:ext>
            </a:extLst>
          </p:cNvPr>
          <p:cNvSpPr/>
          <p:nvPr/>
        </p:nvSpPr>
        <p:spPr>
          <a:xfrm>
            <a:off x="794877" y="1325008"/>
            <a:ext cx="11144250" cy="2677656"/>
          </a:xfrm>
          <a:prstGeom prst="rect">
            <a:avLst/>
          </a:prstGeom>
        </p:spPr>
        <p:txBody>
          <a:bodyPr wrap="square">
            <a:spAutoFit/>
          </a:bodyPr>
          <a:lstStyle/>
          <a:p>
            <a:pPr marL="457200" indent="-457200" algn="just">
              <a:buAutoNum type="arabicPeriod"/>
            </a:pPr>
            <a:r>
              <a:rPr lang="en-IN" sz="2400" b="1" i="1" dirty="0"/>
              <a:t>Chi-square test (x</a:t>
            </a:r>
            <a:r>
              <a:rPr lang="en-IN" sz="2400" b="1" i="1" baseline="30000" dirty="0"/>
              <a:t>2</a:t>
            </a:r>
            <a:r>
              <a:rPr lang="en-IN" sz="2400" b="1" i="1" dirty="0"/>
              <a:t>) </a:t>
            </a:r>
            <a:r>
              <a:rPr lang="en-US" sz="2400" dirty="0"/>
              <a:t>The Chi-Square test is used to assess whether observed frequencies in categorical data differ significantly from expected frequencies. It is commonly applied in two main types:</a:t>
            </a:r>
          </a:p>
          <a:p>
            <a:pPr lvl="2" algn="just"/>
            <a:r>
              <a:rPr lang="en-US" sz="2400" b="1" dirty="0"/>
              <a:t>Chi-Square Test of Independence:</a:t>
            </a:r>
            <a:r>
              <a:rPr lang="en-US" sz="2400" dirty="0"/>
              <a:t> Evaluates if two categorical variables are independent or associated.</a:t>
            </a:r>
          </a:p>
          <a:p>
            <a:pPr lvl="2" algn="just"/>
            <a:r>
              <a:rPr lang="en-US" sz="2400" b="1" dirty="0"/>
              <a:t>Chi-Square Test of Goodness of Fit:</a:t>
            </a:r>
            <a:r>
              <a:rPr lang="en-US" sz="2400" dirty="0"/>
              <a:t> Determines if a sample data matches the expected distribution.</a:t>
            </a:r>
            <a:endParaRPr lang="en-US" sz="2400" i="1" dirty="0">
              <a:latin typeface="Constantia" pitchFamily="18" charset="0"/>
            </a:endParaRPr>
          </a:p>
        </p:txBody>
      </p:sp>
    </p:spTree>
    <p:extLst>
      <p:ext uri="{BB962C8B-B14F-4D97-AF65-F5344CB8AC3E}">
        <p14:creationId xmlns:p14="http://schemas.microsoft.com/office/powerpoint/2010/main" val="3804596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3" name="Rectangle 2">
            <a:extLst>
              <a:ext uri="{FF2B5EF4-FFF2-40B4-BE49-F238E27FC236}">
                <a16:creationId xmlns:a16="http://schemas.microsoft.com/office/drawing/2014/main" id="{9282927C-4969-1C24-91B7-6FE5C90F6CD3}"/>
              </a:ext>
            </a:extLst>
          </p:cNvPr>
          <p:cNvSpPr/>
          <p:nvPr/>
        </p:nvSpPr>
        <p:spPr>
          <a:xfrm>
            <a:off x="879283" y="941316"/>
            <a:ext cx="11144250" cy="5632311"/>
          </a:xfrm>
          <a:prstGeom prst="rect">
            <a:avLst/>
          </a:prstGeom>
        </p:spPr>
        <p:txBody>
          <a:bodyPr wrap="square">
            <a:spAutoFit/>
          </a:bodyPr>
          <a:lstStyle/>
          <a:p>
            <a:pPr algn="just"/>
            <a:r>
              <a:rPr lang="en-US" sz="2400" b="1" dirty="0"/>
              <a:t>Chi-Square Test of Independence:</a:t>
            </a:r>
            <a:r>
              <a:rPr lang="en-US" sz="2400" dirty="0"/>
              <a:t> Procedure</a:t>
            </a:r>
          </a:p>
          <a:p>
            <a:pPr algn="just"/>
            <a:r>
              <a:rPr lang="en-US" sz="2400" dirty="0"/>
              <a:t>1.S</a:t>
            </a:r>
            <a:r>
              <a:rPr lang="en-IN" sz="2400" dirty="0"/>
              <a:t>et Up the Hypotheses:   </a:t>
            </a:r>
          </a:p>
          <a:p>
            <a:pPr algn="just"/>
            <a:r>
              <a:rPr lang="en-IN" sz="2400" b="1" dirty="0"/>
              <a:t>      </a:t>
            </a:r>
            <a:r>
              <a:rPr lang="en-US" sz="2400" dirty="0">
                <a:latin typeface="Times New Roman" panose="02020603050405020304" pitchFamily="18" charset="0"/>
                <a:cs typeface="Times New Roman" panose="02020603050405020304" pitchFamily="18" charset="0"/>
              </a:rPr>
              <a:t>Null Hypothesis (H₀): The variables are independent (no association).</a:t>
            </a:r>
          </a:p>
          <a:p>
            <a:pPr algn="just"/>
            <a:r>
              <a:rPr lang="en-US" sz="2400" dirty="0">
                <a:latin typeface="Times New Roman" panose="02020603050405020304" pitchFamily="18" charset="0"/>
                <a:cs typeface="Times New Roman" panose="02020603050405020304" pitchFamily="18" charset="0"/>
              </a:rPr>
              <a:t>      Alternative Hypothesis (H₁): The variables are dependent (there is an association).</a:t>
            </a:r>
          </a:p>
          <a:p>
            <a:pPr algn="just"/>
            <a:r>
              <a:rPr lang="en-US" sz="2400" dirty="0">
                <a:latin typeface="Times New Roman" panose="02020603050405020304" pitchFamily="18" charset="0"/>
                <a:cs typeface="Times New Roman" panose="02020603050405020304" pitchFamily="18" charset="0"/>
              </a:rPr>
              <a:t>2. </a:t>
            </a:r>
            <a:r>
              <a:rPr lang="en-IN" sz="2400" dirty="0"/>
              <a:t>Create a Contingency Table:</a:t>
            </a:r>
            <a:r>
              <a:rPr lang="en-US" sz="2400" dirty="0"/>
              <a:t>Tabulate the observed frequencies for each combination of the variables.</a:t>
            </a:r>
          </a:p>
          <a:p>
            <a:pPr algn="just"/>
            <a:r>
              <a:rPr lang="en-IN" sz="2400" dirty="0"/>
              <a:t>3. Calculate the Expected Frequencies:</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IN" sz="2400" dirty="0"/>
              <a:t>4. Compute the Chi-Square Statistic: (</a:t>
            </a:r>
            <a:r>
              <a:rPr lang="en-IN" sz="2400" dirty="0" err="1"/>
              <a:t>O</a:t>
            </a:r>
            <a:r>
              <a:rPr lang="en-IN" sz="2400" baseline="-25000" dirty="0" err="1"/>
              <a:t>ij</a:t>
            </a:r>
            <a:r>
              <a:rPr lang="en-IN" sz="2400" dirty="0"/>
              <a:t> observe frequency) </a:t>
            </a:r>
          </a:p>
          <a:p>
            <a:pPr algn="just"/>
            <a:endParaRPr lang="en-IN" sz="2400" baseline="-25000" dirty="0">
              <a:latin typeface="Times New Roman" panose="02020603050405020304" pitchFamily="18" charset="0"/>
              <a:cs typeface="Times New Roman" panose="02020603050405020304" pitchFamily="18" charset="0"/>
            </a:endParaRPr>
          </a:p>
          <a:p>
            <a:pPr algn="just"/>
            <a:endParaRPr lang="en-IN" sz="2400" baseline="-25000" dirty="0">
              <a:latin typeface="Times New Roman" panose="02020603050405020304" pitchFamily="18" charset="0"/>
              <a:cs typeface="Times New Roman" panose="02020603050405020304" pitchFamily="18" charset="0"/>
            </a:endParaRPr>
          </a:p>
          <a:p>
            <a:pPr algn="just"/>
            <a:endParaRPr lang="en-IN" sz="2400" baseline="-25000" dirty="0">
              <a:latin typeface="Times New Roman" panose="02020603050405020304" pitchFamily="18" charset="0"/>
              <a:cs typeface="Times New Roman" panose="02020603050405020304" pitchFamily="18" charset="0"/>
            </a:endParaRPr>
          </a:p>
          <a:p>
            <a:pPr algn="just"/>
            <a:r>
              <a:rPr lang="en-IN" sz="2400" dirty="0"/>
              <a:t>5. </a:t>
            </a:r>
            <a:r>
              <a:rPr lang="en-US" sz="2400" dirty="0"/>
              <a:t>Determine the Degrees of Freedom (df) = (number of rows-1) (number of column-1) </a:t>
            </a:r>
            <a:endParaRPr lang="en-US" sz="2400" baseline="-250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i="1" dirty="0">
                <a:latin typeface="Times New Roman" panose="02020603050405020304" pitchFamily="18" charset="0"/>
                <a:cs typeface="Times New Roman" panose="02020603050405020304" pitchFamily="18" charset="0"/>
              </a:rPr>
              <a:t>6. </a:t>
            </a:r>
            <a:r>
              <a:rPr lang="en-US" sz="2400" dirty="0"/>
              <a:t>Compare to the Critical Value:</a:t>
            </a:r>
          </a:p>
          <a:p>
            <a:pPr algn="just"/>
            <a:r>
              <a:rPr lang="en-US" sz="2400" dirty="0"/>
              <a:t>If χ2</a:t>
            </a:r>
            <a:r>
              <a:rPr lang="en-US" sz="2400" baseline="-25000" dirty="0"/>
              <a:t>calculated</a:t>
            </a:r>
            <a:r>
              <a:rPr lang="en-US" sz="2400" dirty="0"/>
              <a:t> &gt; χ2</a:t>
            </a:r>
            <a:r>
              <a:rPr lang="en-US" sz="2400" baseline="-25000" dirty="0"/>
              <a:t>critical</a:t>
            </a:r>
            <a:r>
              <a:rPr lang="en-US" sz="2400" dirty="0"/>
              <a:t>, reject the null hypothesis.</a:t>
            </a:r>
            <a:endParaRPr lang="en-US" sz="2400" i="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2E12886-504A-4CF8-B4D2-5CE2B4363F48}"/>
              </a:ext>
            </a:extLst>
          </p:cNvPr>
          <p:cNvPicPr>
            <a:picLocks noChangeAspect="1"/>
          </p:cNvPicPr>
          <p:nvPr/>
        </p:nvPicPr>
        <p:blipFill>
          <a:blip r:embed="rId2"/>
          <a:stretch>
            <a:fillRect/>
          </a:stretch>
        </p:blipFill>
        <p:spPr>
          <a:xfrm>
            <a:off x="6096000" y="3075214"/>
            <a:ext cx="3029288" cy="707571"/>
          </a:xfrm>
          <a:prstGeom prst="rect">
            <a:avLst/>
          </a:prstGeom>
        </p:spPr>
      </p:pic>
      <p:pic>
        <p:nvPicPr>
          <p:cNvPr id="5" name="Picture 4">
            <a:extLst>
              <a:ext uri="{FF2B5EF4-FFF2-40B4-BE49-F238E27FC236}">
                <a16:creationId xmlns:a16="http://schemas.microsoft.com/office/drawing/2014/main" id="{A2FB332F-AAB2-44DD-B9AF-F9DCE911B821}"/>
              </a:ext>
            </a:extLst>
          </p:cNvPr>
          <p:cNvPicPr>
            <a:picLocks noChangeAspect="1"/>
          </p:cNvPicPr>
          <p:nvPr/>
        </p:nvPicPr>
        <p:blipFill>
          <a:blip r:embed="rId3"/>
          <a:stretch>
            <a:fillRect/>
          </a:stretch>
        </p:blipFill>
        <p:spPr>
          <a:xfrm>
            <a:off x="3925793" y="4354140"/>
            <a:ext cx="2798836" cy="707571"/>
          </a:xfrm>
          <a:prstGeom prst="rect">
            <a:avLst/>
          </a:prstGeom>
        </p:spPr>
      </p:pic>
    </p:spTree>
    <p:extLst>
      <p:ext uri="{BB962C8B-B14F-4D97-AF65-F5344CB8AC3E}">
        <p14:creationId xmlns:p14="http://schemas.microsoft.com/office/powerpoint/2010/main" val="286462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4" name="TextBox 3">
            <a:extLst>
              <a:ext uri="{FF2B5EF4-FFF2-40B4-BE49-F238E27FC236}">
                <a16:creationId xmlns:a16="http://schemas.microsoft.com/office/drawing/2014/main" id="{9B6B931F-C3FD-475D-9331-A2C26EA3F567}"/>
              </a:ext>
            </a:extLst>
          </p:cNvPr>
          <p:cNvSpPr txBox="1"/>
          <p:nvPr/>
        </p:nvSpPr>
        <p:spPr>
          <a:xfrm>
            <a:off x="717452" y="941316"/>
            <a:ext cx="10958733" cy="646331"/>
          </a:xfrm>
          <a:prstGeom prst="rect">
            <a:avLst/>
          </a:prstGeom>
          <a:noFill/>
        </p:spPr>
        <p:txBody>
          <a:bodyPr wrap="square" rtlCol="0">
            <a:spAutoFit/>
          </a:bodyPr>
          <a:lstStyle/>
          <a:p>
            <a:r>
              <a:rPr lang="en-US" dirty="0"/>
              <a:t>Suppose we want to test if there is an association between gender and voting preference in an election. We collect the following data:</a:t>
            </a:r>
            <a:endParaRPr lang="en-IN" dirty="0"/>
          </a:p>
        </p:txBody>
      </p:sp>
      <p:pic>
        <p:nvPicPr>
          <p:cNvPr id="6" name="Picture 5">
            <a:extLst>
              <a:ext uri="{FF2B5EF4-FFF2-40B4-BE49-F238E27FC236}">
                <a16:creationId xmlns:a16="http://schemas.microsoft.com/office/drawing/2014/main" id="{056205F8-EB0E-41E1-97A3-0D61AAB4ED82}"/>
              </a:ext>
            </a:extLst>
          </p:cNvPr>
          <p:cNvPicPr>
            <a:picLocks noChangeAspect="1"/>
          </p:cNvPicPr>
          <p:nvPr/>
        </p:nvPicPr>
        <p:blipFill>
          <a:blip r:embed="rId2"/>
          <a:stretch>
            <a:fillRect/>
          </a:stretch>
        </p:blipFill>
        <p:spPr>
          <a:xfrm>
            <a:off x="3295586" y="1264481"/>
            <a:ext cx="6163535" cy="1219370"/>
          </a:xfrm>
          <a:prstGeom prst="rect">
            <a:avLst/>
          </a:prstGeom>
        </p:spPr>
      </p:pic>
      <p:sp>
        <p:nvSpPr>
          <p:cNvPr id="7" name="TextBox 6">
            <a:extLst>
              <a:ext uri="{FF2B5EF4-FFF2-40B4-BE49-F238E27FC236}">
                <a16:creationId xmlns:a16="http://schemas.microsoft.com/office/drawing/2014/main" id="{26209681-87AB-407F-9E73-9B0EA756BBD9}"/>
              </a:ext>
            </a:extLst>
          </p:cNvPr>
          <p:cNvSpPr txBox="1"/>
          <p:nvPr/>
        </p:nvSpPr>
        <p:spPr>
          <a:xfrm>
            <a:off x="717452" y="2627086"/>
            <a:ext cx="11184262" cy="4247317"/>
          </a:xfrm>
          <a:prstGeom prst="rect">
            <a:avLst/>
          </a:prstGeom>
          <a:noFill/>
        </p:spPr>
        <p:txBody>
          <a:bodyPr wrap="square" rtlCol="0">
            <a:spAutoFit/>
          </a:bodyPr>
          <a:lstStyle/>
          <a:p>
            <a:r>
              <a:rPr lang="en-IN" dirty="0"/>
              <a:t>Step 1: Hypothesis </a:t>
            </a:r>
          </a:p>
          <a:p>
            <a:r>
              <a:rPr lang="en-US" dirty="0"/>
              <a:t>H0​:Gender and Preference are independent</a:t>
            </a:r>
          </a:p>
          <a:p>
            <a:r>
              <a:rPr lang="en-US" dirty="0"/>
              <a:t>H1​:Gender and Preference are dependent</a:t>
            </a:r>
          </a:p>
          <a:p>
            <a:endParaRPr lang="en-US" dirty="0"/>
          </a:p>
          <a:p>
            <a:r>
              <a:rPr lang="en-IN" dirty="0"/>
              <a:t>Create a Contingency                                                                          Table Chi-Square Calculation</a:t>
            </a:r>
          </a:p>
          <a:p>
            <a:endParaRPr lang="en-IN" dirty="0"/>
          </a:p>
          <a:p>
            <a:endParaRPr lang="en-IN" dirty="0"/>
          </a:p>
          <a:p>
            <a:endParaRPr lang="en-IN" dirty="0"/>
          </a:p>
          <a:p>
            <a:endParaRPr lang="en-IN" dirty="0"/>
          </a:p>
          <a:p>
            <a:r>
              <a:rPr lang="en-IN" dirty="0"/>
              <a:t>					          =1.01</a:t>
            </a:r>
          </a:p>
          <a:p>
            <a:r>
              <a:rPr lang="en-IN" dirty="0"/>
              <a:t>   </a:t>
            </a:r>
          </a:p>
          <a:p>
            <a:r>
              <a:rPr lang="en-IN" dirty="0"/>
              <a:t>                                                                                               Degree of freedom = (2-1)(2-1) =1 </a:t>
            </a:r>
          </a:p>
          <a:p>
            <a:r>
              <a:rPr lang="en-IN" dirty="0"/>
              <a:t>                                                                                                Critical value </a:t>
            </a:r>
            <a:r>
              <a:rPr lang="en-IN" dirty="0">
                <a:sym typeface="Symbol" panose="05050102010706020507" pitchFamily="18" charset="2"/>
              </a:rPr>
              <a:t> = 0.05 and df = 1 is 3.841</a:t>
            </a:r>
          </a:p>
          <a:p>
            <a:r>
              <a:rPr lang="en-IN" dirty="0">
                <a:sym typeface="Symbol" panose="05050102010706020507" pitchFamily="18" charset="2"/>
              </a:rPr>
              <a:t>					 </a:t>
            </a:r>
            <a:r>
              <a:rPr lang="en-IN" dirty="0"/>
              <a:t>Decision: S</a:t>
            </a:r>
            <a:r>
              <a:rPr lang="en-US" dirty="0" err="1"/>
              <a:t>ince</a:t>
            </a:r>
            <a:r>
              <a:rPr lang="en-US" dirty="0"/>
              <a:t> χ2=1.01&lt;3.841 we fail to reject the null hypothesis,</a:t>
            </a:r>
          </a:p>
          <a:p>
            <a:r>
              <a:rPr lang="en-US" dirty="0"/>
              <a:t>                                                             suggesting no significant association between gender and voting preference. </a:t>
            </a:r>
            <a:endParaRPr lang="en-IN" dirty="0"/>
          </a:p>
        </p:txBody>
      </p:sp>
      <p:pic>
        <p:nvPicPr>
          <p:cNvPr id="8" name="Picture 7">
            <a:extLst>
              <a:ext uri="{FF2B5EF4-FFF2-40B4-BE49-F238E27FC236}">
                <a16:creationId xmlns:a16="http://schemas.microsoft.com/office/drawing/2014/main" id="{62AE420E-BCF1-45F5-BAC9-0A58ED4619D9}"/>
              </a:ext>
            </a:extLst>
          </p:cNvPr>
          <p:cNvPicPr>
            <a:picLocks noChangeAspect="1"/>
          </p:cNvPicPr>
          <p:nvPr/>
        </p:nvPicPr>
        <p:blipFill>
          <a:blip r:embed="rId3"/>
          <a:stretch>
            <a:fillRect/>
          </a:stretch>
        </p:blipFill>
        <p:spPr>
          <a:xfrm>
            <a:off x="942583" y="4039111"/>
            <a:ext cx="2353003" cy="2763480"/>
          </a:xfrm>
          <a:prstGeom prst="rect">
            <a:avLst/>
          </a:prstGeom>
        </p:spPr>
      </p:pic>
      <p:pic>
        <p:nvPicPr>
          <p:cNvPr id="9" name="Picture 8">
            <a:extLst>
              <a:ext uri="{FF2B5EF4-FFF2-40B4-BE49-F238E27FC236}">
                <a16:creationId xmlns:a16="http://schemas.microsoft.com/office/drawing/2014/main" id="{95B3F982-0868-45CD-864D-113ABD461F4D}"/>
              </a:ext>
            </a:extLst>
          </p:cNvPr>
          <p:cNvPicPr>
            <a:picLocks noChangeAspect="1"/>
          </p:cNvPicPr>
          <p:nvPr/>
        </p:nvPicPr>
        <p:blipFill>
          <a:blip r:embed="rId4"/>
          <a:stretch>
            <a:fillRect/>
          </a:stretch>
        </p:blipFill>
        <p:spPr>
          <a:xfrm>
            <a:off x="7035196" y="4162646"/>
            <a:ext cx="1638529" cy="362001"/>
          </a:xfrm>
          <a:prstGeom prst="rect">
            <a:avLst/>
          </a:prstGeom>
        </p:spPr>
      </p:pic>
      <p:pic>
        <p:nvPicPr>
          <p:cNvPr id="10" name="Picture 9">
            <a:extLst>
              <a:ext uri="{FF2B5EF4-FFF2-40B4-BE49-F238E27FC236}">
                <a16:creationId xmlns:a16="http://schemas.microsoft.com/office/drawing/2014/main" id="{C2099D8F-E54A-4013-8C3B-132D357A2ADC}"/>
              </a:ext>
            </a:extLst>
          </p:cNvPr>
          <p:cNvPicPr>
            <a:picLocks noChangeAspect="1"/>
          </p:cNvPicPr>
          <p:nvPr/>
        </p:nvPicPr>
        <p:blipFill>
          <a:blip r:embed="rId5"/>
          <a:stretch>
            <a:fillRect/>
          </a:stretch>
        </p:blipFill>
        <p:spPr>
          <a:xfrm>
            <a:off x="5477641" y="4524647"/>
            <a:ext cx="4753638" cy="457264"/>
          </a:xfrm>
          <a:prstGeom prst="rect">
            <a:avLst/>
          </a:prstGeom>
        </p:spPr>
      </p:pic>
    </p:spTree>
    <p:extLst>
      <p:ext uri="{BB962C8B-B14F-4D97-AF65-F5344CB8AC3E}">
        <p14:creationId xmlns:p14="http://schemas.microsoft.com/office/powerpoint/2010/main" val="1519100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4" name="TextBox 3">
            <a:extLst>
              <a:ext uri="{FF2B5EF4-FFF2-40B4-BE49-F238E27FC236}">
                <a16:creationId xmlns:a16="http://schemas.microsoft.com/office/drawing/2014/main" id="{1B56BBCC-3B2A-6F56-56EB-13040C2CBB67}"/>
              </a:ext>
            </a:extLst>
          </p:cNvPr>
          <p:cNvSpPr txBox="1"/>
          <p:nvPr/>
        </p:nvSpPr>
        <p:spPr>
          <a:xfrm>
            <a:off x="775095" y="1066911"/>
            <a:ext cx="11515725" cy="830997"/>
          </a:xfrm>
          <a:prstGeom prst="rect">
            <a:avLst/>
          </a:prstGeom>
          <a:noFill/>
        </p:spPr>
        <p:txBody>
          <a:bodyPr wrap="square" rtlCol="0">
            <a:spAutoFit/>
          </a:bodyPr>
          <a:lstStyle/>
          <a:p>
            <a:r>
              <a:rPr lang="en-IN" sz="2400" dirty="0"/>
              <a:t>Example 1 A die is thrown with following results. Is the die unbiased?</a:t>
            </a:r>
          </a:p>
          <a:p>
            <a:endParaRPr lang="en-IN" sz="2400" dirty="0"/>
          </a:p>
        </p:txBody>
      </p:sp>
      <p:graphicFrame>
        <p:nvGraphicFramePr>
          <p:cNvPr id="5" name="Table 4">
            <a:extLst>
              <a:ext uri="{FF2B5EF4-FFF2-40B4-BE49-F238E27FC236}">
                <a16:creationId xmlns:a16="http://schemas.microsoft.com/office/drawing/2014/main" id="{A97AD940-8864-9C0F-D4B4-D13BAD2E14F8}"/>
              </a:ext>
            </a:extLst>
          </p:cNvPr>
          <p:cNvGraphicFramePr>
            <a:graphicFrameLocks noGrp="1"/>
          </p:cNvGraphicFramePr>
          <p:nvPr>
            <p:extLst>
              <p:ext uri="{D42A27DB-BD31-4B8C-83A1-F6EECF244321}">
                <p14:modId xmlns:p14="http://schemas.microsoft.com/office/powerpoint/2010/main" val="1317623390"/>
              </p:ext>
            </p:extLst>
          </p:nvPr>
        </p:nvGraphicFramePr>
        <p:xfrm>
          <a:off x="401811" y="1652663"/>
          <a:ext cx="10999153" cy="741680"/>
        </p:xfrm>
        <a:graphic>
          <a:graphicData uri="http://schemas.openxmlformats.org/drawingml/2006/table">
            <a:tbl>
              <a:tblPr firstRow="1" bandRow="1">
                <a:tableStyleId>{5C22544A-7EE6-4342-B048-85BDC9FD1C3A}</a:tableStyleId>
              </a:tblPr>
              <a:tblGrid>
                <a:gridCol w="2326641">
                  <a:extLst>
                    <a:ext uri="{9D8B030D-6E8A-4147-A177-3AD203B41FA5}">
                      <a16:colId xmlns:a16="http://schemas.microsoft.com/office/drawing/2014/main" val="20000"/>
                    </a:ext>
                  </a:extLst>
                </a:gridCol>
                <a:gridCol w="1339744">
                  <a:extLst>
                    <a:ext uri="{9D8B030D-6E8A-4147-A177-3AD203B41FA5}">
                      <a16:colId xmlns:a16="http://schemas.microsoft.com/office/drawing/2014/main" val="20001"/>
                    </a:ext>
                  </a:extLst>
                </a:gridCol>
                <a:gridCol w="1833192">
                  <a:extLst>
                    <a:ext uri="{9D8B030D-6E8A-4147-A177-3AD203B41FA5}">
                      <a16:colId xmlns:a16="http://schemas.microsoft.com/office/drawing/2014/main" val="20002"/>
                    </a:ext>
                  </a:extLst>
                </a:gridCol>
                <a:gridCol w="1833192">
                  <a:extLst>
                    <a:ext uri="{9D8B030D-6E8A-4147-A177-3AD203B41FA5}">
                      <a16:colId xmlns:a16="http://schemas.microsoft.com/office/drawing/2014/main" val="20003"/>
                    </a:ext>
                  </a:extLst>
                </a:gridCol>
                <a:gridCol w="1480397">
                  <a:extLst>
                    <a:ext uri="{9D8B030D-6E8A-4147-A177-3AD203B41FA5}">
                      <a16:colId xmlns:a16="http://schemas.microsoft.com/office/drawing/2014/main" val="20004"/>
                    </a:ext>
                  </a:extLst>
                </a:gridCol>
                <a:gridCol w="1269391">
                  <a:extLst>
                    <a:ext uri="{9D8B030D-6E8A-4147-A177-3AD203B41FA5}">
                      <a16:colId xmlns:a16="http://schemas.microsoft.com/office/drawing/2014/main" val="20005"/>
                    </a:ext>
                  </a:extLst>
                </a:gridCol>
                <a:gridCol w="916596">
                  <a:extLst>
                    <a:ext uri="{9D8B030D-6E8A-4147-A177-3AD203B41FA5}">
                      <a16:colId xmlns:a16="http://schemas.microsoft.com/office/drawing/2014/main" val="20006"/>
                    </a:ext>
                  </a:extLst>
                </a:gridCol>
              </a:tblGrid>
              <a:tr h="370840">
                <a:tc>
                  <a:txBody>
                    <a:bodyPr/>
                    <a:lstStyle/>
                    <a:p>
                      <a:r>
                        <a:rPr lang="en-IN" dirty="0"/>
                        <a:t>Number</a:t>
                      </a:r>
                      <a:r>
                        <a:rPr lang="en-IN" baseline="0" dirty="0"/>
                        <a:t> of turned up </a:t>
                      </a:r>
                      <a:endParaRPr lang="en-IN" dirty="0"/>
                    </a:p>
                  </a:txBody>
                  <a:tcPr/>
                </a:tc>
                <a:tc>
                  <a:txBody>
                    <a:bodyPr/>
                    <a:lstStyle/>
                    <a:p>
                      <a:r>
                        <a:rPr lang="en-IN" dirty="0"/>
                        <a:t>1</a:t>
                      </a:r>
                    </a:p>
                  </a:txBody>
                  <a:tcPr/>
                </a:tc>
                <a:tc>
                  <a:txBody>
                    <a:bodyPr/>
                    <a:lstStyle/>
                    <a:p>
                      <a:r>
                        <a:rPr lang="en-IN" dirty="0"/>
                        <a:t>2</a:t>
                      </a:r>
                    </a:p>
                  </a:txBody>
                  <a:tcPr/>
                </a:tc>
                <a:tc>
                  <a:txBody>
                    <a:bodyPr/>
                    <a:lstStyle/>
                    <a:p>
                      <a:r>
                        <a:rPr lang="en-IN" dirty="0"/>
                        <a:t>3</a:t>
                      </a:r>
                    </a:p>
                  </a:txBody>
                  <a:tcPr/>
                </a:tc>
                <a:tc>
                  <a:txBody>
                    <a:bodyPr/>
                    <a:lstStyle/>
                    <a:p>
                      <a:r>
                        <a:rPr lang="en-IN" dirty="0"/>
                        <a:t>4</a:t>
                      </a:r>
                    </a:p>
                  </a:txBody>
                  <a:tcPr/>
                </a:tc>
                <a:tc>
                  <a:txBody>
                    <a:bodyPr/>
                    <a:lstStyle/>
                    <a:p>
                      <a:r>
                        <a:rPr lang="en-IN" dirty="0"/>
                        <a:t>5</a:t>
                      </a:r>
                    </a:p>
                  </a:txBody>
                  <a:tcPr/>
                </a:tc>
                <a:tc>
                  <a:txBody>
                    <a:bodyPr/>
                    <a:lstStyle/>
                    <a:p>
                      <a:r>
                        <a:rPr lang="en-IN" dirty="0"/>
                        <a:t>6</a:t>
                      </a:r>
                    </a:p>
                  </a:txBody>
                  <a:tcPr/>
                </a:tc>
                <a:extLst>
                  <a:ext uri="{0D108BD9-81ED-4DB2-BD59-A6C34878D82A}">
                    <a16:rowId xmlns:a16="http://schemas.microsoft.com/office/drawing/2014/main" val="10000"/>
                  </a:ext>
                </a:extLst>
              </a:tr>
              <a:tr h="370840">
                <a:tc>
                  <a:txBody>
                    <a:bodyPr/>
                    <a:lstStyle/>
                    <a:p>
                      <a:r>
                        <a:rPr lang="en-IN" dirty="0"/>
                        <a:t>Frequency</a:t>
                      </a:r>
                      <a:r>
                        <a:rPr lang="en-IN" baseline="0" dirty="0"/>
                        <a:t> </a:t>
                      </a:r>
                      <a:endParaRPr lang="en-IN" dirty="0"/>
                    </a:p>
                  </a:txBody>
                  <a:tcPr/>
                </a:tc>
                <a:tc>
                  <a:txBody>
                    <a:bodyPr/>
                    <a:lstStyle/>
                    <a:p>
                      <a:r>
                        <a:rPr lang="en-IN" dirty="0"/>
                        <a:t>16</a:t>
                      </a:r>
                    </a:p>
                  </a:txBody>
                  <a:tcPr/>
                </a:tc>
                <a:tc>
                  <a:txBody>
                    <a:bodyPr/>
                    <a:lstStyle/>
                    <a:p>
                      <a:r>
                        <a:rPr lang="en-IN" dirty="0"/>
                        <a:t>20</a:t>
                      </a:r>
                    </a:p>
                  </a:txBody>
                  <a:tcPr/>
                </a:tc>
                <a:tc>
                  <a:txBody>
                    <a:bodyPr/>
                    <a:lstStyle/>
                    <a:p>
                      <a:r>
                        <a:rPr lang="en-IN" dirty="0"/>
                        <a:t>25</a:t>
                      </a:r>
                    </a:p>
                  </a:txBody>
                  <a:tcPr/>
                </a:tc>
                <a:tc>
                  <a:txBody>
                    <a:bodyPr/>
                    <a:lstStyle/>
                    <a:p>
                      <a:r>
                        <a:rPr lang="en-IN" dirty="0"/>
                        <a:t>14</a:t>
                      </a:r>
                    </a:p>
                  </a:txBody>
                  <a:tcPr/>
                </a:tc>
                <a:tc>
                  <a:txBody>
                    <a:bodyPr/>
                    <a:lstStyle/>
                    <a:p>
                      <a:r>
                        <a:rPr lang="en-IN" dirty="0"/>
                        <a:t>29</a:t>
                      </a:r>
                    </a:p>
                  </a:txBody>
                  <a:tcPr/>
                </a:tc>
                <a:tc>
                  <a:txBody>
                    <a:bodyPr/>
                    <a:lstStyle/>
                    <a:p>
                      <a:r>
                        <a:rPr lang="en-IN" dirty="0"/>
                        <a:t>28</a:t>
                      </a:r>
                    </a:p>
                  </a:txBody>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3E5B5035-0BBA-3B94-C32B-22A1875B9A15}"/>
              </a:ext>
            </a:extLst>
          </p:cNvPr>
          <p:cNvSpPr txBox="1"/>
          <p:nvPr/>
        </p:nvSpPr>
        <p:spPr>
          <a:xfrm>
            <a:off x="401811" y="2483660"/>
            <a:ext cx="11365710" cy="1569660"/>
          </a:xfrm>
          <a:prstGeom prst="rect">
            <a:avLst/>
          </a:prstGeom>
          <a:noFill/>
        </p:spPr>
        <p:txBody>
          <a:bodyPr wrap="square" rtlCol="0">
            <a:spAutoFit/>
          </a:bodyPr>
          <a:lstStyle/>
          <a:p>
            <a:pPr algn="just"/>
            <a:r>
              <a:rPr lang="en-IN" sz="2400" dirty="0"/>
              <a:t>Solution: Let us take the hypothesis that the die is unbiased. If that is so, the probability of obtaining any one of the six number is 1/6 and as such the expected frequency of any one number coming upward is </a:t>
            </a:r>
            <a:r>
              <a:rPr lang="en-IN" sz="2400" dirty="0" err="1"/>
              <a:t>E</a:t>
            </a:r>
            <a:r>
              <a:rPr lang="en-IN" sz="2400" baseline="-25000" dirty="0" err="1"/>
              <a:t>f</a:t>
            </a:r>
            <a:r>
              <a:rPr lang="en-IN" sz="2400" dirty="0"/>
              <a:t> = 132 *1/6 = 22. Now we can write the observed frequencies along with expected frequencies and work out the values of </a:t>
            </a:r>
            <a:r>
              <a:rPr lang="en-IN" sz="2400" dirty="0">
                <a:sym typeface="Symbol" panose="05050102010706020507" pitchFamily="18" charset="2"/>
              </a:rPr>
              <a:t></a:t>
            </a:r>
            <a:r>
              <a:rPr lang="en-IN" sz="2400" baseline="30000" dirty="0">
                <a:sym typeface="Symbol" panose="05050102010706020507" pitchFamily="18" charset="2"/>
              </a:rPr>
              <a:t>2</a:t>
            </a:r>
            <a:r>
              <a:rPr lang="en-IN" sz="2400" dirty="0">
                <a:sym typeface="Symbol" panose="05050102010706020507" pitchFamily="18" charset="2"/>
              </a:rPr>
              <a:t> as follows </a:t>
            </a:r>
            <a:endParaRPr lang="en-IN" sz="2400" dirty="0"/>
          </a:p>
        </p:txBody>
      </p:sp>
    </p:spTree>
    <p:extLst>
      <p:ext uri="{BB962C8B-B14F-4D97-AF65-F5344CB8AC3E}">
        <p14:creationId xmlns:p14="http://schemas.microsoft.com/office/powerpoint/2010/main" val="3297244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graphicFrame>
        <p:nvGraphicFramePr>
          <p:cNvPr id="2" name="Table 1">
            <a:extLst>
              <a:ext uri="{FF2B5EF4-FFF2-40B4-BE49-F238E27FC236}">
                <a16:creationId xmlns:a16="http://schemas.microsoft.com/office/drawing/2014/main" id="{B690CC12-5C97-AB13-7F2F-F6D3731D39A1}"/>
              </a:ext>
            </a:extLst>
          </p:cNvPr>
          <p:cNvGraphicFramePr>
            <a:graphicFrameLocks noGrp="1"/>
          </p:cNvGraphicFramePr>
          <p:nvPr>
            <p:extLst>
              <p:ext uri="{D42A27DB-BD31-4B8C-83A1-F6EECF244321}">
                <p14:modId xmlns:p14="http://schemas.microsoft.com/office/powerpoint/2010/main" val="4257124153"/>
              </p:ext>
            </p:extLst>
          </p:nvPr>
        </p:nvGraphicFramePr>
        <p:xfrm>
          <a:off x="525011" y="1053234"/>
          <a:ext cx="10403172" cy="3230880"/>
        </p:xfrm>
        <a:graphic>
          <a:graphicData uri="http://schemas.openxmlformats.org/drawingml/2006/table">
            <a:tbl>
              <a:tblPr firstRow="1" bandRow="1">
                <a:tableStyleId>{5C22544A-7EE6-4342-B048-85BDC9FD1C3A}</a:tableStyleId>
              </a:tblPr>
              <a:tblGrid>
                <a:gridCol w="1733862">
                  <a:extLst>
                    <a:ext uri="{9D8B030D-6E8A-4147-A177-3AD203B41FA5}">
                      <a16:colId xmlns:a16="http://schemas.microsoft.com/office/drawing/2014/main" val="20000"/>
                    </a:ext>
                  </a:extLst>
                </a:gridCol>
                <a:gridCol w="1733862">
                  <a:extLst>
                    <a:ext uri="{9D8B030D-6E8A-4147-A177-3AD203B41FA5}">
                      <a16:colId xmlns:a16="http://schemas.microsoft.com/office/drawing/2014/main" val="20001"/>
                    </a:ext>
                  </a:extLst>
                </a:gridCol>
                <a:gridCol w="1733862">
                  <a:extLst>
                    <a:ext uri="{9D8B030D-6E8A-4147-A177-3AD203B41FA5}">
                      <a16:colId xmlns:a16="http://schemas.microsoft.com/office/drawing/2014/main" val="20002"/>
                    </a:ext>
                  </a:extLst>
                </a:gridCol>
                <a:gridCol w="1733862">
                  <a:extLst>
                    <a:ext uri="{9D8B030D-6E8A-4147-A177-3AD203B41FA5}">
                      <a16:colId xmlns:a16="http://schemas.microsoft.com/office/drawing/2014/main" val="20003"/>
                    </a:ext>
                  </a:extLst>
                </a:gridCol>
                <a:gridCol w="1733862">
                  <a:extLst>
                    <a:ext uri="{9D8B030D-6E8A-4147-A177-3AD203B41FA5}">
                      <a16:colId xmlns:a16="http://schemas.microsoft.com/office/drawing/2014/main" val="20004"/>
                    </a:ext>
                  </a:extLst>
                </a:gridCol>
                <a:gridCol w="1733862">
                  <a:extLst>
                    <a:ext uri="{9D8B030D-6E8A-4147-A177-3AD203B41FA5}">
                      <a16:colId xmlns:a16="http://schemas.microsoft.com/office/drawing/2014/main" val="20005"/>
                    </a:ext>
                  </a:extLst>
                </a:gridCol>
              </a:tblGrid>
              <a:tr h="370840">
                <a:tc>
                  <a:txBody>
                    <a:bodyPr/>
                    <a:lstStyle/>
                    <a:p>
                      <a:r>
                        <a:rPr lang="en-IN" dirty="0"/>
                        <a:t>No.</a:t>
                      </a:r>
                      <a:r>
                        <a:rPr lang="en-IN" baseline="0" dirty="0"/>
                        <a:t> of turned up </a:t>
                      </a:r>
                      <a:endParaRPr lang="en-IN" dirty="0"/>
                    </a:p>
                  </a:txBody>
                  <a:tcPr/>
                </a:tc>
                <a:tc>
                  <a:txBody>
                    <a:bodyPr/>
                    <a:lstStyle/>
                    <a:p>
                      <a:r>
                        <a:rPr lang="en-IN" dirty="0"/>
                        <a:t>Observed Frequency,</a:t>
                      </a:r>
                      <a:r>
                        <a:rPr lang="en-IN" baseline="0" dirty="0"/>
                        <a:t> O</a:t>
                      </a:r>
                      <a:r>
                        <a:rPr lang="en-IN" baseline="-25000" dirty="0"/>
                        <a:t>f</a:t>
                      </a:r>
                      <a:r>
                        <a:rPr lang="en-IN" baseline="0" dirty="0"/>
                        <a:t> </a:t>
                      </a:r>
                      <a:endParaRPr lang="en-IN" dirty="0"/>
                    </a:p>
                  </a:txBody>
                  <a:tcPr/>
                </a:tc>
                <a:tc>
                  <a:txBody>
                    <a:bodyPr/>
                    <a:lstStyle/>
                    <a:p>
                      <a:r>
                        <a:rPr lang="en-IN" dirty="0"/>
                        <a:t>Expected Frequency,</a:t>
                      </a:r>
                      <a:r>
                        <a:rPr lang="en-IN" baseline="0" dirty="0"/>
                        <a:t> </a:t>
                      </a:r>
                      <a:r>
                        <a:rPr lang="en-IN" baseline="0" dirty="0" err="1"/>
                        <a:t>E</a:t>
                      </a:r>
                      <a:r>
                        <a:rPr lang="en-IN" baseline="-25000" dirty="0" err="1"/>
                        <a:t>f</a:t>
                      </a:r>
                      <a:endParaRPr lang="en-IN" dirty="0"/>
                    </a:p>
                  </a:txBody>
                  <a:tcPr/>
                </a:tc>
                <a:tc>
                  <a:txBody>
                    <a:bodyPr/>
                    <a:lstStyle/>
                    <a:p>
                      <a:r>
                        <a:rPr lang="en-IN" dirty="0"/>
                        <a:t>(O</a:t>
                      </a:r>
                      <a:r>
                        <a:rPr lang="en-IN" baseline="-25000" dirty="0"/>
                        <a:t>f</a:t>
                      </a:r>
                      <a:r>
                        <a:rPr lang="en-IN" baseline="0" dirty="0"/>
                        <a:t> – </a:t>
                      </a:r>
                      <a:r>
                        <a:rPr lang="en-IN" baseline="0" dirty="0" err="1"/>
                        <a:t>E</a:t>
                      </a:r>
                      <a:r>
                        <a:rPr lang="en-IN" baseline="-25000" dirty="0" err="1"/>
                        <a:t>f</a:t>
                      </a:r>
                      <a:r>
                        <a:rPr lang="en-IN" baseline="0" dirty="0"/>
                        <a:t>)</a:t>
                      </a:r>
                      <a:endParaRPr lang="en-IN" dirty="0"/>
                    </a:p>
                  </a:txBody>
                  <a:tcPr/>
                </a:tc>
                <a:tc>
                  <a:txBody>
                    <a:bodyPr/>
                    <a:lstStyle/>
                    <a:p>
                      <a:r>
                        <a:rPr lang="en-IN" dirty="0"/>
                        <a:t>(O</a:t>
                      </a:r>
                      <a:r>
                        <a:rPr lang="en-IN" baseline="-25000" dirty="0"/>
                        <a:t>f</a:t>
                      </a:r>
                      <a:r>
                        <a:rPr lang="en-IN" baseline="0" dirty="0"/>
                        <a:t> – </a:t>
                      </a:r>
                      <a:r>
                        <a:rPr lang="en-IN" baseline="0" dirty="0" err="1"/>
                        <a:t>E</a:t>
                      </a:r>
                      <a:r>
                        <a:rPr lang="en-IN" baseline="-25000" dirty="0" err="1"/>
                        <a:t>f</a:t>
                      </a:r>
                      <a:r>
                        <a:rPr lang="en-IN" baseline="0" dirty="0"/>
                        <a:t>)</a:t>
                      </a:r>
                      <a:r>
                        <a:rPr lang="en-IN" baseline="30000" dirty="0"/>
                        <a:t>2</a:t>
                      </a:r>
                      <a:endParaRPr lang="en-IN" dirty="0"/>
                    </a:p>
                  </a:txBody>
                  <a:tcPr/>
                </a:tc>
                <a:tc>
                  <a:txBody>
                    <a:bodyPr/>
                    <a:lstStyle/>
                    <a:p>
                      <a:r>
                        <a:rPr lang="en-IN" dirty="0"/>
                        <a:t>(O</a:t>
                      </a:r>
                      <a:r>
                        <a:rPr lang="en-IN" baseline="-25000" dirty="0"/>
                        <a:t>f</a:t>
                      </a:r>
                      <a:r>
                        <a:rPr lang="en-IN" baseline="0" dirty="0"/>
                        <a:t> –</a:t>
                      </a:r>
                      <a:r>
                        <a:rPr lang="en-IN" baseline="0" dirty="0" err="1"/>
                        <a:t>E</a:t>
                      </a:r>
                      <a:r>
                        <a:rPr lang="en-IN" baseline="-25000" dirty="0" err="1"/>
                        <a:t>f</a:t>
                      </a:r>
                      <a:r>
                        <a:rPr lang="en-IN" baseline="0" dirty="0"/>
                        <a:t>)</a:t>
                      </a:r>
                      <a:r>
                        <a:rPr lang="en-IN" baseline="30000" dirty="0"/>
                        <a:t>2</a:t>
                      </a:r>
                      <a:r>
                        <a:rPr lang="en-IN" baseline="0" dirty="0"/>
                        <a:t>/</a:t>
                      </a:r>
                      <a:r>
                        <a:rPr lang="en-IN" baseline="0" dirty="0" err="1"/>
                        <a:t>E</a:t>
                      </a:r>
                      <a:r>
                        <a:rPr lang="en-IN" baseline="-25000" dirty="0" err="1"/>
                        <a:t>f</a:t>
                      </a:r>
                      <a:endParaRPr lang="en-IN" dirty="0"/>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16</a:t>
                      </a:r>
                    </a:p>
                  </a:txBody>
                  <a:tcPr/>
                </a:tc>
                <a:tc>
                  <a:txBody>
                    <a:bodyPr/>
                    <a:lstStyle/>
                    <a:p>
                      <a:r>
                        <a:rPr lang="en-IN" dirty="0"/>
                        <a:t>22</a:t>
                      </a:r>
                    </a:p>
                  </a:txBody>
                  <a:tcPr/>
                </a:tc>
                <a:tc>
                  <a:txBody>
                    <a:bodyPr/>
                    <a:lstStyle/>
                    <a:p>
                      <a:r>
                        <a:rPr lang="en-IN" dirty="0"/>
                        <a:t>-6</a:t>
                      </a:r>
                    </a:p>
                  </a:txBody>
                  <a:tcPr/>
                </a:tc>
                <a:tc>
                  <a:txBody>
                    <a:bodyPr/>
                    <a:lstStyle/>
                    <a:p>
                      <a:r>
                        <a:rPr lang="en-IN" dirty="0"/>
                        <a:t>36</a:t>
                      </a:r>
                    </a:p>
                  </a:txBody>
                  <a:tcPr/>
                </a:tc>
                <a:tc>
                  <a:txBody>
                    <a:bodyPr/>
                    <a:lstStyle/>
                    <a:p>
                      <a:r>
                        <a:rPr lang="en-IN" dirty="0"/>
                        <a:t>36/22</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20</a:t>
                      </a:r>
                    </a:p>
                  </a:txBody>
                  <a:tcPr/>
                </a:tc>
                <a:tc>
                  <a:txBody>
                    <a:bodyPr/>
                    <a:lstStyle/>
                    <a:p>
                      <a:r>
                        <a:rPr lang="en-IN"/>
                        <a:t>22</a:t>
                      </a:r>
                      <a:endParaRPr lang="en-IN" dirty="0"/>
                    </a:p>
                  </a:txBody>
                  <a:tcPr/>
                </a:tc>
                <a:tc>
                  <a:txBody>
                    <a:bodyPr/>
                    <a:lstStyle/>
                    <a:p>
                      <a:r>
                        <a:rPr lang="en-IN" dirty="0"/>
                        <a:t>-2</a:t>
                      </a:r>
                    </a:p>
                  </a:txBody>
                  <a:tcPr/>
                </a:tc>
                <a:tc>
                  <a:txBody>
                    <a:bodyPr/>
                    <a:lstStyle/>
                    <a:p>
                      <a:r>
                        <a:rPr lang="en-IN" dirty="0"/>
                        <a:t>4</a:t>
                      </a:r>
                    </a:p>
                  </a:txBody>
                  <a:tcPr/>
                </a:tc>
                <a:tc>
                  <a:txBody>
                    <a:bodyPr/>
                    <a:lstStyle/>
                    <a:p>
                      <a:r>
                        <a:rPr lang="en-IN" dirty="0"/>
                        <a:t>4/22</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25</a:t>
                      </a:r>
                    </a:p>
                  </a:txBody>
                  <a:tcPr/>
                </a:tc>
                <a:tc>
                  <a:txBody>
                    <a:bodyPr/>
                    <a:lstStyle/>
                    <a:p>
                      <a:r>
                        <a:rPr lang="en-IN" dirty="0"/>
                        <a:t>22</a:t>
                      </a:r>
                    </a:p>
                  </a:txBody>
                  <a:tcPr/>
                </a:tc>
                <a:tc>
                  <a:txBody>
                    <a:bodyPr/>
                    <a:lstStyle/>
                    <a:p>
                      <a:r>
                        <a:rPr lang="en-IN" dirty="0"/>
                        <a:t>3</a:t>
                      </a:r>
                    </a:p>
                  </a:txBody>
                  <a:tcPr/>
                </a:tc>
                <a:tc>
                  <a:txBody>
                    <a:bodyPr/>
                    <a:lstStyle/>
                    <a:p>
                      <a:r>
                        <a:rPr lang="en-IN" dirty="0"/>
                        <a:t>9</a:t>
                      </a:r>
                    </a:p>
                  </a:txBody>
                  <a:tcPr/>
                </a:tc>
                <a:tc>
                  <a:txBody>
                    <a:bodyPr/>
                    <a:lstStyle/>
                    <a:p>
                      <a:r>
                        <a:rPr lang="en-IN" dirty="0"/>
                        <a:t>9/22</a:t>
                      </a:r>
                    </a:p>
                  </a:txBody>
                  <a:tcPr/>
                </a:tc>
                <a:extLst>
                  <a:ext uri="{0D108BD9-81ED-4DB2-BD59-A6C34878D82A}">
                    <a16:rowId xmlns:a16="http://schemas.microsoft.com/office/drawing/2014/main" val="10003"/>
                  </a:ext>
                </a:extLst>
              </a:tr>
              <a:tr h="354007">
                <a:tc>
                  <a:txBody>
                    <a:bodyPr/>
                    <a:lstStyle/>
                    <a:p>
                      <a:pPr algn="ctr"/>
                      <a:r>
                        <a:rPr lang="en-IN" dirty="0"/>
                        <a:t>4</a:t>
                      </a:r>
                    </a:p>
                  </a:txBody>
                  <a:tcPr/>
                </a:tc>
                <a:tc>
                  <a:txBody>
                    <a:bodyPr/>
                    <a:lstStyle/>
                    <a:p>
                      <a:r>
                        <a:rPr lang="en-IN" dirty="0"/>
                        <a:t>14</a:t>
                      </a:r>
                    </a:p>
                  </a:txBody>
                  <a:tcPr/>
                </a:tc>
                <a:tc>
                  <a:txBody>
                    <a:bodyPr/>
                    <a:lstStyle/>
                    <a:p>
                      <a:r>
                        <a:rPr lang="en-IN" dirty="0"/>
                        <a:t>22</a:t>
                      </a:r>
                    </a:p>
                  </a:txBody>
                  <a:tcPr/>
                </a:tc>
                <a:tc>
                  <a:txBody>
                    <a:bodyPr/>
                    <a:lstStyle/>
                    <a:p>
                      <a:r>
                        <a:rPr lang="en-IN" dirty="0"/>
                        <a:t>-8</a:t>
                      </a:r>
                    </a:p>
                  </a:txBody>
                  <a:tcPr/>
                </a:tc>
                <a:tc>
                  <a:txBody>
                    <a:bodyPr/>
                    <a:lstStyle/>
                    <a:p>
                      <a:r>
                        <a:rPr lang="en-IN" dirty="0"/>
                        <a:t>64</a:t>
                      </a:r>
                    </a:p>
                  </a:txBody>
                  <a:tcPr/>
                </a:tc>
                <a:tc>
                  <a:txBody>
                    <a:bodyPr/>
                    <a:lstStyle/>
                    <a:p>
                      <a:r>
                        <a:rPr lang="en-IN" dirty="0"/>
                        <a:t>64/22</a:t>
                      </a: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29</a:t>
                      </a:r>
                    </a:p>
                  </a:txBody>
                  <a:tcPr/>
                </a:tc>
                <a:tc>
                  <a:txBody>
                    <a:bodyPr/>
                    <a:lstStyle/>
                    <a:p>
                      <a:r>
                        <a:rPr lang="en-IN" dirty="0"/>
                        <a:t>22</a:t>
                      </a:r>
                    </a:p>
                  </a:txBody>
                  <a:tcPr/>
                </a:tc>
                <a:tc>
                  <a:txBody>
                    <a:bodyPr/>
                    <a:lstStyle/>
                    <a:p>
                      <a:r>
                        <a:rPr lang="en-IN" dirty="0"/>
                        <a:t>7</a:t>
                      </a:r>
                    </a:p>
                  </a:txBody>
                  <a:tcPr/>
                </a:tc>
                <a:tc>
                  <a:txBody>
                    <a:bodyPr/>
                    <a:lstStyle/>
                    <a:p>
                      <a:r>
                        <a:rPr lang="en-IN" dirty="0"/>
                        <a:t>49</a:t>
                      </a:r>
                    </a:p>
                  </a:txBody>
                  <a:tcPr/>
                </a:tc>
                <a:tc>
                  <a:txBody>
                    <a:bodyPr/>
                    <a:lstStyle/>
                    <a:p>
                      <a:r>
                        <a:rPr lang="en-IN" dirty="0"/>
                        <a:t>49/22</a:t>
                      </a:r>
                    </a:p>
                  </a:txBody>
                  <a:tcPr/>
                </a:tc>
                <a:extLst>
                  <a:ext uri="{0D108BD9-81ED-4DB2-BD59-A6C34878D82A}">
                    <a16:rowId xmlns:a16="http://schemas.microsoft.com/office/drawing/2014/main" val="10005"/>
                  </a:ext>
                </a:extLst>
              </a:tr>
              <a:tr h="370840">
                <a:tc>
                  <a:txBody>
                    <a:bodyPr/>
                    <a:lstStyle/>
                    <a:p>
                      <a:pPr algn="ctr"/>
                      <a:r>
                        <a:rPr lang="en-IN" dirty="0"/>
                        <a:t>6</a:t>
                      </a:r>
                    </a:p>
                  </a:txBody>
                  <a:tcPr/>
                </a:tc>
                <a:tc>
                  <a:txBody>
                    <a:bodyPr/>
                    <a:lstStyle/>
                    <a:p>
                      <a:r>
                        <a:rPr lang="en-IN" dirty="0"/>
                        <a:t>28</a:t>
                      </a:r>
                    </a:p>
                  </a:txBody>
                  <a:tcPr/>
                </a:tc>
                <a:tc>
                  <a:txBody>
                    <a:bodyPr/>
                    <a:lstStyle/>
                    <a:p>
                      <a:r>
                        <a:rPr lang="en-IN" dirty="0"/>
                        <a:t>22</a:t>
                      </a:r>
                    </a:p>
                  </a:txBody>
                  <a:tcPr/>
                </a:tc>
                <a:tc>
                  <a:txBody>
                    <a:bodyPr/>
                    <a:lstStyle/>
                    <a:p>
                      <a:r>
                        <a:rPr lang="en-IN" dirty="0"/>
                        <a:t>6</a:t>
                      </a:r>
                    </a:p>
                  </a:txBody>
                  <a:tcPr/>
                </a:tc>
                <a:tc>
                  <a:txBody>
                    <a:bodyPr/>
                    <a:lstStyle/>
                    <a:p>
                      <a:r>
                        <a:rPr lang="en-IN" dirty="0"/>
                        <a:t>36</a:t>
                      </a:r>
                    </a:p>
                  </a:txBody>
                  <a:tcPr/>
                </a:tc>
                <a:tc>
                  <a:txBody>
                    <a:bodyPr/>
                    <a:lstStyle/>
                    <a:p>
                      <a:r>
                        <a:rPr lang="en-IN" dirty="0"/>
                        <a:t>36/22</a:t>
                      </a:r>
                    </a:p>
                  </a:txBody>
                  <a:tcPr/>
                </a:tc>
                <a:extLst>
                  <a:ext uri="{0D108BD9-81ED-4DB2-BD59-A6C34878D82A}">
                    <a16:rowId xmlns:a16="http://schemas.microsoft.com/office/drawing/2014/main" val="10006"/>
                  </a:ext>
                </a:extLst>
              </a:tr>
              <a:tr h="370840">
                <a:tc>
                  <a:txBody>
                    <a:bodyPr/>
                    <a:lstStyle/>
                    <a:p>
                      <a:pPr algn="ctr"/>
                      <a:r>
                        <a:rPr lang="en-IN" dirty="0">
                          <a:sym typeface="Symbol" panose="05050102010706020507" pitchFamily="18" charset="2"/>
                        </a:rPr>
                        <a:t></a:t>
                      </a:r>
                      <a:endParaRPr lang="en-IN" dirty="0"/>
                    </a:p>
                  </a:txBody>
                  <a:tcPr/>
                </a:tc>
                <a:tc>
                  <a:txBody>
                    <a:bodyPr/>
                    <a:lstStyle/>
                    <a:p>
                      <a:r>
                        <a:rPr lang="en-IN" dirty="0"/>
                        <a:t>132</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9</a:t>
                      </a:r>
                    </a:p>
                  </a:txBody>
                  <a:tcPr/>
                </a:tc>
                <a:extLst>
                  <a:ext uri="{0D108BD9-81ED-4DB2-BD59-A6C34878D82A}">
                    <a16:rowId xmlns:a16="http://schemas.microsoft.com/office/drawing/2014/main" val="10007"/>
                  </a:ext>
                </a:extLst>
              </a:tr>
            </a:tbl>
          </a:graphicData>
        </a:graphic>
      </p:graphicFrame>
      <p:sp>
        <p:nvSpPr>
          <p:cNvPr id="7" name="TextBox 6">
            <a:extLst>
              <a:ext uri="{FF2B5EF4-FFF2-40B4-BE49-F238E27FC236}">
                <a16:creationId xmlns:a16="http://schemas.microsoft.com/office/drawing/2014/main" id="{71D153D0-8587-B1FE-C383-8843CB732FB4}"/>
              </a:ext>
            </a:extLst>
          </p:cNvPr>
          <p:cNvSpPr txBox="1"/>
          <p:nvPr/>
        </p:nvSpPr>
        <p:spPr>
          <a:xfrm>
            <a:off x="410711" y="4180344"/>
            <a:ext cx="11192735" cy="2677656"/>
          </a:xfrm>
          <a:prstGeom prst="rect">
            <a:avLst/>
          </a:prstGeom>
          <a:noFill/>
        </p:spPr>
        <p:txBody>
          <a:bodyPr wrap="square" rtlCol="0">
            <a:spAutoFit/>
          </a:bodyPr>
          <a:lstStyle/>
          <a:p>
            <a:pPr algn="just"/>
            <a:r>
              <a:rPr lang="en-IN" sz="2400" dirty="0">
                <a:sym typeface="Symbol" panose="05050102010706020507" pitchFamily="18" charset="2"/>
              </a:rPr>
              <a:t>[(O</a:t>
            </a:r>
            <a:r>
              <a:rPr lang="en-IN" sz="2400" baseline="-25000" dirty="0">
                <a:sym typeface="Symbol" panose="05050102010706020507" pitchFamily="18" charset="2"/>
              </a:rPr>
              <a:t>f</a:t>
            </a:r>
            <a:r>
              <a:rPr lang="en-IN" sz="2400" dirty="0">
                <a:sym typeface="Symbol" panose="05050102010706020507" pitchFamily="18" charset="2"/>
              </a:rPr>
              <a:t>-</a:t>
            </a:r>
            <a:r>
              <a:rPr lang="en-IN" sz="2400" dirty="0" err="1">
                <a:sym typeface="Symbol" panose="05050102010706020507" pitchFamily="18" charset="2"/>
              </a:rPr>
              <a:t>E</a:t>
            </a:r>
            <a:r>
              <a:rPr lang="en-IN" sz="2400" baseline="-25000" dirty="0" err="1">
                <a:sym typeface="Symbol" panose="05050102010706020507" pitchFamily="18" charset="2"/>
              </a:rPr>
              <a:t>f</a:t>
            </a:r>
            <a:r>
              <a:rPr lang="en-IN" sz="2400" dirty="0">
                <a:sym typeface="Symbol" panose="05050102010706020507" pitchFamily="18" charset="2"/>
              </a:rPr>
              <a:t>)</a:t>
            </a:r>
            <a:r>
              <a:rPr lang="en-IN" sz="2400" baseline="30000" dirty="0">
                <a:sym typeface="Symbol" panose="05050102010706020507" pitchFamily="18" charset="2"/>
              </a:rPr>
              <a:t>2</a:t>
            </a:r>
            <a:r>
              <a:rPr lang="en-IN" sz="2400" dirty="0">
                <a:sym typeface="Symbol" panose="05050102010706020507" pitchFamily="18" charset="2"/>
              </a:rPr>
              <a:t>/E] =9</a:t>
            </a:r>
          </a:p>
          <a:p>
            <a:pPr algn="just"/>
            <a:r>
              <a:rPr lang="en-IN" sz="2400" dirty="0">
                <a:sym typeface="Symbol" panose="05050102010706020507" pitchFamily="18" charset="2"/>
              </a:rPr>
              <a:t>Hence the calculated value of </a:t>
            </a:r>
            <a:r>
              <a:rPr lang="en-IN" sz="2400" baseline="30000" dirty="0">
                <a:sym typeface="Symbol" panose="05050102010706020507" pitchFamily="18" charset="2"/>
              </a:rPr>
              <a:t>2</a:t>
            </a:r>
            <a:r>
              <a:rPr lang="en-IN" sz="2400" dirty="0">
                <a:sym typeface="Symbol" panose="05050102010706020507" pitchFamily="18" charset="2"/>
              </a:rPr>
              <a:t> = 9      then Degree of freedom in the given problem is (n-1) = (6-1) =5 </a:t>
            </a:r>
          </a:p>
          <a:p>
            <a:pPr algn="just"/>
            <a:r>
              <a:rPr lang="en-IN" sz="2400" dirty="0">
                <a:sym typeface="Symbol" panose="05050102010706020507" pitchFamily="18" charset="2"/>
              </a:rPr>
              <a:t>The Table value of </a:t>
            </a:r>
            <a:r>
              <a:rPr lang="en-IN" sz="2400" baseline="30000" dirty="0">
                <a:sym typeface="Symbol" panose="05050102010706020507" pitchFamily="18" charset="2"/>
              </a:rPr>
              <a:t>2</a:t>
            </a:r>
            <a:r>
              <a:rPr lang="en-IN" sz="2400" dirty="0">
                <a:sym typeface="Symbol" panose="05050102010706020507" pitchFamily="18" charset="2"/>
              </a:rPr>
              <a:t> for 5 </a:t>
            </a:r>
            <a:r>
              <a:rPr lang="en-IN" sz="2400" dirty="0" err="1">
                <a:sym typeface="Symbol" panose="05050102010706020507" pitchFamily="18" charset="2"/>
              </a:rPr>
              <a:t>DoF</a:t>
            </a:r>
            <a:r>
              <a:rPr lang="en-IN" sz="2400" dirty="0">
                <a:sym typeface="Symbol" panose="05050102010706020507" pitchFamily="18" charset="2"/>
              </a:rPr>
              <a:t> at 5% level of significance is </a:t>
            </a:r>
            <a:r>
              <a:rPr lang="en-IN" sz="2400" dirty="0">
                <a:solidFill>
                  <a:srgbClr val="FF0000"/>
                </a:solidFill>
                <a:sym typeface="Symbol" panose="05050102010706020507" pitchFamily="18" charset="2"/>
              </a:rPr>
              <a:t>11.071</a:t>
            </a:r>
            <a:r>
              <a:rPr lang="en-IN" sz="2400" dirty="0">
                <a:sym typeface="Symbol" panose="05050102010706020507" pitchFamily="18" charset="2"/>
              </a:rPr>
              <a:t>. Comparing computed values and table values of </a:t>
            </a:r>
            <a:r>
              <a:rPr lang="en-IN" sz="2400" baseline="30000" dirty="0">
                <a:sym typeface="Symbol" panose="05050102010706020507" pitchFamily="18" charset="2"/>
              </a:rPr>
              <a:t>2</a:t>
            </a:r>
            <a:r>
              <a:rPr lang="en-IN" sz="2400" dirty="0">
                <a:sym typeface="Symbol" panose="05050102010706020507" pitchFamily="18" charset="2"/>
              </a:rPr>
              <a:t>, we find that computed values is less than the table values and as such could have arisen due to fluctuations of sampling. The  result, thus, support the hypothesis and it can be concluded that the die is unbiased.  </a:t>
            </a:r>
            <a:endParaRPr lang="en-IN" sz="2400" dirty="0"/>
          </a:p>
        </p:txBody>
      </p:sp>
    </p:spTree>
    <p:extLst>
      <p:ext uri="{BB962C8B-B14F-4D97-AF65-F5344CB8AC3E}">
        <p14:creationId xmlns:p14="http://schemas.microsoft.com/office/powerpoint/2010/main" val="988303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Rectangle 1">
            <a:extLst>
              <a:ext uri="{FF2B5EF4-FFF2-40B4-BE49-F238E27FC236}">
                <a16:creationId xmlns:a16="http://schemas.microsoft.com/office/drawing/2014/main" id="{F47B67CD-3153-5C83-BDBD-632A4844739F}"/>
              </a:ext>
            </a:extLst>
          </p:cNvPr>
          <p:cNvSpPr/>
          <p:nvPr/>
        </p:nvSpPr>
        <p:spPr>
          <a:xfrm>
            <a:off x="809625" y="912053"/>
            <a:ext cx="11144250" cy="830997"/>
          </a:xfrm>
          <a:prstGeom prst="rect">
            <a:avLst/>
          </a:prstGeom>
        </p:spPr>
        <p:txBody>
          <a:bodyPr wrap="square">
            <a:spAutoFit/>
          </a:bodyPr>
          <a:lstStyle/>
          <a:p>
            <a:pPr algn="just"/>
            <a:r>
              <a:rPr lang="en-IN" sz="2400" b="1" i="1" dirty="0"/>
              <a:t>2. One sample sign test: </a:t>
            </a:r>
            <a:r>
              <a:rPr lang="en-IN" sz="2400" dirty="0"/>
              <a:t>It is based on the direction or the plus or minus signs of observation in a sample and not on their numerical magnitudes</a:t>
            </a:r>
            <a:endParaRPr lang="en-IN" sz="2400" i="1" dirty="0">
              <a:latin typeface="Constantia" pitchFamily="18" charset="0"/>
            </a:endParaRPr>
          </a:p>
        </p:txBody>
      </p:sp>
      <p:sp>
        <p:nvSpPr>
          <p:cNvPr id="3" name="TextBox 2">
            <a:extLst>
              <a:ext uri="{FF2B5EF4-FFF2-40B4-BE49-F238E27FC236}">
                <a16:creationId xmlns:a16="http://schemas.microsoft.com/office/drawing/2014/main" id="{6457B2F6-F1CD-5982-9A1F-E5A87A641BA7}"/>
              </a:ext>
            </a:extLst>
          </p:cNvPr>
          <p:cNvSpPr txBox="1"/>
          <p:nvPr/>
        </p:nvSpPr>
        <p:spPr>
          <a:xfrm>
            <a:off x="809625" y="1933731"/>
            <a:ext cx="10807752" cy="1323439"/>
          </a:xfrm>
          <a:prstGeom prst="rect">
            <a:avLst/>
          </a:prstGeom>
          <a:noFill/>
        </p:spPr>
        <p:txBody>
          <a:bodyPr wrap="square" rtlCol="0">
            <a:spAutoFit/>
          </a:bodyPr>
          <a:lstStyle/>
          <a:p>
            <a:pPr algn="just"/>
            <a:r>
              <a:rPr lang="en-IN" sz="2000" dirty="0"/>
              <a:t>Problem: The compressive strength of insulating blocks used in the construction of new houses is tested by a civil engineer. The engineer needs to be certain at the 5% level of significance that the median compressive strength is at least 1000 psi. Twenty randomly selected blocks give the following results:</a:t>
            </a:r>
          </a:p>
        </p:txBody>
      </p:sp>
      <p:pic>
        <p:nvPicPr>
          <p:cNvPr id="4" name="Picture 3">
            <a:extLst>
              <a:ext uri="{FF2B5EF4-FFF2-40B4-BE49-F238E27FC236}">
                <a16:creationId xmlns:a16="http://schemas.microsoft.com/office/drawing/2014/main" id="{171290CD-D42E-7145-C15B-D8A099C6D76B}"/>
              </a:ext>
            </a:extLst>
          </p:cNvPr>
          <p:cNvPicPr>
            <a:picLocks noChangeAspect="1"/>
          </p:cNvPicPr>
          <p:nvPr/>
        </p:nvPicPr>
        <p:blipFill>
          <a:blip r:embed="rId2"/>
          <a:stretch>
            <a:fillRect/>
          </a:stretch>
        </p:blipFill>
        <p:spPr>
          <a:xfrm>
            <a:off x="2111829" y="3175889"/>
            <a:ext cx="7539320" cy="1853311"/>
          </a:xfrm>
          <a:prstGeom prst="rect">
            <a:avLst/>
          </a:prstGeom>
        </p:spPr>
      </p:pic>
      <p:sp>
        <p:nvSpPr>
          <p:cNvPr id="5" name="TextBox 4">
            <a:extLst>
              <a:ext uri="{FF2B5EF4-FFF2-40B4-BE49-F238E27FC236}">
                <a16:creationId xmlns:a16="http://schemas.microsoft.com/office/drawing/2014/main" id="{C8858A90-8D12-BE7B-0F88-B7528CA76A6C}"/>
              </a:ext>
            </a:extLst>
          </p:cNvPr>
          <p:cNvSpPr txBox="1"/>
          <p:nvPr/>
        </p:nvSpPr>
        <p:spPr>
          <a:xfrm>
            <a:off x="809625" y="5129369"/>
            <a:ext cx="10807752" cy="707886"/>
          </a:xfrm>
          <a:prstGeom prst="rect">
            <a:avLst/>
          </a:prstGeom>
          <a:noFill/>
        </p:spPr>
        <p:txBody>
          <a:bodyPr wrap="square" rtlCol="0">
            <a:spAutoFit/>
          </a:bodyPr>
          <a:lstStyle/>
          <a:p>
            <a:pPr algn="just"/>
            <a:r>
              <a:rPr lang="en-IN" sz="2000" dirty="0"/>
              <a:t>Test (at the 5% level of significance) the null hypothesis that the median compressive strength of the insulting blocks is 1000 psi against the alternative that it is greater</a:t>
            </a:r>
          </a:p>
        </p:txBody>
      </p:sp>
    </p:spTree>
    <p:extLst>
      <p:ext uri="{BB962C8B-B14F-4D97-AF65-F5344CB8AC3E}">
        <p14:creationId xmlns:p14="http://schemas.microsoft.com/office/powerpoint/2010/main" val="9073077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CA991E47-E413-5679-C3D4-AC631E82A979}"/>
              </a:ext>
            </a:extLst>
          </p:cNvPr>
          <p:cNvSpPr txBox="1"/>
          <p:nvPr/>
        </p:nvSpPr>
        <p:spPr>
          <a:xfrm>
            <a:off x="809625" y="1026444"/>
            <a:ext cx="10807752" cy="400110"/>
          </a:xfrm>
          <a:prstGeom prst="rect">
            <a:avLst/>
          </a:prstGeom>
          <a:noFill/>
        </p:spPr>
        <p:txBody>
          <a:bodyPr wrap="square" rtlCol="0">
            <a:spAutoFit/>
          </a:bodyPr>
          <a:lstStyle/>
          <a:p>
            <a:pPr algn="just"/>
            <a:r>
              <a:rPr lang="en-IN" sz="2000" dirty="0"/>
              <a:t>Solution The hypotheses are H0 : θ = 1000  and H1 : θ &gt; 1000 </a:t>
            </a:r>
          </a:p>
        </p:txBody>
      </p:sp>
      <p:sp>
        <p:nvSpPr>
          <p:cNvPr id="3" name="TextBox 2">
            <a:extLst>
              <a:ext uri="{FF2B5EF4-FFF2-40B4-BE49-F238E27FC236}">
                <a16:creationId xmlns:a16="http://schemas.microsoft.com/office/drawing/2014/main" id="{A1FAAB28-55EA-EA73-6BDB-DF0AACF09AB1}"/>
              </a:ext>
            </a:extLst>
          </p:cNvPr>
          <p:cNvSpPr txBox="1"/>
          <p:nvPr/>
        </p:nvSpPr>
        <p:spPr>
          <a:xfrm>
            <a:off x="809625" y="3800475"/>
            <a:ext cx="10807752" cy="707886"/>
          </a:xfrm>
          <a:prstGeom prst="rect">
            <a:avLst/>
          </a:prstGeom>
          <a:noFill/>
        </p:spPr>
        <p:txBody>
          <a:bodyPr wrap="square" rtlCol="0">
            <a:spAutoFit/>
          </a:bodyPr>
          <a:lstStyle/>
          <a:p>
            <a:pPr algn="just"/>
            <a:r>
              <a:rPr lang="en-IN" sz="2000" dirty="0"/>
              <a:t>We have 14 plus signs and the required probability value is calculated directly from the binomial formula as ( for binomial distribution p =1/2 </a:t>
            </a:r>
          </a:p>
        </p:txBody>
      </p:sp>
      <p:pic>
        <p:nvPicPr>
          <p:cNvPr id="4" name="Picture 3">
            <a:extLst>
              <a:ext uri="{FF2B5EF4-FFF2-40B4-BE49-F238E27FC236}">
                <a16:creationId xmlns:a16="http://schemas.microsoft.com/office/drawing/2014/main" id="{A7806A0F-439E-7079-E010-52A464A2CAE1}"/>
              </a:ext>
            </a:extLst>
          </p:cNvPr>
          <p:cNvPicPr>
            <a:picLocks noChangeAspect="1"/>
          </p:cNvPicPr>
          <p:nvPr/>
        </p:nvPicPr>
        <p:blipFill>
          <a:blip r:embed="rId2"/>
          <a:stretch>
            <a:fillRect/>
          </a:stretch>
        </p:blipFill>
        <p:spPr>
          <a:xfrm>
            <a:off x="1285875" y="1570496"/>
            <a:ext cx="8029575" cy="2229979"/>
          </a:xfrm>
          <a:prstGeom prst="rect">
            <a:avLst/>
          </a:prstGeom>
        </p:spPr>
      </p:pic>
      <p:pic>
        <p:nvPicPr>
          <p:cNvPr id="5" name="Picture 4">
            <a:extLst>
              <a:ext uri="{FF2B5EF4-FFF2-40B4-BE49-F238E27FC236}">
                <a16:creationId xmlns:a16="http://schemas.microsoft.com/office/drawing/2014/main" id="{03AC5126-665C-686B-50A6-85C1233E23C2}"/>
              </a:ext>
            </a:extLst>
          </p:cNvPr>
          <p:cNvPicPr>
            <a:picLocks noChangeAspect="1"/>
          </p:cNvPicPr>
          <p:nvPr/>
        </p:nvPicPr>
        <p:blipFill>
          <a:blip r:embed="rId3"/>
          <a:stretch>
            <a:fillRect/>
          </a:stretch>
        </p:blipFill>
        <p:spPr>
          <a:xfrm>
            <a:off x="1599247" y="5847093"/>
            <a:ext cx="5333855" cy="1035189"/>
          </a:xfrm>
          <a:prstGeom prst="rect">
            <a:avLst/>
          </a:prstGeom>
        </p:spPr>
      </p:pic>
      <p:pic>
        <p:nvPicPr>
          <p:cNvPr id="6" name="Picture 5">
            <a:extLst>
              <a:ext uri="{FF2B5EF4-FFF2-40B4-BE49-F238E27FC236}">
                <a16:creationId xmlns:a16="http://schemas.microsoft.com/office/drawing/2014/main" id="{42947DA2-3061-3A38-70B4-0ADEF35F50D9}"/>
              </a:ext>
            </a:extLst>
          </p:cNvPr>
          <p:cNvPicPr>
            <a:picLocks noChangeAspect="1"/>
          </p:cNvPicPr>
          <p:nvPr/>
        </p:nvPicPr>
        <p:blipFill>
          <a:blip r:embed="rId4"/>
          <a:stretch>
            <a:fillRect/>
          </a:stretch>
        </p:blipFill>
        <p:spPr>
          <a:xfrm>
            <a:off x="1765921" y="4689595"/>
            <a:ext cx="5429277" cy="899224"/>
          </a:xfrm>
          <a:prstGeom prst="rect">
            <a:avLst/>
          </a:prstGeom>
        </p:spPr>
      </p:pic>
    </p:spTree>
    <p:extLst>
      <p:ext uri="{BB962C8B-B14F-4D97-AF65-F5344CB8AC3E}">
        <p14:creationId xmlns:p14="http://schemas.microsoft.com/office/powerpoint/2010/main" val="41977012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grpSp>
        <p:nvGrpSpPr>
          <p:cNvPr id="2" name="Group 1">
            <a:extLst>
              <a:ext uri="{FF2B5EF4-FFF2-40B4-BE49-F238E27FC236}">
                <a16:creationId xmlns:a16="http://schemas.microsoft.com/office/drawing/2014/main" id="{444660E5-C081-FD8D-09D8-13665EE91450}"/>
              </a:ext>
            </a:extLst>
          </p:cNvPr>
          <p:cNvGrpSpPr/>
          <p:nvPr/>
        </p:nvGrpSpPr>
        <p:grpSpPr>
          <a:xfrm>
            <a:off x="354423" y="1067108"/>
            <a:ext cx="11009386" cy="759875"/>
            <a:chOff x="354423" y="1067108"/>
            <a:chExt cx="11009386" cy="759875"/>
          </a:xfrm>
        </p:grpSpPr>
        <p:pic>
          <p:nvPicPr>
            <p:cNvPr id="3" name="Picture 2">
              <a:extLst>
                <a:ext uri="{FF2B5EF4-FFF2-40B4-BE49-F238E27FC236}">
                  <a16:creationId xmlns:a16="http://schemas.microsoft.com/office/drawing/2014/main" id="{3E3ED3BB-2E3E-56D9-FD78-B02ED021BE5E}"/>
                </a:ext>
              </a:extLst>
            </p:cNvPr>
            <p:cNvPicPr>
              <a:picLocks noChangeAspect="1"/>
            </p:cNvPicPr>
            <p:nvPr/>
          </p:nvPicPr>
          <p:blipFill>
            <a:blip r:embed="rId2"/>
            <a:stretch>
              <a:fillRect/>
            </a:stretch>
          </p:blipFill>
          <p:spPr>
            <a:xfrm>
              <a:off x="354423" y="1206219"/>
              <a:ext cx="5989228" cy="620764"/>
            </a:xfrm>
            <a:prstGeom prst="rect">
              <a:avLst/>
            </a:prstGeom>
          </p:spPr>
        </p:pic>
        <p:pic>
          <p:nvPicPr>
            <p:cNvPr id="4" name="Picture 3">
              <a:extLst>
                <a:ext uri="{FF2B5EF4-FFF2-40B4-BE49-F238E27FC236}">
                  <a16:creationId xmlns:a16="http://schemas.microsoft.com/office/drawing/2014/main" id="{168AA820-7EE4-6712-F07B-B15C3C12864B}"/>
                </a:ext>
              </a:extLst>
            </p:cNvPr>
            <p:cNvPicPr>
              <a:picLocks noChangeAspect="1"/>
            </p:cNvPicPr>
            <p:nvPr/>
          </p:nvPicPr>
          <p:blipFill>
            <a:blip r:embed="rId3"/>
            <a:stretch>
              <a:fillRect/>
            </a:stretch>
          </p:blipFill>
          <p:spPr>
            <a:xfrm>
              <a:off x="6343651" y="1067108"/>
              <a:ext cx="5020158" cy="759875"/>
            </a:xfrm>
            <a:prstGeom prst="rect">
              <a:avLst/>
            </a:prstGeom>
          </p:spPr>
        </p:pic>
      </p:grpSp>
      <p:pic>
        <p:nvPicPr>
          <p:cNvPr id="5" name="Picture 4">
            <a:extLst>
              <a:ext uri="{FF2B5EF4-FFF2-40B4-BE49-F238E27FC236}">
                <a16:creationId xmlns:a16="http://schemas.microsoft.com/office/drawing/2014/main" id="{FEB738C9-AF49-E573-BDAD-7164F0DCD8FF}"/>
              </a:ext>
            </a:extLst>
          </p:cNvPr>
          <p:cNvPicPr>
            <a:picLocks noChangeAspect="1"/>
          </p:cNvPicPr>
          <p:nvPr/>
        </p:nvPicPr>
        <p:blipFill>
          <a:blip r:embed="rId4"/>
          <a:stretch>
            <a:fillRect/>
          </a:stretch>
        </p:blipFill>
        <p:spPr>
          <a:xfrm>
            <a:off x="1467214" y="2106927"/>
            <a:ext cx="6446996" cy="790073"/>
          </a:xfrm>
          <a:prstGeom prst="rect">
            <a:avLst/>
          </a:prstGeom>
        </p:spPr>
      </p:pic>
      <p:pic>
        <p:nvPicPr>
          <p:cNvPr id="6" name="Picture 5">
            <a:extLst>
              <a:ext uri="{FF2B5EF4-FFF2-40B4-BE49-F238E27FC236}">
                <a16:creationId xmlns:a16="http://schemas.microsoft.com/office/drawing/2014/main" id="{AAB42A40-00A1-78B6-2DEC-E4D0CDDA5559}"/>
              </a:ext>
            </a:extLst>
          </p:cNvPr>
          <p:cNvPicPr>
            <a:picLocks noChangeAspect="1"/>
          </p:cNvPicPr>
          <p:nvPr/>
        </p:nvPicPr>
        <p:blipFill>
          <a:blip r:embed="rId5"/>
          <a:stretch>
            <a:fillRect/>
          </a:stretch>
        </p:blipFill>
        <p:spPr>
          <a:xfrm>
            <a:off x="1585913" y="3004808"/>
            <a:ext cx="1906831" cy="609930"/>
          </a:xfrm>
          <a:prstGeom prst="rect">
            <a:avLst/>
          </a:prstGeom>
        </p:spPr>
      </p:pic>
      <p:sp>
        <p:nvSpPr>
          <p:cNvPr id="7" name="TextBox 6">
            <a:extLst>
              <a:ext uri="{FF2B5EF4-FFF2-40B4-BE49-F238E27FC236}">
                <a16:creationId xmlns:a16="http://schemas.microsoft.com/office/drawing/2014/main" id="{E6B33A49-2677-D2E8-D179-7E70BD02A17B}"/>
              </a:ext>
            </a:extLst>
          </p:cNvPr>
          <p:cNvSpPr txBox="1"/>
          <p:nvPr/>
        </p:nvSpPr>
        <p:spPr>
          <a:xfrm>
            <a:off x="354423" y="3886200"/>
            <a:ext cx="11618502" cy="1569660"/>
          </a:xfrm>
          <a:prstGeom prst="rect">
            <a:avLst/>
          </a:prstGeom>
          <a:noFill/>
        </p:spPr>
        <p:txBody>
          <a:bodyPr wrap="square" rtlCol="0">
            <a:spAutoFit/>
          </a:bodyPr>
          <a:lstStyle/>
          <a:p>
            <a:pPr algn="just"/>
            <a:r>
              <a:rPr lang="en-IN" sz="2400" dirty="0"/>
              <a:t>Since we are performing a one-tailed test, we must compare the calculated value with the value 0.05. Since 0.05 &lt; 0.05766 we conclude that we cannot reject the null hypothesis and that on the basis of the available evidence, we cannot conclude that the median compressive strength of the insulating blocks is greater than 1000 psi. </a:t>
            </a:r>
          </a:p>
        </p:txBody>
      </p:sp>
      <p:pic>
        <p:nvPicPr>
          <p:cNvPr id="8" name="Picture 7">
            <a:extLst>
              <a:ext uri="{FF2B5EF4-FFF2-40B4-BE49-F238E27FC236}">
                <a16:creationId xmlns:a16="http://schemas.microsoft.com/office/drawing/2014/main" id="{E3C334F1-85C1-B274-EDAF-0A5528B2F93F}"/>
              </a:ext>
            </a:extLst>
          </p:cNvPr>
          <p:cNvPicPr>
            <a:picLocks noChangeAspect="1"/>
          </p:cNvPicPr>
          <p:nvPr/>
        </p:nvPicPr>
        <p:blipFill>
          <a:blip r:embed="rId5"/>
          <a:stretch>
            <a:fillRect/>
          </a:stretch>
        </p:blipFill>
        <p:spPr>
          <a:xfrm>
            <a:off x="5600700" y="3295650"/>
            <a:ext cx="990600" cy="266700"/>
          </a:xfrm>
          <a:prstGeom prst="rect">
            <a:avLst/>
          </a:prstGeom>
        </p:spPr>
      </p:pic>
    </p:spTree>
    <p:extLst>
      <p:ext uri="{BB962C8B-B14F-4D97-AF65-F5344CB8AC3E}">
        <p14:creationId xmlns:p14="http://schemas.microsoft.com/office/powerpoint/2010/main" val="36250724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CE8E1A49-609A-5712-B2BE-89C9291D921B}"/>
              </a:ext>
            </a:extLst>
          </p:cNvPr>
          <p:cNvSpPr txBox="1"/>
          <p:nvPr/>
        </p:nvSpPr>
        <p:spPr>
          <a:xfrm>
            <a:off x="286749" y="984632"/>
            <a:ext cx="11618502" cy="1938992"/>
          </a:xfrm>
          <a:prstGeom prst="rect">
            <a:avLst/>
          </a:prstGeom>
          <a:noFill/>
        </p:spPr>
        <p:txBody>
          <a:bodyPr wrap="square" rtlCol="0">
            <a:spAutoFit/>
          </a:bodyPr>
          <a:lstStyle/>
          <a:p>
            <a:pPr algn="just"/>
            <a:r>
              <a:rPr lang="en-IN" sz="2400" dirty="0"/>
              <a:t>2. A certain type of solid rocket fuel is manufactured by bonding an igniter with a propellant. In order that the fuel burns smoothly and does not suffer either “flame-out” or become unstable it is essential that the material bonding the two components of the fuel has a shear strength of 2000 psi. The results arising from tests performed on 20 randomly selected samples of fuel are as follows:</a:t>
            </a:r>
          </a:p>
        </p:txBody>
      </p:sp>
      <p:pic>
        <p:nvPicPr>
          <p:cNvPr id="3" name="Picture 2">
            <a:extLst>
              <a:ext uri="{FF2B5EF4-FFF2-40B4-BE49-F238E27FC236}">
                <a16:creationId xmlns:a16="http://schemas.microsoft.com/office/drawing/2014/main" id="{A1553E84-6BB8-4F49-88C1-91BD44AD5B1A}"/>
              </a:ext>
            </a:extLst>
          </p:cNvPr>
          <p:cNvPicPr>
            <a:picLocks noChangeAspect="1"/>
          </p:cNvPicPr>
          <p:nvPr/>
        </p:nvPicPr>
        <p:blipFill>
          <a:blip r:embed="rId2"/>
          <a:stretch>
            <a:fillRect/>
          </a:stretch>
        </p:blipFill>
        <p:spPr>
          <a:xfrm>
            <a:off x="5600700" y="3295650"/>
            <a:ext cx="990600" cy="266700"/>
          </a:xfrm>
          <a:prstGeom prst="rect">
            <a:avLst/>
          </a:prstGeom>
        </p:spPr>
      </p:pic>
      <p:pic>
        <p:nvPicPr>
          <p:cNvPr id="4" name="Picture 3">
            <a:extLst>
              <a:ext uri="{FF2B5EF4-FFF2-40B4-BE49-F238E27FC236}">
                <a16:creationId xmlns:a16="http://schemas.microsoft.com/office/drawing/2014/main" id="{2D8366AA-FB4B-1E69-E93C-C9C4B8900EF3}"/>
              </a:ext>
            </a:extLst>
          </p:cNvPr>
          <p:cNvPicPr>
            <a:picLocks noChangeAspect="1"/>
          </p:cNvPicPr>
          <p:nvPr/>
        </p:nvPicPr>
        <p:blipFill>
          <a:blip r:embed="rId3"/>
          <a:stretch>
            <a:fillRect/>
          </a:stretch>
        </p:blipFill>
        <p:spPr>
          <a:xfrm>
            <a:off x="1604962" y="2923624"/>
            <a:ext cx="8596313" cy="1645073"/>
          </a:xfrm>
          <a:prstGeom prst="rect">
            <a:avLst/>
          </a:prstGeom>
        </p:spPr>
      </p:pic>
      <p:sp>
        <p:nvSpPr>
          <p:cNvPr id="5" name="TextBox 4">
            <a:extLst>
              <a:ext uri="{FF2B5EF4-FFF2-40B4-BE49-F238E27FC236}">
                <a16:creationId xmlns:a16="http://schemas.microsoft.com/office/drawing/2014/main" id="{985590FC-147B-B9FB-141D-488489CA2CB3}"/>
              </a:ext>
            </a:extLst>
          </p:cNvPr>
          <p:cNvSpPr txBox="1"/>
          <p:nvPr/>
        </p:nvSpPr>
        <p:spPr>
          <a:xfrm>
            <a:off x="571500" y="4786313"/>
            <a:ext cx="10972800" cy="369332"/>
          </a:xfrm>
          <a:prstGeom prst="rect">
            <a:avLst/>
          </a:prstGeom>
          <a:noFill/>
        </p:spPr>
        <p:txBody>
          <a:bodyPr wrap="square" rtlCol="0">
            <a:spAutoFit/>
          </a:bodyPr>
          <a:lstStyle/>
          <a:p>
            <a:r>
              <a:rPr lang="en-IN" dirty="0"/>
              <a:t>Using the 5% level of significance, test the null hypothesis that the median shear strength is 2000 psi. </a:t>
            </a:r>
          </a:p>
        </p:txBody>
      </p:sp>
    </p:spTree>
    <p:extLst>
      <p:ext uri="{BB962C8B-B14F-4D97-AF65-F5344CB8AC3E}">
        <p14:creationId xmlns:p14="http://schemas.microsoft.com/office/powerpoint/2010/main" val="90697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8749861"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Median </a:t>
            </a:r>
            <a:endParaRPr lang="en-US"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12928F-884C-1AF1-06B0-8BE00C651DF2}"/>
              </a:ext>
            </a:extLst>
          </p:cNvPr>
          <p:cNvSpPr txBox="1"/>
          <p:nvPr/>
        </p:nvSpPr>
        <p:spPr>
          <a:xfrm>
            <a:off x="442912" y="931274"/>
            <a:ext cx="4800600" cy="584775"/>
          </a:xfrm>
          <a:prstGeom prst="rect">
            <a:avLst/>
          </a:prstGeom>
          <a:noFill/>
        </p:spPr>
        <p:txBody>
          <a:bodyPr wrap="square" rtlCol="0">
            <a:spAutoFit/>
          </a:bodyPr>
          <a:lstStyle/>
          <a:p>
            <a:r>
              <a:rPr lang="en-US" sz="3200" dirty="0">
                <a:latin typeface="Brush Script MT" panose="03060802040406070304" pitchFamily="66" charset="0"/>
              </a:rPr>
              <a:t>Median (even)  </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4F349EB5-C4E8-647F-DFF7-7551DF75D932}"/>
              </a:ext>
            </a:extLst>
          </p:cNvPr>
          <p:cNvPicPr>
            <a:picLocks noChangeAspect="1"/>
          </p:cNvPicPr>
          <p:nvPr/>
        </p:nvPicPr>
        <p:blipFill>
          <a:blip r:embed="rId2"/>
          <a:stretch>
            <a:fillRect/>
          </a:stretch>
        </p:blipFill>
        <p:spPr>
          <a:xfrm>
            <a:off x="497619" y="1450056"/>
            <a:ext cx="3982941" cy="11267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BC3E31-974C-C48B-C48A-20CB485FE336}"/>
                  </a:ext>
                </a:extLst>
              </p:cNvPr>
              <p:cNvSpPr txBox="1"/>
              <p:nvPr/>
            </p:nvSpPr>
            <p:spPr>
              <a:xfrm>
                <a:off x="3950017" y="2691952"/>
                <a:ext cx="8772525" cy="3352969"/>
              </a:xfrm>
              <a:prstGeom prst="rect">
                <a:avLst/>
              </a:prstGeom>
              <a:noFill/>
            </p:spPr>
            <p:txBody>
              <a:bodyPr wrap="square" rtlCol="0">
                <a:spAutoFit/>
              </a:bodyPr>
              <a:lstStyle/>
              <a:p>
                <a:pPr fontAlgn="base"/>
                <a:r>
                  <a:rPr lang="en-IN" sz="2400" dirty="0"/>
                  <a:t>Let's consider the data: 50, 67, 24, 34, 78, 43.</a:t>
                </a:r>
              </a:p>
              <a:p>
                <a:pPr fontAlgn="base"/>
                <a:r>
                  <a:rPr lang="en-IN" sz="2400" dirty="0"/>
                  <a:t>What is the median?</a:t>
                </a:r>
              </a:p>
              <a:p>
                <a:r>
                  <a:rPr lang="en-IN" sz="2400" dirty="0"/>
                  <a:t>Arranging in ascending order, we get: 24, 34, 43, 50, 67, 78.</a:t>
                </a:r>
              </a:p>
              <a:p>
                <a14:m>
                  <m:oMath xmlns:m="http://schemas.openxmlformats.org/officeDocument/2006/math">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6</m:t>
                        </m:r>
                      </m:num>
                      <m:den>
                        <m:r>
                          <a:rPr lang="en-IN" sz="2400" b="0" i="1" smtClean="0">
                            <a:latin typeface="Cambria Math" panose="02040503050406030204" pitchFamily="18" charset="0"/>
                          </a:rPr>
                          <m:t>2</m:t>
                        </m:r>
                      </m:den>
                    </m:f>
                  </m:oMath>
                </a14:m>
                <a:r>
                  <a:rPr lang="en-IN" sz="2400" dirty="0"/>
                  <a:t>= 4</a:t>
                </a:r>
              </a:p>
              <a:p>
                <a:pPr lvl="1"/>
                <a:endParaRPr lang="en-IN" sz="2400" dirty="0"/>
              </a:p>
              <a:p>
                <a:pPr lvl="1"/>
                <a:endParaRPr lang="en-IN" sz="2400" dirty="0"/>
              </a:p>
              <a:p>
                <a:pPr lvl="1"/>
                <a:r>
                  <a:rPr lang="en-IN" sz="2400" dirty="0"/>
                  <a:t>                        Median =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43+50</m:t>
                        </m:r>
                      </m:num>
                      <m:den>
                        <m:r>
                          <a:rPr lang="en-IN" sz="2400" i="1">
                            <a:latin typeface="Cambria Math" panose="02040503050406030204" pitchFamily="18" charset="0"/>
                          </a:rPr>
                          <m:t>2</m:t>
                        </m:r>
                      </m:den>
                    </m:f>
                  </m:oMath>
                </a14:m>
                <a:r>
                  <a:rPr lang="en-IN" sz="2400" dirty="0"/>
                  <a:t> = 46.5</a:t>
                </a:r>
              </a:p>
              <a:p>
                <a:pPr lvl="1"/>
                <a:endParaRPr lang="en-IN" sz="2400" dirty="0"/>
              </a:p>
            </p:txBody>
          </p:sp>
        </mc:Choice>
        <mc:Fallback xmlns="">
          <p:sp>
            <p:nvSpPr>
              <p:cNvPr id="6" name="TextBox 5">
                <a:extLst>
                  <a:ext uri="{FF2B5EF4-FFF2-40B4-BE49-F238E27FC236}">
                    <a16:creationId xmlns:a16="http://schemas.microsoft.com/office/drawing/2014/main" id="{7BBC3E31-974C-C48B-C48A-20CB485FE336}"/>
                  </a:ext>
                </a:extLst>
              </p:cNvPr>
              <p:cNvSpPr txBox="1">
                <a:spLocks noRot="1" noChangeAspect="1" noMove="1" noResize="1" noEditPoints="1" noAdjustHandles="1" noChangeArrowheads="1" noChangeShapeType="1" noTextEdit="1"/>
              </p:cNvSpPr>
              <p:nvPr/>
            </p:nvSpPr>
            <p:spPr>
              <a:xfrm>
                <a:off x="3950017" y="2691952"/>
                <a:ext cx="8772525" cy="3352969"/>
              </a:xfrm>
              <a:prstGeom prst="rect">
                <a:avLst/>
              </a:prstGeom>
              <a:blipFill>
                <a:blip r:embed="rId3"/>
                <a:stretch>
                  <a:fillRect l="-1112" t="-1455"/>
                </a:stretch>
              </a:blipFill>
            </p:spPr>
            <p:txBody>
              <a:bodyPr/>
              <a:lstStyle/>
              <a:p>
                <a:r>
                  <a:rPr lang="en-IN">
                    <a:noFill/>
                  </a:rPr>
                  <a:t> </a:t>
                </a:r>
              </a:p>
            </p:txBody>
          </p:sp>
        </mc:Fallback>
      </mc:AlternateContent>
    </p:spTree>
    <p:extLst>
      <p:ext uri="{BB962C8B-B14F-4D97-AF65-F5344CB8AC3E}">
        <p14:creationId xmlns:p14="http://schemas.microsoft.com/office/powerpoint/2010/main" val="328223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2FD5FAE0-0D5C-FE49-C812-BD4D9C506213}"/>
              </a:ext>
            </a:extLst>
          </p:cNvPr>
          <p:cNvSpPr txBox="1"/>
          <p:nvPr/>
        </p:nvSpPr>
        <p:spPr>
          <a:xfrm>
            <a:off x="462321" y="941316"/>
            <a:ext cx="11618502" cy="830997"/>
          </a:xfrm>
          <a:prstGeom prst="rect">
            <a:avLst/>
          </a:prstGeom>
          <a:noFill/>
        </p:spPr>
        <p:txBody>
          <a:bodyPr wrap="square" rtlCol="0">
            <a:spAutoFit/>
          </a:bodyPr>
          <a:lstStyle/>
          <a:p>
            <a:pPr algn="just"/>
            <a:r>
              <a:rPr lang="en-IN" sz="2400" dirty="0"/>
              <a:t>The hypotheses are H0 : θ = 2000 H1 : θ </a:t>
            </a:r>
            <a:r>
              <a:rPr lang="en-IN" sz="2400" dirty="0">
                <a:sym typeface="Symbol" panose="05050102010706020507" pitchFamily="18" charset="2"/>
              </a:rPr>
              <a:t></a:t>
            </a:r>
            <a:r>
              <a:rPr lang="en-IN" sz="2400" dirty="0"/>
              <a:t> 2000 We determine the signs associated with each observation as shown below and perform a two-tailed test. </a:t>
            </a:r>
          </a:p>
        </p:txBody>
      </p:sp>
      <p:pic>
        <p:nvPicPr>
          <p:cNvPr id="3" name="Picture 2">
            <a:extLst>
              <a:ext uri="{FF2B5EF4-FFF2-40B4-BE49-F238E27FC236}">
                <a16:creationId xmlns:a16="http://schemas.microsoft.com/office/drawing/2014/main" id="{0EFC8660-0212-4E90-AC40-9819F1B32550}"/>
              </a:ext>
            </a:extLst>
          </p:cNvPr>
          <p:cNvPicPr>
            <a:picLocks noChangeAspect="1"/>
          </p:cNvPicPr>
          <p:nvPr/>
        </p:nvPicPr>
        <p:blipFill>
          <a:blip r:embed="rId2"/>
          <a:stretch>
            <a:fillRect/>
          </a:stretch>
        </p:blipFill>
        <p:spPr>
          <a:xfrm>
            <a:off x="1221022" y="1830670"/>
            <a:ext cx="9603500" cy="1747837"/>
          </a:xfrm>
          <a:prstGeom prst="rect">
            <a:avLst/>
          </a:prstGeom>
        </p:spPr>
      </p:pic>
      <p:sp>
        <p:nvSpPr>
          <p:cNvPr id="4" name="TextBox 3">
            <a:extLst>
              <a:ext uri="{FF2B5EF4-FFF2-40B4-BE49-F238E27FC236}">
                <a16:creationId xmlns:a16="http://schemas.microsoft.com/office/drawing/2014/main" id="{B9015EAC-E2A9-2854-68BE-9636994770AF}"/>
              </a:ext>
            </a:extLst>
          </p:cNvPr>
          <p:cNvSpPr txBox="1"/>
          <p:nvPr/>
        </p:nvSpPr>
        <p:spPr>
          <a:xfrm>
            <a:off x="780409" y="3452198"/>
            <a:ext cx="11300414" cy="369332"/>
          </a:xfrm>
          <a:prstGeom prst="rect">
            <a:avLst/>
          </a:prstGeom>
          <a:noFill/>
        </p:spPr>
        <p:txBody>
          <a:bodyPr wrap="square" rtlCol="0">
            <a:spAutoFit/>
          </a:bodyPr>
          <a:lstStyle/>
          <a:p>
            <a:r>
              <a:rPr lang="en-IN" dirty="0"/>
              <a:t>We have 14 plus signs and the required probability value is calculated directly from the binomial formula:</a:t>
            </a:r>
          </a:p>
        </p:txBody>
      </p:sp>
      <p:pic>
        <p:nvPicPr>
          <p:cNvPr id="5" name="Picture 4">
            <a:extLst>
              <a:ext uri="{FF2B5EF4-FFF2-40B4-BE49-F238E27FC236}">
                <a16:creationId xmlns:a16="http://schemas.microsoft.com/office/drawing/2014/main" id="{71C85B76-C3D5-2A53-21C7-F84D7A286C00}"/>
              </a:ext>
            </a:extLst>
          </p:cNvPr>
          <p:cNvPicPr>
            <a:picLocks noChangeAspect="1"/>
          </p:cNvPicPr>
          <p:nvPr/>
        </p:nvPicPr>
        <p:blipFill>
          <a:blip r:embed="rId3"/>
          <a:stretch>
            <a:fillRect/>
          </a:stretch>
        </p:blipFill>
        <p:spPr>
          <a:xfrm>
            <a:off x="548473" y="3762197"/>
            <a:ext cx="4107659" cy="766763"/>
          </a:xfrm>
          <a:prstGeom prst="rect">
            <a:avLst/>
          </a:prstGeom>
        </p:spPr>
      </p:pic>
      <p:grpSp>
        <p:nvGrpSpPr>
          <p:cNvPr id="6" name="Group 5">
            <a:extLst>
              <a:ext uri="{FF2B5EF4-FFF2-40B4-BE49-F238E27FC236}">
                <a16:creationId xmlns:a16="http://schemas.microsoft.com/office/drawing/2014/main" id="{2284C91A-F32E-BC52-872E-99E8B3E49473}"/>
              </a:ext>
            </a:extLst>
          </p:cNvPr>
          <p:cNvGrpSpPr/>
          <p:nvPr/>
        </p:nvGrpSpPr>
        <p:grpSpPr>
          <a:xfrm>
            <a:off x="462321" y="4418431"/>
            <a:ext cx="9818765" cy="731136"/>
            <a:chOff x="286749" y="4895526"/>
            <a:chExt cx="8724900" cy="590550"/>
          </a:xfrm>
        </p:grpSpPr>
        <p:pic>
          <p:nvPicPr>
            <p:cNvPr id="7" name="Picture 6">
              <a:extLst>
                <a:ext uri="{FF2B5EF4-FFF2-40B4-BE49-F238E27FC236}">
                  <a16:creationId xmlns:a16="http://schemas.microsoft.com/office/drawing/2014/main" id="{D710FE02-F43D-A83E-5587-BF275C331921}"/>
                </a:ext>
              </a:extLst>
            </p:cNvPr>
            <p:cNvPicPr>
              <a:picLocks noChangeAspect="1"/>
            </p:cNvPicPr>
            <p:nvPr/>
          </p:nvPicPr>
          <p:blipFill>
            <a:blip r:embed="rId4"/>
            <a:stretch>
              <a:fillRect/>
            </a:stretch>
          </p:blipFill>
          <p:spPr>
            <a:xfrm>
              <a:off x="286749" y="4971726"/>
              <a:ext cx="4981575" cy="514350"/>
            </a:xfrm>
            <a:prstGeom prst="rect">
              <a:avLst/>
            </a:prstGeom>
          </p:spPr>
        </p:pic>
        <p:pic>
          <p:nvPicPr>
            <p:cNvPr id="8" name="Picture 7">
              <a:extLst>
                <a:ext uri="{FF2B5EF4-FFF2-40B4-BE49-F238E27FC236}">
                  <a16:creationId xmlns:a16="http://schemas.microsoft.com/office/drawing/2014/main" id="{5E4DC764-21FB-DC5D-6F48-7495ABBA99E9}"/>
                </a:ext>
              </a:extLst>
            </p:cNvPr>
            <p:cNvPicPr>
              <a:picLocks noChangeAspect="1"/>
            </p:cNvPicPr>
            <p:nvPr/>
          </p:nvPicPr>
          <p:blipFill>
            <a:blip r:embed="rId5"/>
            <a:stretch>
              <a:fillRect/>
            </a:stretch>
          </p:blipFill>
          <p:spPr>
            <a:xfrm>
              <a:off x="5268324" y="4895526"/>
              <a:ext cx="3743325" cy="590550"/>
            </a:xfrm>
            <a:prstGeom prst="rect">
              <a:avLst/>
            </a:prstGeom>
          </p:spPr>
        </p:pic>
      </p:grpSp>
      <p:pic>
        <p:nvPicPr>
          <p:cNvPr id="9" name="Picture 8">
            <a:extLst>
              <a:ext uri="{FF2B5EF4-FFF2-40B4-BE49-F238E27FC236}">
                <a16:creationId xmlns:a16="http://schemas.microsoft.com/office/drawing/2014/main" id="{348B217E-DF8E-220F-27CF-078763404E23}"/>
              </a:ext>
            </a:extLst>
          </p:cNvPr>
          <p:cNvPicPr>
            <a:picLocks noChangeAspect="1"/>
          </p:cNvPicPr>
          <p:nvPr/>
        </p:nvPicPr>
        <p:blipFill>
          <a:blip r:embed="rId6"/>
          <a:stretch>
            <a:fillRect/>
          </a:stretch>
        </p:blipFill>
        <p:spPr>
          <a:xfrm>
            <a:off x="548473" y="5039037"/>
            <a:ext cx="5371101" cy="674369"/>
          </a:xfrm>
          <a:prstGeom prst="rect">
            <a:avLst/>
          </a:prstGeom>
        </p:spPr>
      </p:pic>
      <p:sp>
        <p:nvSpPr>
          <p:cNvPr id="10" name="TextBox 9">
            <a:extLst>
              <a:ext uri="{FF2B5EF4-FFF2-40B4-BE49-F238E27FC236}">
                <a16:creationId xmlns:a16="http://schemas.microsoft.com/office/drawing/2014/main" id="{137792FE-32B3-CC29-E685-619835B16EE9}"/>
              </a:ext>
            </a:extLst>
          </p:cNvPr>
          <p:cNvSpPr txBox="1"/>
          <p:nvPr/>
        </p:nvSpPr>
        <p:spPr>
          <a:xfrm>
            <a:off x="780409" y="5674280"/>
            <a:ext cx="9818765" cy="923330"/>
          </a:xfrm>
          <a:prstGeom prst="rect">
            <a:avLst/>
          </a:prstGeom>
          <a:noFill/>
        </p:spPr>
        <p:txBody>
          <a:bodyPr wrap="square" rtlCol="0">
            <a:spAutoFit/>
          </a:bodyPr>
          <a:lstStyle/>
          <a:p>
            <a:pPr algn="just"/>
            <a:r>
              <a:rPr lang="en-IN"/>
              <a:t>Since we are performing a two-tailed test, we must compare the calculated value with 0.025. Since 0.025 &lt; 0.05766 we cannot reject the null hypothesis on the basis of the evidence and conclude that the median shear strength is not significantly different from 2000 psi. </a:t>
            </a:r>
            <a:endParaRPr lang="en-IN" dirty="0"/>
          </a:p>
        </p:txBody>
      </p:sp>
    </p:spTree>
    <p:extLst>
      <p:ext uri="{BB962C8B-B14F-4D97-AF65-F5344CB8AC3E}">
        <p14:creationId xmlns:p14="http://schemas.microsoft.com/office/powerpoint/2010/main" val="17055026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9336B7CE-B10E-3C55-104D-DB0F5FC9EB00}"/>
              </a:ext>
            </a:extLst>
          </p:cNvPr>
          <p:cNvSpPr txBox="1"/>
          <p:nvPr/>
        </p:nvSpPr>
        <p:spPr>
          <a:xfrm>
            <a:off x="286749" y="984632"/>
            <a:ext cx="11618502" cy="1938992"/>
          </a:xfrm>
          <a:prstGeom prst="rect">
            <a:avLst/>
          </a:prstGeom>
          <a:noFill/>
        </p:spPr>
        <p:txBody>
          <a:bodyPr wrap="square" rtlCol="0">
            <a:spAutoFit/>
          </a:bodyPr>
          <a:lstStyle/>
          <a:p>
            <a:pPr algn="just"/>
            <a:r>
              <a:rPr lang="en-IN" sz="2400" dirty="0"/>
              <a:t>3. A certain type of solid rocket fuel is manufactured by binding an igniter with a propellant. In order that the fuel burns smoothly and does not suffer either “flame-out” or become unstable it is essential that the material bonding the two components of the fuel has a shear strength of 2000 psi. The results arising from tests performed on 10 randomly selected samples of fuel are as follows</a:t>
            </a:r>
          </a:p>
        </p:txBody>
      </p:sp>
      <p:sp>
        <p:nvSpPr>
          <p:cNvPr id="3" name="TextBox 2">
            <a:extLst>
              <a:ext uri="{FF2B5EF4-FFF2-40B4-BE49-F238E27FC236}">
                <a16:creationId xmlns:a16="http://schemas.microsoft.com/office/drawing/2014/main" id="{ADB9FA1C-3638-E288-6C60-F4D0642BB12D}"/>
              </a:ext>
            </a:extLst>
          </p:cNvPr>
          <p:cNvSpPr txBox="1"/>
          <p:nvPr/>
        </p:nvSpPr>
        <p:spPr>
          <a:xfrm>
            <a:off x="604835" y="5126313"/>
            <a:ext cx="10668003" cy="830997"/>
          </a:xfrm>
          <a:prstGeom prst="rect">
            <a:avLst/>
          </a:prstGeom>
          <a:noFill/>
        </p:spPr>
        <p:txBody>
          <a:bodyPr wrap="square" rtlCol="0">
            <a:spAutoFit/>
          </a:bodyPr>
          <a:lstStyle/>
          <a:p>
            <a:pPr algn="just"/>
            <a:r>
              <a:rPr lang="en-IN" sz="2400" dirty="0"/>
              <a:t>Using the 5% level of significance, test the null hypothesis that the median shear strength is 2000 psi.</a:t>
            </a:r>
          </a:p>
        </p:txBody>
      </p:sp>
      <p:pic>
        <p:nvPicPr>
          <p:cNvPr id="4" name="Picture 3">
            <a:extLst>
              <a:ext uri="{FF2B5EF4-FFF2-40B4-BE49-F238E27FC236}">
                <a16:creationId xmlns:a16="http://schemas.microsoft.com/office/drawing/2014/main" id="{5A6E157F-8F48-B908-5610-5D298BC2714D}"/>
              </a:ext>
            </a:extLst>
          </p:cNvPr>
          <p:cNvPicPr>
            <a:picLocks noChangeAspect="1"/>
          </p:cNvPicPr>
          <p:nvPr/>
        </p:nvPicPr>
        <p:blipFill>
          <a:blip r:embed="rId2"/>
          <a:stretch>
            <a:fillRect/>
          </a:stretch>
        </p:blipFill>
        <p:spPr>
          <a:xfrm>
            <a:off x="2181193" y="2981981"/>
            <a:ext cx="6666051" cy="2085975"/>
          </a:xfrm>
          <a:prstGeom prst="rect">
            <a:avLst/>
          </a:prstGeom>
        </p:spPr>
      </p:pic>
    </p:spTree>
    <p:extLst>
      <p:ext uri="{BB962C8B-B14F-4D97-AF65-F5344CB8AC3E}">
        <p14:creationId xmlns:p14="http://schemas.microsoft.com/office/powerpoint/2010/main" val="4022251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52537DBA-C1AE-CB06-EF81-8F2D81027682}"/>
              </a:ext>
            </a:extLst>
          </p:cNvPr>
          <p:cNvSpPr txBox="1"/>
          <p:nvPr/>
        </p:nvSpPr>
        <p:spPr>
          <a:xfrm>
            <a:off x="286749" y="697209"/>
            <a:ext cx="11618502" cy="461665"/>
          </a:xfrm>
          <a:prstGeom prst="rect">
            <a:avLst/>
          </a:prstGeom>
          <a:noFill/>
        </p:spPr>
        <p:txBody>
          <a:bodyPr wrap="square" rtlCol="0">
            <a:spAutoFit/>
          </a:bodyPr>
          <a:lstStyle/>
          <a:p>
            <a:pPr algn="just"/>
            <a:r>
              <a:rPr lang="en-IN" sz="2400" dirty="0"/>
              <a:t>Answer The hypotheses are H0 : θ = 2000 H1 : θ </a:t>
            </a:r>
            <a:r>
              <a:rPr lang="en-IN" sz="2400" dirty="0">
                <a:sym typeface="Symbol" panose="05050102010706020507" pitchFamily="18" charset="2"/>
              </a:rPr>
              <a:t></a:t>
            </a:r>
            <a:r>
              <a:rPr lang="en-IN" sz="2400" dirty="0"/>
              <a:t> 2000</a:t>
            </a:r>
          </a:p>
        </p:txBody>
      </p:sp>
      <p:sp>
        <p:nvSpPr>
          <p:cNvPr id="3" name="TextBox 2">
            <a:extLst>
              <a:ext uri="{FF2B5EF4-FFF2-40B4-BE49-F238E27FC236}">
                <a16:creationId xmlns:a16="http://schemas.microsoft.com/office/drawing/2014/main" id="{ABB597B2-BFA3-9E00-B766-948B50D6C6DE}"/>
              </a:ext>
            </a:extLst>
          </p:cNvPr>
          <p:cNvSpPr txBox="1"/>
          <p:nvPr/>
        </p:nvSpPr>
        <p:spPr>
          <a:xfrm>
            <a:off x="504823" y="2923275"/>
            <a:ext cx="10668003" cy="830997"/>
          </a:xfrm>
          <a:prstGeom prst="rect">
            <a:avLst/>
          </a:prstGeom>
          <a:noFill/>
        </p:spPr>
        <p:txBody>
          <a:bodyPr wrap="square" rtlCol="0">
            <a:spAutoFit/>
          </a:bodyPr>
          <a:lstStyle/>
          <a:p>
            <a:pPr algn="just"/>
            <a:r>
              <a:rPr lang="en-IN" sz="2400" dirty="0"/>
              <a:t>We have 7 plus signs and the required probability value is calculated directly from the binomial formula as</a:t>
            </a:r>
          </a:p>
        </p:txBody>
      </p:sp>
      <p:pic>
        <p:nvPicPr>
          <p:cNvPr id="4" name="Picture 3">
            <a:extLst>
              <a:ext uri="{FF2B5EF4-FFF2-40B4-BE49-F238E27FC236}">
                <a16:creationId xmlns:a16="http://schemas.microsoft.com/office/drawing/2014/main" id="{D22AE4D3-E6CD-F50E-39D8-DF061EFDE2F3}"/>
              </a:ext>
            </a:extLst>
          </p:cNvPr>
          <p:cNvPicPr>
            <a:picLocks noChangeAspect="1"/>
          </p:cNvPicPr>
          <p:nvPr/>
        </p:nvPicPr>
        <p:blipFill>
          <a:blip r:embed="rId2"/>
          <a:stretch>
            <a:fillRect/>
          </a:stretch>
        </p:blipFill>
        <p:spPr>
          <a:xfrm>
            <a:off x="2466974" y="1269184"/>
            <a:ext cx="3938465" cy="1543781"/>
          </a:xfrm>
          <a:prstGeom prst="rect">
            <a:avLst/>
          </a:prstGeom>
        </p:spPr>
      </p:pic>
      <p:grpSp>
        <p:nvGrpSpPr>
          <p:cNvPr id="5" name="Group 4">
            <a:extLst>
              <a:ext uri="{FF2B5EF4-FFF2-40B4-BE49-F238E27FC236}">
                <a16:creationId xmlns:a16="http://schemas.microsoft.com/office/drawing/2014/main" id="{A75727C2-91B1-71CE-774D-183FDA393094}"/>
              </a:ext>
            </a:extLst>
          </p:cNvPr>
          <p:cNvGrpSpPr/>
          <p:nvPr/>
        </p:nvGrpSpPr>
        <p:grpSpPr>
          <a:xfrm>
            <a:off x="848589" y="3681244"/>
            <a:ext cx="8605838" cy="848620"/>
            <a:chOff x="709612" y="4152005"/>
            <a:chExt cx="8605838" cy="848620"/>
          </a:xfrm>
        </p:grpSpPr>
        <p:pic>
          <p:nvPicPr>
            <p:cNvPr id="6" name="Picture 5">
              <a:extLst>
                <a:ext uri="{FF2B5EF4-FFF2-40B4-BE49-F238E27FC236}">
                  <a16:creationId xmlns:a16="http://schemas.microsoft.com/office/drawing/2014/main" id="{0AAFC769-7E75-93A7-6649-E433EC273DF6}"/>
                </a:ext>
              </a:extLst>
            </p:cNvPr>
            <p:cNvPicPr>
              <a:picLocks noChangeAspect="1"/>
            </p:cNvPicPr>
            <p:nvPr/>
          </p:nvPicPr>
          <p:blipFill>
            <a:blip r:embed="rId3"/>
            <a:stretch>
              <a:fillRect/>
            </a:stretch>
          </p:blipFill>
          <p:spPr>
            <a:xfrm>
              <a:off x="709612" y="4152005"/>
              <a:ext cx="3877541" cy="848620"/>
            </a:xfrm>
            <a:prstGeom prst="rect">
              <a:avLst/>
            </a:prstGeom>
          </p:spPr>
        </p:pic>
        <p:pic>
          <p:nvPicPr>
            <p:cNvPr id="7" name="Picture 6">
              <a:extLst>
                <a:ext uri="{FF2B5EF4-FFF2-40B4-BE49-F238E27FC236}">
                  <a16:creationId xmlns:a16="http://schemas.microsoft.com/office/drawing/2014/main" id="{851E13BF-19D5-27A7-AF2A-F042DFECD070}"/>
                </a:ext>
              </a:extLst>
            </p:cNvPr>
            <p:cNvPicPr>
              <a:picLocks noChangeAspect="1"/>
            </p:cNvPicPr>
            <p:nvPr/>
          </p:nvPicPr>
          <p:blipFill>
            <a:blip r:embed="rId4"/>
            <a:stretch>
              <a:fillRect/>
            </a:stretch>
          </p:blipFill>
          <p:spPr>
            <a:xfrm>
              <a:off x="4711894" y="4273058"/>
              <a:ext cx="4603556" cy="710060"/>
            </a:xfrm>
            <a:prstGeom prst="rect">
              <a:avLst/>
            </a:prstGeom>
          </p:spPr>
        </p:pic>
      </p:grpSp>
      <p:grpSp>
        <p:nvGrpSpPr>
          <p:cNvPr id="8" name="Group 7">
            <a:extLst>
              <a:ext uri="{FF2B5EF4-FFF2-40B4-BE49-F238E27FC236}">
                <a16:creationId xmlns:a16="http://schemas.microsoft.com/office/drawing/2014/main" id="{68E2887C-CE16-BB6E-4F71-23E2B12099F6}"/>
              </a:ext>
            </a:extLst>
          </p:cNvPr>
          <p:cNvGrpSpPr/>
          <p:nvPr/>
        </p:nvGrpSpPr>
        <p:grpSpPr>
          <a:xfrm>
            <a:off x="636472" y="4444801"/>
            <a:ext cx="9959962" cy="937840"/>
            <a:chOff x="636472" y="4732224"/>
            <a:chExt cx="9959962" cy="937840"/>
          </a:xfrm>
        </p:grpSpPr>
        <p:pic>
          <p:nvPicPr>
            <p:cNvPr id="9" name="Picture 8">
              <a:extLst>
                <a:ext uri="{FF2B5EF4-FFF2-40B4-BE49-F238E27FC236}">
                  <a16:creationId xmlns:a16="http://schemas.microsoft.com/office/drawing/2014/main" id="{6398C45B-F96E-C75C-78A5-BAECBF76C1E5}"/>
                </a:ext>
              </a:extLst>
            </p:cNvPr>
            <p:cNvPicPr>
              <a:picLocks noChangeAspect="1"/>
            </p:cNvPicPr>
            <p:nvPr/>
          </p:nvPicPr>
          <p:blipFill>
            <a:blip r:embed="rId4"/>
            <a:stretch>
              <a:fillRect/>
            </a:stretch>
          </p:blipFill>
          <p:spPr>
            <a:xfrm>
              <a:off x="636472" y="4780249"/>
              <a:ext cx="5768967" cy="889815"/>
            </a:xfrm>
            <a:prstGeom prst="rect">
              <a:avLst/>
            </a:prstGeom>
          </p:spPr>
        </p:pic>
        <p:pic>
          <p:nvPicPr>
            <p:cNvPr id="10" name="Picture 9">
              <a:extLst>
                <a:ext uri="{FF2B5EF4-FFF2-40B4-BE49-F238E27FC236}">
                  <a16:creationId xmlns:a16="http://schemas.microsoft.com/office/drawing/2014/main" id="{B0AF813F-163E-1526-47C3-4AC821CFD763}"/>
                </a:ext>
              </a:extLst>
            </p:cNvPr>
            <p:cNvPicPr>
              <a:picLocks noChangeAspect="1"/>
            </p:cNvPicPr>
            <p:nvPr/>
          </p:nvPicPr>
          <p:blipFill>
            <a:blip r:embed="rId5"/>
            <a:stretch>
              <a:fillRect/>
            </a:stretch>
          </p:blipFill>
          <p:spPr>
            <a:xfrm>
              <a:off x="6405439" y="4732224"/>
              <a:ext cx="4190995" cy="761999"/>
            </a:xfrm>
            <a:prstGeom prst="rect">
              <a:avLst/>
            </a:prstGeom>
          </p:spPr>
        </p:pic>
      </p:grpSp>
      <p:sp>
        <p:nvSpPr>
          <p:cNvPr id="11" name="TextBox 10">
            <a:extLst>
              <a:ext uri="{FF2B5EF4-FFF2-40B4-BE49-F238E27FC236}">
                <a16:creationId xmlns:a16="http://schemas.microsoft.com/office/drawing/2014/main" id="{D4ED4CC2-4DB8-7714-9FF4-7EC6E363A236}"/>
              </a:ext>
            </a:extLst>
          </p:cNvPr>
          <p:cNvSpPr txBox="1"/>
          <p:nvPr/>
        </p:nvSpPr>
        <p:spPr>
          <a:xfrm>
            <a:off x="504823" y="5288340"/>
            <a:ext cx="11125201" cy="1569660"/>
          </a:xfrm>
          <a:prstGeom prst="rect">
            <a:avLst/>
          </a:prstGeom>
          <a:noFill/>
        </p:spPr>
        <p:txBody>
          <a:bodyPr wrap="square" rtlCol="0">
            <a:spAutoFit/>
          </a:bodyPr>
          <a:lstStyle/>
          <a:p>
            <a:pPr algn="just"/>
            <a:r>
              <a:rPr lang="en-IN" sz="2400" dirty="0"/>
              <a:t>Since we are performing a two-tailed test, we must compare the calculate value with the value 0.025. Since 0.025 &lt; 0.172 we cannot reject the null hypothesis on the basis of the available evidence and we cannot conclude that the median shear strength is different to 2000 psi.</a:t>
            </a:r>
          </a:p>
        </p:txBody>
      </p:sp>
    </p:spTree>
    <p:extLst>
      <p:ext uri="{BB962C8B-B14F-4D97-AF65-F5344CB8AC3E}">
        <p14:creationId xmlns:p14="http://schemas.microsoft.com/office/powerpoint/2010/main" val="12301392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Rectangle 1">
            <a:extLst>
              <a:ext uri="{FF2B5EF4-FFF2-40B4-BE49-F238E27FC236}">
                <a16:creationId xmlns:a16="http://schemas.microsoft.com/office/drawing/2014/main" id="{B36C3B6F-3A0C-76B8-7988-0262A9FB7000}"/>
              </a:ext>
            </a:extLst>
          </p:cNvPr>
          <p:cNvSpPr/>
          <p:nvPr/>
        </p:nvSpPr>
        <p:spPr>
          <a:xfrm>
            <a:off x="809625" y="912053"/>
            <a:ext cx="11144250" cy="461665"/>
          </a:xfrm>
          <a:prstGeom prst="rect">
            <a:avLst/>
          </a:prstGeom>
        </p:spPr>
        <p:txBody>
          <a:bodyPr wrap="square">
            <a:spAutoFit/>
          </a:bodyPr>
          <a:lstStyle/>
          <a:p>
            <a:pPr algn="just"/>
            <a:r>
              <a:rPr lang="en-IN" sz="2400" b="1" dirty="0"/>
              <a:t>The sign test for paired data</a:t>
            </a:r>
            <a:endParaRPr lang="en-IN" sz="2400" b="1" i="1" dirty="0">
              <a:latin typeface="Constantia" pitchFamily="18" charset="0"/>
            </a:endParaRPr>
          </a:p>
        </p:txBody>
      </p:sp>
      <p:sp>
        <p:nvSpPr>
          <p:cNvPr id="3" name="TextBox 2">
            <a:extLst>
              <a:ext uri="{FF2B5EF4-FFF2-40B4-BE49-F238E27FC236}">
                <a16:creationId xmlns:a16="http://schemas.microsoft.com/office/drawing/2014/main" id="{FC3A13BC-0E61-D8F8-1BBA-6332C941A47B}"/>
              </a:ext>
            </a:extLst>
          </p:cNvPr>
          <p:cNvSpPr txBox="1"/>
          <p:nvPr/>
        </p:nvSpPr>
        <p:spPr>
          <a:xfrm>
            <a:off x="500063" y="1389052"/>
            <a:ext cx="11344275" cy="1200329"/>
          </a:xfrm>
          <a:prstGeom prst="rect">
            <a:avLst/>
          </a:prstGeom>
          <a:noFill/>
        </p:spPr>
        <p:txBody>
          <a:bodyPr wrap="square" rtlCol="0">
            <a:spAutoFit/>
          </a:bodyPr>
          <a:lstStyle/>
          <a:p>
            <a:pPr algn="just"/>
            <a:r>
              <a:rPr lang="en-IN" dirty="0"/>
              <a:t>Automotive development engineers are testing the properties of two anti-lock braking systems in order to determine whether they exhibit any significant difference in the stopping distance achieved by different cars. The systems are fitted to 10 cars and a test is run ensuring that each system is used on each car under conditions which are as uniform as possible. The stopping distances (in yards) obtained are given in the table below</a:t>
            </a:r>
          </a:p>
        </p:txBody>
      </p:sp>
      <p:sp>
        <p:nvSpPr>
          <p:cNvPr id="4" name="TextBox 3">
            <a:extLst>
              <a:ext uri="{FF2B5EF4-FFF2-40B4-BE49-F238E27FC236}">
                <a16:creationId xmlns:a16="http://schemas.microsoft.com/office/drawing/2014/main" id="{40017871-5197-6D77-51B7-F166223C8398}"/>
              </a:ext>
            </a:extLst>
          </p:cNvPr>
          <p:cNvSpPr txBox="1"/>
          <p:nvPr/>
        </p:nvSpPr>
        <p:spPr>
          <a:xfrm>
            <a:off x="809625" y="5912747"/>
            <a:ext cx="10248900" cy="646331"/>
          </a:xfrm>
          <a:prstGeom prst="rect">
            <a:avLst/>
          </a:prstGeom>
          <a:noFill/>
        </p:spPr>
        <p:txBody>
          <a:bodyPr wrap="square" rtlCol="0">
            <a:spAutoFit/>
          </a:bodyPr>
          <a:lstStyle/>
          <a:p>
            <a:r>
              <a:rPr lang="en-IN" dirty="0"/>
              <a:t>Use a sign test to test the null hypothesis that the mean difference between the </a:t>
            </a:r>
            <a:r>
              <a:rPr lang="en-IN" dirty="0" err="1"/>
              <a:t>hardnesses</a:t>
            </a:r>
            <a:r>
              <a:rPr lang="en-IN" dirty="0"/>
              <a:t> produced by the two methods is zero against the alternative that it is not zero. Use the 1% level of significance. </a:t>
            </a:r>
          </a:p>
        </p:txBody>
      </p:sp>
      <p:pic>
        <p:nvPicPr>
          <p:cNvPr id="5" name="Picture 4">
            <a:extLst>
              <a:ext uri="{FF2B5EF4-FFF2-40B4-BE49-F238E27FC236}">
                <a16:creationId xmlns:a16="http://schemas.microsoft.com/office/drawing/2014/main" id="{21CFE2B6-5EF2-3167-1D2C-03C7BF64BC05}"/>
              </a:ext>
            </a:extLst>
          </p:cNvPr>
          <p:cNvPicPr>
            <a:picLocks noChangeAspect="1"/>
          </p:cNvPicPr>
          <p:nvPr/>
        </p:nvPicPr>
        <p:blipFill>
          <a:blip r:embed="rId2"/>
          <a:stretch>
            <a:fillRect/>
          </a:stretch>
        </p:blipFill>
        <p:spPr>
          <a:xfrm>
            <a:off x="3562350" y="2604715"/>
            <a:ext cx="2652713" cy="2861223"/>
          </a:xfrm>
          <a:prstGeom prst="rect">
            <a:avLst/>
          </a:prstGeom>
        </p:spPr>
      </p:pic>
    </p:spTree>
    <p:extLst>
      <p:ext uri="{BB962C8B-B14F-4D97-AF65-F5344CB8AC3E}">
        <p14:creationId xmlns:p14="http://schemas.microsoft.com/office/powerpoint/2010/main" val="39793826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Chi-Square test </a:t>
            </a:r>
          </a:p>
        </p:txBody>
      </p:sp>
      <p:sp>
        <p:nvSpPr>
          <p:cNvPr id="2" name="TextBox 1">
            <a:extLst>
              <a:ext uri="{FF2B5EF4-FFF2-40B4-BE49-F238E27FC236}">
                <a16:creationId xmlns:a16="http://schemas.microsoft.com/office/drawing/2014/main" id="{DC01AF4C-DAA6-68C8-DA4B-431B39C7E6A8}"/>
              </a:ext>
            </a:extLst>
          </p:cNvPr>
          <p:cNvSpPr txBox="1"/>
          <p:nvPr/>
        </p:nvSpPr>
        <p:spPr>
          <a:xfrm>
            <a:off x="261937" y="1032769"/>
            <a:ext cx="11344275" cy="1477328"/>
          </a:xfrm>
          <a:prstGeom prst="rect">
            <a:avLst/>
          </a:prstGeom>
          <a:noFill/>
        </p:spPr>
        <p:txBody>
          <a:bodyPr wrap="square" rtlCol="0">
            <a:spAutoFit/>
          </a:bodyPr>
          <a:lstStyle/>
          <a:p>
            <a:r>
              <a:rPr lang="en-IN" dirty="0"/>
              <a:t>Solution We are testing to find any differences in the median stopping distance figures for each braking system. The null and alternative hypotheses are: </a:t>
            </a:r>
          </a:p>
          <a:p>
            <a:r>
              <a:rPr lang="en-IN" dirty="0"/>
              <a:t>H0 : θ1 = θ2 or H0 : θ differences = 0 </a:t>
            </a:r>
          </a:p>
          <a:p>
            <a:r>
              <a:rPr lang="en-IN" dirty="0"/>
              <a:t>H1 : θ1 </a:t>
            </a:r>
            <a:r>
              <a:rPr lang="en-IN" dirty="0">
                <a:sym typeface="Symbol" panose="05050102010706020507" pitchFamily="18" charset="2"/>
              </a:rPr>
              <a:t></a:t>
            </a:r>
            <a:r>
              <a:rPr lang="en-IN" dirty="0"/>
              <a:t> θ2 or H1 : θ differences 6</a:t>
            </a:r>
            <a:r>
              <a:rPr lang="en-IN" dirty="0">
                <a:sym typeface="Symbol" panose="05050102010706020507" pitchFamily="18" charset="2"/>
              </a:rPr>
              <a:t> </a:t>
            </a:r>
            <a:r>
              <a:rPr lang="en-IN" dirty="0"/>
              <a:t> 0 </a:t>
            </a:r>
          </a:p>
          <a:p>
            <a:r>
              <a:rPr lang="en-IN" dirty="0"/>
              <a:t>e perform a two-tailed test. The signed differences shown by the two systems are shown in the table below:</a:t>
            </a:r>
          </a:p>
        </p:txBody>
      </p:sp>
      <p:sp>
        <p:nvSpPr>
          <p:cNvPr id="3" name="TextBox 2">
            <a:extLst>
              <a:ext uri="{FF2B5EF4-FFF2-40B4-BE49-F238E27FC236}">
                <a16:creationId xmlns:a16="http://schemas.microsoft.com/office/drawing/2014/main" id="{89F7F8D1-C0AA-895D-5DED-46D7344598C9}"/>
              </a:ext>
            </a:extLst>
          </p:cNvPr>
          <p:cNvSpPr txBox="1"/>
          <p:nvPr/>
        </p:nvSpPr>
        <p:spPr>
          <a:xfrm>
            <a:off x="261937" y="4931166"/>
            <a:ext cx="10248900" cy="369332"/>
          </a:xfrm>
          <a:prstGeom prst="rect">
            <a:avLst/>
          </a:prstGeom>
          <a:noFill/>
        </p:spPr>
        <p:txBody>
          <a:bodyPr wrap="square" rtlCol="0">
            <a:spAutoFit/>
          </a:bodyPr>
          <a:lstStyle/>
          <a:p>
            <a:r>
              <a:rPr lang="en-IN" dirty="0"/>
              <a:t>We have 9 plus signs and the required probability value is calculated directly from the binomial formula as</a:t>
            </a:r>
          </a:p>
        </p:txBody>
      </p:sp>
      <p:pic>
        <p:nvPicPr>
          <p:cNvPr id="4" name="Picture 3">
            <a:extLst>
              <a:ext uri="{FF2B5EF4-FFF2-40B4-BE49-F238E27FC236}">
                <a16:creationId xmlns:a16="http://schemas.microsoft.com/office/drawing/2014/main" id="{937C634D-E205-8E29-1525-0B68CFE08819}"/>
              </a:ext>
            </a:extLst>
          </p:cNvPr>
          <p:cNvPicPr>
            <a:picLocks noChangeAspect="1"/>
          </p:cNvPicPr>
          <p:nvPr/>
        </p:nvPicPr>
        <p:blipFill>
          <a:blip r:embed="rId2"/>
          <a:stretch>
            <a:fillRect/>
          </a:stretch>
        </p:blipFill>
        <p:spPr>
          <a:xfrm>
            <a:off x="1338263" y="2616591"/>
            <a:ext cx="2686050" cy="2314575"/>
          </a:xfrm>
          <a:prstGeom prst="rect">
            <a:avLst/>
          </a:prstGeom>
        </p:spPr>
      </p:pic>
      <p:grpSp>
        <p:nvGrpSpPr>
          <p:cNvPr id="5" name="Group 4">
            <a:extLst>
              <a:ext uri="{FF2B5EF4-FFF2-40B4-BE49-F238E27FC236}">
                <a16:creationId xmlns:a16="http://schemas.microsoft.com/office/drawing/2014/main" id="{F5E92CF1-5A89-70D2-4EC7-BBFF8F1ABAC2}"/>
              </a:ext>
            </a:extLst>
          </p:cNvPr>
          <p:cNvGrpSpPr/>
          <p:nvPr/>
        </p:nvGrpSpPr>
        <p:grpSpPr>
          <a:xfrm>
            <a:off x="361950" y="5386222"/>
            <a:ext cx="6662737" cy="619453"/>
            <a:chOff x="361950" y="5386222"/>
            <a:chExt cx="6662737" cy="619453"/>
          </a:xfrm>
        </p:grpSpPr>
        <p:pic>
          <p:nvPicPr>
            <p:cNvPr id="6" name="Picture 5">
              <a:extLst>
                <a:ext uri="{FF2B5EF4-FFF2-40B4-BE49-F238E27FC236}">
                  <a16:creationId xmlns:a16="http://schemas.microsoft.com/office/drawing/2014/main" id="{F333F565-BFF7-CDC9-A852-50765DC835A6}"/>
                </a:ext>
              </a:extLst>
            </p:cNvPr>
            <p:cNvPicPr>
              <a:picLocks noChangeAspect="1"/>
            </p:cNvPicPr>
            <p:nvPr/>
          </p:nvPicPr>
          <p:blipFill>
            <a:blip r:embed="rId3"/>
            <a:stretch>
              <a:fillRect/>
            </a:stretch>
          </p:blipFill>
          <p:spPr>
            <a:xfrm>
              <a:off x="361950" y="5457824"/>
              <a:ext cx="3168942" cy="547851"/>
            </a:xfrm>
            <a:prstGeom prst="rect">
              <a:avLst/>
            </a:prstGeom>
          </p:spPr>
        </p:pic>
        <p:pic>
          <p:nvPicPr>
            <p:cNvPr id="7" name="Picture 6">
              <a:extLst>
                <a:ext uri="{FF2B5EF4-FFF2-40B4-BE49-F238E27FC236}">
                  <a16:creationId xmlns:a16="http://schemas.microsoft.com/office/drawing/2014/main" id="{D25A564D-0AC8-C048-FBDD-34F5AAFEB213}"/>
                </a:ext>
              </a:extLst>
            </p:cNvPr>
            <p:cNvPicPr>
              <a:picLocks noChangeAspect="1"/>
            </p:cNvPicPr>
            <p:nvPr/>
          </p:nvPicPr>
          <p:blipFill>
            <a:blip r:embed="rId4"/>
            <a:stretch>
              <a:fillRect/>
            </a:stretch>
          </p:blipFill>
          <p:spPr>
            <a:xfrm>
              <a:off x="3748087" y="5386222"/>
              <a:ext cx="3276600" cy="581025"/>
            </a:xfrm>
            <a:prstGeom prst="rect">
              <a:avLst/>
            </a:prstGeom>
          </p:spPr>
        </p:pic>
      </p:grpSp>
      <p:sp>
        <p:nvSpPr>
          <p:cNvPr id="8" name="TextBox 7">
            <a:extLst>
              <a:ext uri="{FF2B5EF4-FFF2-40B4-BE49-F238E27FC236}">
                <a16:creationId xmlns:a16="http://schemas.microsoft.com/office/drawing/2014/main" id="{B7355886-CB45-EA21-DB7E-29256E44E27C}"/>
              </a:ext>
            </a:extLst>
          </p:cNvPr>
          <p:cNvSpPr txBox="1"/>
          <p:nvPr/>
        </p:nvSpPr>
        <p:spPr>
          <a:xfrm>
            <a:off x="261936" y="5934670"/>
            <a:ext cx="11344275" cy="923330"/>
          </a:xfrm>
          <a:prstGeom prst="rect">
            <a:avLst/>
          </a:prstGeom>
          <a:noFill/>
        </p:spPr>
        <p:txBody>
          <a:bodyPr wrap="square" rtlCol="0">
            <a:spAutoFit/>
          </a:bodyPr>
          <a:lstStyle/>
          <a:p>
            <a:pPr algn="just"/>
            <a:r>
              <a:rPr lang="en-IN" dirty="0"/>
              <a:t>Since we are performing a two-tailed test, we must compare the calculated value with the value 0.025. Since 0.011 &lt; 0.025 we reject the null hypothesis on the basis of the available evidence and conclude the </a:t>
            </a:r>
            <a:r>
              <a:rPr lang="en-IN" dirty="0" err="1"/>
              <a:t>the</a:t>
            </a:r>
            <a:r>
              <a:rPr lang="en-IN" dirty="0"/>
              <a:t> differences in the median stopping distances recorded is significant at the 5% level</a:t>
            </a:r>
          </a:p>
        </p:txBody>
      </p:sp>
    </p:spTree>
    <p:extLst>
      <p:ext uri="{BB962C8B-B14F-4D97-AF65-F5344CB8AC3E}">
        <p14:creationId xmlns:p14="http://schemas.microsoft.com/office/powerpoint/2010/main" val="10993534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607341" y="312998"/>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Mann-Whitney test </a:t>
            </a:r>
          </a:p>
        </p:txBody>
      </p:sp>
      <p:sp>
        <p:nvSpPr>
          <p:cNvPr id="2" name="Rectangle 1">
            <a:extLst>
              <a:ext uri="{FF2B5EF4-FFF2-40B4-BE49-F238E27FC236}">
                <a16:creationId xmlns:a16="http://schemas.microsoft.com/office/drawing/2014/main" id="{D6FD26D2-89B7-336B-B4FA-12A35CC532A5}"/>
              </a:ext>
            </a:extLst>
          </p:cNvPr>
          <p:cNvSpPr/>
          <p:nvPr/>
        </p:nvSpPr>
        <p:spPr>
          <a:xfrm>
            <a:off x="898116" y="1238480"/>
            <a:ext cx="11144250" cy="4524315"/>
          </a:xfrm>
          <a:prstGeom prst="rect">
            <a:avLst/>
          </a:prstGeom>
        </p:spPr>
        <p:txBody>
          <a:bodyPr wrap="square">
            <a:spAutoFit/>
          </a:bodyPr>
          <a:lstStyle/>
          <a:p>
            <a:pPr algn="just"/>
            <a:r>
              <a:rPr lang="en-IN" sz="2400" b="1" i="1" dirty="0"/>
              <a:t>3. Mann-Whitney Test (U test): </a:t>
            </a:r>
            <a:r>
              <a:rPr lang="en-IN" sz="2400" dirty="0"/>
              <a:t>It is a nonparametric counterpart of the t test used to compare the means of two independent populations. </a:t>
            </a:r>
          </a:p>
          <a:p>
            <a:pPr algn="just"/>
            <a:r>
              <a:rPr lang="en-IN" sz="2400" dirty="0"/>
              <a:t>The following assumptions underlie the use of the Mann-Whitney test </a:t>
            </a:r>
          </a:p>
          <a:p>
            <a:pPr algn="just"/>
            <a:r>
              <a:rPr lang="en-IN" sz="2400" dirty="0"/>
              <a:t>	1. The sample are independent </a:t>
            </a:r>
          </a:p>
          <a:p>
            <a:pPr algn="just"/>
            <a:r>
              <a:rPr lang="en-IN" sz="2400" dirty="0"/>
              <a:t>	2. The level of data is at least ordinal </a:t>
            </a:r>
          </a:p>
          <a:p>
            <a:pPr algn="just"/>
            <a:r>
              <a:rPr lang="en-IN" sz="2400" dirty="0"/>
              <a:t>The two-tailed hypothesis being tested </a:t>
            </a:r>
          </a:p>
          <a:p>
            <a:pPr algn="just"/>
            <a:r>
              <a:rPr lang="en-IN" sz="2400" dirty="0"/>
              <a:t>H</a:t>
            </a:r>
            <a:r>
              <a:rPr lang="en-IN" sz="2400" baseline="-25000" dirty="0"/>
              <a:t>0</a:t>
            </a:r>
            <a:r>
              <a:rPr lang="en-IN" sz="2400" dirty="0"/>
              <a:t>: The two population  identical </a:t>
            </a:r>
          </a:p>
          <a:p>
            <a:pPr algn="just"/>
            <a:r>
              <a:rPr lang="en-IN" sz="2400" dirty="0"/>
              <a:t>H</a:t>
            </a:r>
            <a:r>
              <a:rPr lang="en-IN" sz="2400" baseline="-25000" dirty="0"/>
              <a:t>a</a:t>
            </a:r>
            <a:r>
              <a:rPr lang="en-IN" sz="2400" dirty="0"/>
              <a:t>: The two populations are not identical </a:t>
            </a:r>
          </a:p>
          <a:p>
            <a:pPr algn="just"/>
            <a:r>
              <a:rPr lang="en-IN" sz="2400" dirty="0"/>
              <a:t>The problem can be solved two category </a:t>
            </a:r>
          </a:p>
          <a:p>
            <a:pPr algn="just"/>
            <a:r>
              <a:rPr lang="en-IN" sz="2400" dirty="0"/>
              <a:t>Small sample case: When both n</a:t>
            </a:r>
            <a:r>
              <a:rPr lang="en-IN" sz="2400" baseline="-25000" dirty="0"/>
              <a:t>1</a:t>
            </a:r>
            <a:r>
              <a:rPr lang="en-IN" sz="2400" dirty="0"/>
              <a:t> and n</a:t>
            </a:r>
            <a:r>
              <a:rPr lang="en-IN" sz="2400" baseline="-25000" dirty="0"/>
              <a:t>2</a:t>
            </a:r>
            <a:r>
              <a:rPr lang="en-IN" sz="2400" dirty="0"/>
              <a:t> </a:t>
            </a:r>
            <a:r>
              <a:rPr lang="en-IN" sz="2400" dirty="0">
                <a:sym typeface="Symbol" panose="05050102010706020507" pitchFamily="18" charset="2"/>
              </a:rPr>
              <a:t> 10</a:t>
            </a:r>
          </a:p>
          <a:p>
            <a:pPr algn="just"/>
            <a:r>
              <a:rPr lang="en-IN" sz="2400" dirty="0">
                <a:sym typeface="Symbol" panose="05050102010706020507" pitchFamily="18" charset="2"/>
              </a:rPr>
              <a:t>Larger sample case: When both n</a:t>
            </a:r>
            <a:r>
              <a:rPr lang="en-IN" sz="2400" baseline="-25000" dirty="0">
                <a:sym typeface="Symbol" panose="05050102010706020507" pitchFamily="18" charset="2"/>
              </a:rPr>
              <a:t>1</a:t>
            </a:r>
            <a:r>
              <a:rPr lang="en-IN" sz="2400" dirty="0">
                <a:sym typeface="Symbol" panose="05050102010706020507" pitchFamily="18" charset="2"/>
              </a:rPr>
              <a:t> and n</a:t>
            </a:r>
            <a:r>
              <a:rPr lang="en-IN" sz="2400" baseline="-25000" dirty="0">
                <a:sym typeface="Symbol" panose="05050102010706020507" pitchFamily="18" charset="2"/>
              </a:rPr>
              <a:t>2</a:t>
            </a:r>
            <a:r>
              <a:rPr lang="en-IN" sz="2400" dirty="0">
                <a:sym typeface="Symbol" panose="05050102010706020507" pitchFamily="18" charset="2"/>
              </a:rPr>
              <a:t> &gt; 10</a:t>
            </a:r>
            <a:endParaRPr lang="en-IN" sz="2400" dirty="0"/>
          </a:p>
          <a:p>
            <a:pPr algn="just"/>
            <a:endParaRPr lang="en-IN" sz="2400" i="1" dirty="0">
              <a:latin typeface="Constantia" pitchFamily="18" charset="0"/>
            </a:endParaRPr>
          </a:p>
        </p:txBody>
      </p:sp>
      <p:sp>
        <p:nvSpPr>
          <p:cNvPr id="3" name="Rectangle 2">
            <a:extLst>
              <a:ext uri="{FF2B5EF4-FFF2-40B4-BE49-F238E27FC236}">
                <a16:creationId xmlns:a16="http://schemas.microsoft.com/office/drawing/2014/main" id="{14BED91D-6C6C-3D18-32A3-19FCBDF3D2EE}"/>
              </a:ext>
            </a:extLst>
          </p:cNvPr>
          <p:cNvSpPr/>
          <p:nvPr/>
        </p:nvSpPr>
        <p:spPr>
          <a:xfrm>
            <a:off x="1047750" y="5388687"/>
            <a:ext cx="11144250" cy="461665"/>
          </a:xfrm>
          <a:prstGeom prst="rect">
            <a:avLst/>
          </a:prstGeom>
        </p:spPr>
        <p:txBody>
          <a:bodyPr wrap="square">
            <a:spAutoFit/>
          </a:bodyPr>
          <a:lstStyle/>
          <a:p>
            <a:pPr algn="just"/>
            <a:r>
              <a:rPr lang="en-IN" sz="2400" dirty="0"/>
              <a:t>Small sample case: When both n</a:t>
            </a:r>
            <a:r>
              <a:rPr lang="en-IN" sz="2400" baseline="-25000" dirty="0"/>
              <a:t>1</a:t>
            </a:r>
            <a:r>
              <a:rPr lang="en-IN" sz="2400" dirty="0"/>
              <a:t> and n</a:t>
            </a:r>
            <a:r>
              <a:rPr lang="en-IN" sz="2400" baseline="-25000" dirty="0"/>
              <a:t>2</a:t>
            </a:r>
            <a:r>
              <a:rPr lang="en-IN" sz="2400" dirty="0"/>
              <a:t> </a:t>
            </a:r>
            <a:r>
              <a:rPr lang="en-IN" sz="2400" dirty="0">
                <a:sym typeface="Symbol" panose="05050102010706020507" pitchFamily="18" charset="2"/>
              </a:rPr>
              <a:t> 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E11817-CC34-89F9-2123-D6870E583D02}"/>
                  </a:ext>
                </a:extLst>
              </p:cNvPr>
              <p:cNvSpPr txBox="1"/>
              <p:nvPr/>
            </p:nvSpPr>
            <p:spPr>
              <a:xfrm>
                <a:off x="1047750" y="6080582"/>
                <a:ext cx="367093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oMath>
                  </m:oMathPara>
                </a14:m>
                <a:endParaRPr lang="en-IN" dirty="0"/>
              </a:p>
            </p:txBody>
          </p:sp>
        </mc:Choice>
        <mc:Fallback xmlns="">
          <p:sp>
            <p:nvSpPr>
              <p:cNvPr id="4" name="TextBox 3">
                <a:extLst>
                  <a:ext uri="{FF2B5EF4-FFF2-40B4-BE49-F238E27FC236}">
                    <a16:creationId xmlns:a16="http://schemas.microsoft.com/office/drawing/2014/main" id="{FDE11817-CC34-89F9-2123-D6870E583D02}"/>
                  </a:ext>
                </a:extLst>
              </p:cNvPr>
              <p:cNvSpPr txBox="1">
                <a:spLocks noRot="1" noChangeAspect="1" noMove="1" noResize="1" noEditPoints="1" noAdjustHandles="1" noChangeArrowheads="1" noChangeShapeType="1" noTextEdit="1"/>
              </p:cNvSpPr>
              <p:nvPr/>
            </p:nvSpPr>
            <p:spPr>
              <a:xfrm>
                <a:off x="1047750" y="6080582"/>
                <a:ext cx="3670935" cy="63478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A18D29F-76EA-A445-D201-703A2152C703}"/>
                  </a:ext>
                </a:extLst>
              </p:cNvPr>
              <p:cNvSpPr txBox="1"/>
              <p:nvPr/>
            </p:nvSpPr>
            <p:spPr>
              <a:xfrm>
                <a:off x="4993332" y="6035018"/>
                <a:ext cx="367093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2</m:t>
                          </m:r>
                        </m:sub>
                      </m:sSub>
                    </m:oMath>
                  </m:oMathPara>
                </a14:m>
                <a:endParaRPr lang="en-IN" dirty="0"/>
              </a:p>
            </p:txBody>
          </p:sp>
        </mc:Choice>
        <mc:Fallback xmlns="">
          <p:sp>
            <p:nvSpPr>
              <p:cNvPr id="5" name="TextBox 4">
                <a:extLst>
                  <a:ext uri="{FF2B5EF4-FFF2-40B4-BE49-F238E27FC236}">
                    <a16:creationId xmlns:a16="http://schemas.microsoft.com/office/drawing/2014/main" id="{FA18D29F-76EA-A445-D201-703A2152C703}"/>
                  </a:ext>
                </a:extLst>
              </p:cNvPr>
              <p:cNvSpPr txBox="1">
                <a:spLocks noRot="1" noChangeAspect="1" noMove="1" noResize="1" noEditPoints="1" noAdjustHandles="1" noChangeArrowheads="1" noChangeShapeType="1" noTextEdit="1"/>
              </p:cNvSpPr>
              <p:nvPr/>
            </p:nvSpPr>
            <p:spPr>
              <a:xfrm>
                <a:off x="4993332" y="6035018"/>
                <a:ext cx="3670935" cy="634789"/>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010556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D43670-4122-C221-59D2-55F82CE1D8C0}"/>
              </a:ext>
            </a:extLst>
          </p:cNvPr>
          <p:cNvSpPr/>
          <p:nvPr/>
        </p:nvSpPr>
        <p:spPr>
          <a:xfrm>
            <a:off x="523875" y="941316"/>
            <a:ext cx="11144250" cy="1200329"/>
          </a:xfrm>
          <a:prstGeom prst="rect">
            <a:avLst/>
          </a:prstGeom>
        </p:spPr>
        <p:txBody>
          <a:bodyPr wrap="square">
            <a:spAutoFit/>
          </a:bodyPr>
          <a:lstStyle/>
          <a:p>
            <a:pPr algn="just"/>
            <a:r>
              <a:rPr lang="en-IN" sz="2400" dirty="0">
                <a:sym typeface="Symbol" panose="05050102010706020507" pitchFamily="18" charset="2"/>
              </a:rPr>
              <a:t>Is there a difference between health service workers and police service workers in the amount of compensation employers pay them per hour during Corona effect time. (randomly selected).</a:t>
            </a:r>
          </a:p>
        </p:txBody>
      </p:sp>
      <p:sp>
        <p:nvSpPr>
          <p:cNvPr id="3" name="TextBox 2">
            <a:extLst>
              <a:ext uri="{FF2B5EF4-FFF2-40B4-BE49-F238E27FC236}">
                <a16:creationId xmlns:a16="http://schemas.microsoft.com/office/drawing/2014/main" id="{4856959C-4D09-A36E-8DA6-A473C82C8D23}"/>
              </a:ext>
            </a:extLst>
          </p:cNvPr>
          <p:cNvSpPr txBox="1"/>
          <p:nvPr/>
        </p:nvSpPr>
        <p:spPr>
          <a:xfrm>
            <a:off x="1607341" y="312998"/>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Mann-Whitney test </a:t>
            </a:r>
          </a:p>
        </p:txBody>
      </p:sp>
      <p:graphicFrame>
        <p:nvGraphicFramePr>
          <p:cNvPr id="4" name="Table 3">
            <a:extLst>
              <a:ext uri="{FF2B5EF4-FFF2-40B4-BE49-F238E27FC236}">
                <a16:creationId xmlns:a16="http://schemas.microsoft.com/office/drawing/2014/main" id="{AFB30525-3833-6D50-E708-558E69ACA944}"/>
              </a:ext>
            </a:extLst>
          </p:cNvPr>
          <p:cNvGraphicFramePr>
            <a:graphicFrameLocks noGrp="1"/>
          </p:cNvGraphicFramePr>
          <p:nvPr>
            <p:extLst>
              <p:ext uri="{D42A27DB-BD31-4B8C-83A1-F6EECF244321}">
                <p14:modId xmlns:p14="http://schemas.microsoft.com/office/powerpoint/2010/main" val="2346668299"/>
              </p:ext>
            </p:extLst>
          </p:nvPr>
        </p:nvGraphicFramePr>
        <p:xfrm>
          <a:off x="3237873" y="1783636"/>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IN" dirty="0"/>
                        <a:t>Health Service Worker (Rupees)</a:t>
                      </a:r>
                    </a:p>
                  </a:txBody>
                  <a:tcPr/>
                </a:tc>
                <a:tc>
                  <a:txBody>
                    <a:bodyPr/>
                    <a:lstStyle/>
                    <a:p>
                      <a:pPr algn="ctr"/>
                      <a:r>
                        <a:rPr lang="en-IN" dirty="0"/>
                        <a:t>Police</a:t>
                      </a:r>
                      <a:r>
                        <a:rPr lang="en-IN" baseline="0" dirty="0"/>
                        <a:t> Service workers (Rupees) </a:t>
                      </a:r>
                      <a:endParaRPr lang="en-IN" dirty="0"/>
                    </a:p>
                  </a:txBody>
                  <a:tcPr/>
                </a:tc>
                <a:extLst>
                  <a:ext uri="{0D108BD9-81ED-4DB2-BD59-A6C34878D82A}">
                    <a16:rowId xmlns:a16="http://schemas.microsoft.com/office/drawing/2014/main" val="10000"/>
                  </a:ext>
                </a:extLst>
              </a:tr>
              <a:tr h="370840">
                <a:tc>
                  <a:txBody>
                    <a:bodyPr/>
                    <a:lstStyle/>
                    <a:p>
                      <a:pPr algn="ctr"/>
                      <a:r>
                        <a:rPr lang="en-IN" dirty="0"/>
                        <a:t>20.10</a:t>
                      </a:r>
                    </a:p>
                  </a:txBody>
                  <a:tcPr/>
                </a:tc>
                <a:tc>
                  <a:txBody>
                    <a:bodyPr/>
                    <a:lstStyle/>
                    <a:p>
                      <a:pPr algn="ctr"/>
                      <a:r>
                        <a:rPr lang="en-IN" dirty="0"/>
                        <a:t>26.19</a:t>
                      </a:r>
                    </a:p>
                  </a:txBody>
                  <a:tcPr/>
                </a:tc>
                <a:extLst>
                  <a:ext uri="{0D108BD9-81ED-4DB2-BD59-A6C34878D82A}">
                    <a16:rowId xmlns:a16="http://schemas.microsoft.com/office/drawing/2014/main" val="10001"/>
                  </a:ext>
                </a:extLst>
              </a:tr>
              <a:tr h="370840">
                <a:tc>
                  <a:txBody>
                    <a:bodyPr/>
                    <a:lstStyle/>
                    <a:p>
                      <a:pPr algn="ctr"/>
                      <a:r>
                        <a:rPr lang="en-IN" dirty="0"/>
                        <a:t>19.80</a:t>
                      </a:r>
                    </a:p>
                  </a:txBody>
                  <a:tcPr/>
                </a:tc>
                <a:tc>
                  <a:txBody>
                    <a:bodyPr/>
                    <a:lstStyle/>
                    <a:p>
                      <a:pPr algn="ctr"/>
                      <a:r>
                        <a:rPr lang="en-IN" dirty="0"/>
                        <a:t>23.88</a:t>
                      </a:r>
                    </a:p>
                  </a:txBody>
                  <a:tcPr/>
                </a:tc>
                <a:extLst>
                  <a:ext uri="{0D108BD9-81ED-4DB2-BD59-A6C34878D82A}">
                    <a16:rowId xmlns:a16="http://schemas.microsoft.com/office/drawing/2014/main" val="10002"/>
                  </a:ext>
                </a:extLst>
              </a:tr>
              <a:tr h="370840">
                <a:tc>
                  <a:txBody>
                    <a:bodyPr/>
                    <a:lstStyle/>
                    <a:p>
                      <a:pPr algn="ctr"/>
                      <a:r>
                        <a:rPr lang="en-IN" dirty="0"/>
                        <a:t>22.36</a:t>
                      </a:r>
                    </a:p>
                  </a:txBody>
                  <a:tcPr/>
                </a:tc>
                <a:tc>
                  <a:txBody>
                    <a:bodyPr/>
                    <a:lstStyle/>
                    <a:p>
                      <a:pPr algn="ctr"/>
                      <a:r>
                        <a:rPr lang="en-IN" dirty="0"/>
                        <a:t>25.50</a:t>
                      </a:r>
                    </a:p>
                  </a:txBody>
                  <a:tcPr/>
                </a:tc>
                <a:extLst>
                  <a:ext uri="{0D108BD9-81ED-4DB2-BD59-A6C34878D82A}">
                    <a16:rowId xmlns:a16="http://schemas.microsoft.com/office/drawing/2014/main" val="10003"/>
                  </a:ext>
                </a:extLst>
              </a:tr>
              <a:tr h="370840">
                <a:tc>
                  <a:txBody>
                    <a:bodyPr/>
                    <a:lstStyle/>
                    <a:p>
                      <a:pPr algn="ctr"/>
                      <a:r>
                        <a:rPr lang="en-IN" dirty="0"/>
                        <a:t>18.75</a:t>
                      </a:r>
                    </a:p>
                  </a:txBody>
                  <a:tcPr/>
                </a:tc>
                <a:tc>
                  <a:txBody>
                    <a:bodyPr/>
                    <a:lstStyle/>
                    <a:p>
                      <a:pPr algn="ctr"/>
                      <a:r>
                        <a:rPr lang="en-IN" dirty="0"/>
                        <a:t>2164</a:t>
                      </a:r>
                    </a:p>
                  </a:txBody>
                  <a:tcPr/>
                </a:tc>
                <a:extLst>
                  <a:ext uri="{0D108BD9-81ED-4DB2-BD59-A6C34878D82A}">
                    <a16:rowId xmlns:a16="http://schemas.microsoft.com/office/drawing/2014/main" val="10004"/>
                  </a:ext>
                </a:extLst>
              </a:tr>
              <a:tr h="370840">
                <a:tc>
                  <a:txBody>
                    <a:bodyPr/>
                    <a:lstStyle/>
                    <a:p>
                      <a:pPr algn="ctr"/>
                      <a:r>
                        <a:rPr lang="en-IN" dirty="0"/>
                        <a:t>21.90</a:t>
                      </a:r>
                    </a:p>
                  </a:txBody>
                  <a:tcPr/>
                </a:tc>
                <a:tc>
                  <a:txBody>
                    <a:bodyPr/>
                    <a:lstStyle/>
                    <a:p>
                      <a:pPr algn="ctr"/>
                      <a:r>
                        <a:rPr lang="en-IN" dirty="0"/>
                        <a:t>24.85</a:t>
                      </a:r>
                    </a:p>
                  </a:txBody>
                  <a:tcPr/>
                </a:tc>
                <a:extLst>
                  <a:ext uri="{0D108BD9-81ED-4DB2-BD59-A6C34878D82A}">
                    <a16:rowId xmlns:a16="http://schemas.microsoft.com/office/drawing/2014/main" val="10005"/>
                  </a:ext>
                </a:extLst>
              </a:tr>
              <a:tr h="370840">
                <a:tc>
                  <a:txBody>
                    <a:bodyPr/>
                    <a:lstStyle/>
                    <a:p>
                      <a:pPr algn="ctr"/>
                      <a:r>
                        <a:rPr lang="en-IN" dirty="0"/>
                        <a:t>22.96</a:t>
                      </a:r>
                    </a:p>
                  </a:txBody>
                  <a:tcPr/>
                </a:tc>
                <a:tc>
                  <a:txBody>
                    <a:bodyPr/>
                    <a:lstStyle/>
                    <a:p>
                      <a:pPr algn="ctr"/>
                      <a:r>
                        <a:rPr lang="en-IN" dirty="0"/>
                        <a:t>25.30</a:t>
                      </a:r>
                    </a:p>
                  </a:txBody>
                  <a:tcPr/>
                </a:tc>
                <a:extLst>
                  <a:ext uri="{0D108BD9-81ED-4DB2-BD59-A6C34878D82A}">
                    <a16:rowId xmlns:a16="http://schemas.microsoft.com/office/drawing/2014/main" val="10006"/>
                  </a:ext>
                </a:extLst>
              </a:tr>
              <a:tr h="370840">
                <a:tc>
                  <a:txBody>
                    <a:bodyPr/>
                    <a:lstStyle/>
                    <a:p>
                      <a:pPr algn="ctr"/>
                      <a:r>
                        <a:rPr lang="en-IN" dirty="0"/>
                        <a:t>20.75</a:t>
                      </a:r>
                    </a:p>
                  </a:txBody>
                  <a:tcPr/>
                </a:tc>
                <a:tc>
                  <a:txBody>
                    <a:bodyPr/>
                    <a:lstStyle/>
                    <a:p>
                      <a:pPr algn="ctr"/>
                      <a:r>
                        <a:rPr lang="en-IN" dirty="0"/>
                        <a:t>24.12</a:t>
                      </a:r>
                    </a:p>
                  </a:txBody>
                  <a:tcPr/>
                </a:tc>
                <a:extLst>
                  <a:ext uri="{0D108BD9-81ED-4DB2-BD59-A6C34878D82A}">
                    <a16:rowId xmlns:a16="http://schemas.microsoft.com/office/drawing/2014/main" val="10007"/>
                  </a:ext>
                </a:extLst>
              </a:tr>
              <a:tr h="370840">
                <a:tc>
                  <a:txBody>
                    <a:bodyPr/>
                    <a:lstStyle/>
                    <a:p>
                      <a:pPr algn="ctr"/>
                      <a:endParaRPr lang="en-IN" dirty="0"/>
                    </a:p>
                  </a:txBody>
                  <a:tcPr/>
                </a:tc>
                <a:tc>
                  <a:txBody>
                    <a:bodyPr/>
                    <a:lstStyle/>
                    <a:p>
                      <a:pPr algn="ctr"/>
                      <a:r>
                        <a:rPr lang="en-IN" dirty="0"/>
                        <a:t>23.45</a:t>
                      </a:r>
                    </a:p>
                  </a:txBody>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3BBBF736-1429-9D37-A9D5-C5ADF1B3DBE7}"/>
              </a:ext>
            </a:extLst>
          </p:cNvPr>
          <p:cNvSpPr/>
          <p:nvPr/>
        </p:nvSpPr>
        <p:spPr>
          <a:xfrm>
            <a:off x="417739" y="4919008"/>
            <a:ext cx="11144250" cy="1938992"/>
          </a:xfrm>
          <a:prstGeom prst="rect">
            <a:avLst/>
          </a:prstGeom>
        </p:spPr>
        <p:txBody>
          <a:bodyPr wrap="square">
            <a:spAutoFit/>
          </a:bodyPr>
          <a:lstStyle/>
          <a:p>
            <a:pPr algn="just"/>
            <a:r>
              <a:rPr lang="en-IN" sz="2400" dirty="0"/>
              <a:t>Hypothesis </a:t>
            </a:r>
          </a:p>
          <a:p>
            <a:pPr algn="just"/>
            <a:r>
              <a:rPr lang="en-IN" sz="2400" dirty="0">
                <a:sym typeface="Symbol" panose="05050102010706020507" pitchFamily="18" charset="2"/>
              </a:rPr>
              <a:t>H</a:t>
            </a:r>
            <a:r>
              <a:rPr lang="en-IN" sz="2400" baseline="-25000" dirty="0">
                <a:sym typeface="Symbol" panose="05050102010706020507" pitchFamily="18" charset="2"/>
              </a:rPr>
              <a:t>0</a:t>
            </a:r>
            <a:r>
              <a:rPr lang="en-IN" sz="2400" dirty="0">
                <a:sym typeface="Symbol" panose="05050102010706020507" pitchFamily="18" charset="2"/>
              </a:rPr>
              <a:t>: The health service population is identical to the police service population on employee compensation</a:t>
            </a:r>
          </a:p>
          <a:p>
            <a:pPr algn="just"/>
            <a:r>
              <a:rPr lang="en-IN" sz="2400" dirty="0">
                <a:sym typeface="Symbol" panose="05050102010706020507" pitchFamily="18" charset="2"/>
              </a:rPr>
              <a:t>H</a:t>
            </a:r>
            <a:r>
              <a:rPr lang="en-IN" sz="2400" baseline="-25000" dirty="0">
                <a:sym typeface="Symbol" panose="05050102010706020507" pitchFamily="18" charset="2"/>
              </a:rPr>
              <a:t>a</a:t>
            </a:r>
            <a:r>
              <a:rPr lang="en-IN" sz="2400" dirty="0">
                <a:sym typeface="Symbol" panose="05050102010706020507" pitchFamily="18" charset="2"/>
              </a:rPr>
              <a:t>: The health service population is not identical to the police service population on employee compensation  </a:t>
            </a:r>
          </a:p>
        </p:txBody>
      </p:sp>
    </p:spTree>
    <p:extLst>
      <p:ext uri="{BB962C8B-B14F-4D97-AF65-F5344CB8AC3E}">
        <p14:creationId xmlns:p14="http://schemas.microsoft.com/office/powerpoint/2010/main" val="26865248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Mann-Whitney test </a:t>
            </a:r>
          </a:p>
        </p:txBody>
      </p:sp>
      <p:graphicFrame>
        <p:nvGraphicFramePr>
          <p:cNvPr id="5" name="Table 4">
            <a:extLst>
              <a:ext uri="{FF2B5EF4-FFF2-40B4-BE49-F238E27FC236}">
                <a16:creationId xmlns:a16="http://schemas.microsoft.com/office/drawing/2014/main" id="{C312ED66-FB7A-026C-760A-4E49664258EC}"/>
              </a:ext>
            </a:extLst>
          </p:cNvPr>
          <p:cNvGraphicFramePr>
            <a:graphicFrameLocks noGrp="1"/>
          </p:cNvGraphicFramePr>
          <p:nvPr>
            <p:extLst>
              <p:ext uri="{D42A27DB-BD31-4B8C-83A1-F6EECF244321}">
                <p14:modId xmlns:p14="http://schemas.microsoft.com/office/powerpoint/2010/main" val="949834074"/>
              </p:ext>
            </p:extLst>
          </p:nvPr>
        </p:nvGraphicFramePr>
        <p:xfrm>
          <a:off x="487776" y="731520"/>
          <a:ext cx="4497049" cy="6126480"/>
        </p:xfrm>
        <a:graphic>
          <a:graphicData uri="http://schemas.openxmlformats.org/drawingml/2006/table">
            <a:tbl>
              <a:tblPr firstRow="1" bandRow="1">
                <a:tableStyleId>{5C22544A-7EE6-4342-B048-85BDC9FD1C3A}</a:tableStyleId>
              </a:tblPr>
              <a:tblGrid>
                <a:gridCol w="1634766">
                  <a:extLst>
                    <a:ext uri="{9D8B030D-6E8A-4147-A177-3AD203B41FA5}">
                      <a16:colId xmlns:a16="http://schemas.microsoft.com/office/drawing/2014/main" val="20000"/>
                    </a:ext>
                  </a:extLst>
                </a:gridCol>
                <a:gridCol w="868333">
                  <a:extLst>
                    <a:ext uri="{9D8B030D-6E8A-4147-A177-3AD203B41FA5}">
                      <a16:colId xmlns:a16="http://schemas.microsoft.com/office/drawing/2014/main" val="20001"/>
                    </a:ext>
                  </a:extLst>
                </a:gridCol>
                <a:gridCol w="1993950">
                  <a:extLst>
                    <a:ext uri="{9D8B030D-6E8A-4147-A177-3AD203B41FA5}">
                      <a16:colId xmlns:a16="http://schemas.microsoft.com/office/drawing/2014/main" val="20002"/>
                    </a:ext>
                  </a:extLst>
                </a:gridCol>
              </a:tblGrid>
              <a:tr h="290759">
                <a:tc>
                  <a:txBody>
                    <a:bodyPr/>
                    <a:lstStyle/>
                    <a:p>
                      <a:pPr algn="ctr"/>
                      <a:r>
                        <a:rPr lang="en-IN" dirty="0"/>
                        <a:t>Total</a:t>
                      </a:r>
                      <a:r>
                        <a:rPr lang="en-IN" baseline="0" dirty="0"/>
                        <a:t> Employee Compensation </a:t>
                      </a:r>
                      <a:endParaRPr lang="en-IN" dirty="0"/>
                    </a:p>
                  </a:txBody>
                  <a:tcPr/>
                </a:tc>
                <a:tc>
                  <a:txBody>
                    <a:bodyPr/>
                    <a:lstStyle/>
                    <a:p>
                      <a:pPr algn="ctr"/>
                      <a:r>
                        <a:rPr lang="en-IN" dirty="0"/>
                        <a:t>Rank</a:t>
                      </a:r>
                    </a:p>
                  </a:txBody>
                  <a:tcPr/>
                </a:tc>
                <a:tc>
                  <a:txBody>
                    <a:bodyPr/>
                    <a:lstStyle/>
                    <a:p>
                      <a:pPr algn="ctr"/>
                      <a:r>
                        <a:rPr lang="en-IN" dirty="0"/>
                        <a:t>Group</a:t>
                      </a:r>
                      <a:r>
                        <a:rPr lang="en-IN" baseline="0" dirty="0"/>
                        <a:t> </a:t>
                      </a:r>
                      <a:endParaRPr lang="en-IN" dirty="0"/>
                    </a:p>
                  </a:txBody>
                  <a:tcPr/>
                </a:tc>
                <a:extLst>
                  <a:ext uri="{0D108BD9-81ED-4DB2-BD59-A6C34878D82A}">
                    <a16:rowId xmlns:a16="http://schemas.microsoft.com/office/drawing/2014/main" val="10000"/>
                  </a:ext>
                </a:extLst>
              </a:tr>
              <a:tr h="290759">
                <a:tc>
                  <a:txBody>
                    <a:bodyPr/>
                    <a:lstStyle/>
                    <a:p>
                      <a:pPr algn="ctr"/>
                      <a:r>
                        <a:rPr lang="en-IN" dirty="0"/>
                        <a:t>18.75</a:t>
                      </a:r>
                    </a:p>
                  </a:txBody>
                  <a:tcPr/>
                </a:tc>
                <a:tc>
                  <a:txBody>
                    <a:bodyPr/>
                    <a:lstStyle/>
                    <a:p>
                      <a:pPr algn="ctr"/>
                      <a:r>
                        <a:rPr lang="en-IN" dirty="0"/>
                        <a:t>1</a:t>
                      </a:r>
                    </a:p>
                  </a:txBody>
                  <a:tcPr/>
                </a:tc>
                <a:tc>
                  <a:txBody>
                    <a:bodyPr/>
                    <a:lstStyle/>
                    <a:p>
                      <a:pPr algn="ctr"/>
                      <a:r>
                        <a:rPr lang="en-IN" dirty="0"/>
                        <a:t>H</a:t>
                      </a:r>
                    </a:p>
                  </a:txBody>
                  <a:tcPr/>
                </a:tc>
                <a:extLst>
                  <a:ext uri="{0D108BD9-81ED-4DB2-BD59-A6C34878D82A}">
                    <a16:rowId xmlns:a16="http://schemas.microsoft.com/office/drawing/2014/main" val="10001"/>
                  </a:ext>
                </a:extLst>
              </a:tr>
              <a:tr h="290759">
                <a:tc>
                  <a:txBody>
                    <a:bodyPr/>
                    <a:lstStyle/>
                    <a:p>
                      <a:pPr algn="ctr"/>
                      <a:r>
                        <a:rPr lang="en-IN" dirty="0"/>
                        <a:t>19.80</a:t>
                      </a:r>
                    </a:p>
                  </a:txBody>
                  <a:tcPr/>
                </a:tc>
                <a:tc>
                  <a:txBody>
                    <a:bodyPr/>
                    <a:lstStyle/>
                    <a:p>
                      <a:pPr algn="ctr"/>
                      <a:r>
                        <a:rPr lang="en-IN" dirty="0"/>
                        <a:t>2</a:t>
                      </a:r>
                    </a:p>
                  </a:txBody>
                  <a:tcPr/>
                </a:tc>
                <a:tc>
                  <a:txBody>
                    <a:bodyPr/>
                    <a:lstStyle/>
                    <a:p>
                      <a:pPr algn="ctr"/>
                      <a:r>
                        <a:rPr lang="en-IN" dirty="0"/>
                        <a:t>H</a:t>
                      </a:r>
                    </a:p>
                  </a:txBody>
                  <a:tcPr/>
                </a:tc>
                <a:extLst>
                  <a:ext uri="{0D108BD9-81ED-4DB2-BD59-A6C34878D82A}">
                    <a16:rowId xmlns:a16="http://schemas.microsoft.com/office/drawing/2014/main" val="10002"/>
                  </a:ext>
                </a:extLst>
              </a:tr>
              <a:tr h="290759">
                <a:tc>
                  <a:txBody>
                    <a:bodyPr/>
                    <a:lstStyle/>
                    <a:p>
                      <a:pPr algn="ctr"/>
                      <a:r>
                        <a:rPr lang="en-IN" dirty="0"/>
                        <a:t>20.10</a:t>
                      </a:r>
                    </a:p>
                  </a:txBody>
                  <a:tcPr/>
                </a:tc>
                <a:tc>
                  <a:txBody>
                    <a:bodyPr/>
                    <a:lstStyle/>
                    <a:p>
                      <a:pPr algn="ctr"/>
                      <a:r>
                        <a:rPr lang="en-IN" dirty="0"/>
                        <a:t>3</a:t>
                      </a:r>
                    </a:p>
                  </a:txBody>
                  <a:tcPr/>
                </a:tc>
                <a:tc>
                  <a:txBody>
                    <a:bodyPr/>
                    <a:lstStyle/>
                    <a:p>
                      <a:pPr algn="ctr"/>
                      <a:r>
                        <a:rPr lang="en-IN" dirty="0"/>
                        <a:t>H</a:t>
                      </a:r>
                    </a:p>
                  </a:txBody>
                  <a:tcPr/>
                </a:tc>
                <a:extLst>
                  <a:ext uri="{0D108BD9-81ED-4DB2-BD59-A6C34878D82A}">
                    <a16:rowId xmlns:a16="http://schemas.microsoft.com/office/drawing/2014/main" val="10003"/>
                  </a:ext>
                </a:extLst>
              </a:tr>
              <a:tr h="290759">
                <a:tc>
                  <a:txBody>
                    <a:bodyPr/>
                    <a:lstStyle/>
                    <a:p>
                      <a:pPr algn="ctr"/>
                      <a:r>
                        <a:rPr lang="en-IN" dirty="0"/>
                        <a:t>20.75</a:t>
                      </a:r>
                    </a:p>
                  </a:txBody>
                  <a:tcPr/>
                </a:tc>
                <a:tc>
                  <a:txBody>
                    <a:bodyPr/>
                    <a:lstStyle/>
                    <a:p>
                      <a:pPr algn="ctr"/>
                      <a:r>
                        <a:rPr lang="en-IN" dirty="0"/>
                        <a:t>4</a:t>
                      </a:r>
                    </a:p>
                  </a:txBody>
                  <a:tcPr/>
                </a:tc>
                <a:tc>
                  <a:txBody>
                    <a:bodyPr/>
                    <a:lstStyle/>
                    <a:p>
                      <a:pPr algn="ctr"/>
                      <a:r>
                        <a:rPr lang="en-IN" dirty="0"/>
                        <a:t>H</a:t>
                      </a:r>
                    </a:p>
                  </a:txBody>
                  <a:tcPr/>
                </a:tc>
                <a:extLst>
                  <a:ext uri="{0D108BD9-81ED-4DB2-BD59-A6C34878D82A}">
                    <a16:rowId xmlns:a16="http://schemas.microsoft.com/office/drawing/2014/main" val="10004"/>
                  </a:ext>
                </a:extLst>
              </a:tr>
              <a:tr h="290759">
                <a:tc>
                  <a:txBody>
                    <a:bodyPr/>
                    <a:lstStyle/>
                    <a:p>
                      <a:pPr algn="ctr"/>
                      <a:r>
                        <a:rPr lang="en-IN" dirty="0"/>
                        <a:t>21.64</a:t>
                      </a:r>
                    </a:p>
                  </a:txBody>
                  <a:tcPr/>
                </a:tc>
                <a:tc>
                  <a:txBody>
                    <a:bodyPr/>
                    <a:lstStyle/>
                    <a:p>
                      <a:pPr algn="ctr"/>
                      <a:r>
                        <a:rPr lang="en-IN" dirty="0"/>
                        <a:t>5</a:t>
                      </a:r>
                    </a:p>
                  </a:txBody>
                  <a:tcPr/>
                </a:tc>
                <a:tc>
                  <a:txBody>
                    <a:bodyPr/>
                    <a:lstStyle/>
                    <a:p>
                      <a:pPr algn="ctr"/>
                      <a:r>
                        <a:rPr lang="en-IN" dirty="0"/>
                        <a:t>P</a:t>
                      </a:r>
                    </a:p>
                  </a:txBody>
                  <a:tcPr/>
                </a:tc>
                <a:extLst>
                  <a:ext uri="{0D108BD9-81ED-4DB2-BD59-A6C34878D82A}">
                    <a16:rowId xmlns:a16="http://schemas.microsoft.com/office/drawing/2014/main" val="10005"/>
                  </a:ext>
                </a:extLst>
              </a:tr>
              <a:tr h="290759">
                <a:tc>
                  <a:txBody>
                    <a:bodyPr/>
                    <a:lstStyle/>
                    <a:p>
                      <a:pPr algn="ctr"/>
                      <a:r>
                        <a:rPr lang="en-IN" dirty="0"/>
                        <a:t>21.90</a:t>
                      </a:r>
                    </a:p>
                  </a:txBody>
                  <a:tcPr/>
                </a:tc>
                <a:tc>
                  <a:txBody>
                    <a:bodyPr/>
                    <a:lstStyle/>
                    <a:p>
                      <a:pPr algn="ctr"/>
                      <a:r>
                        <a:rPr lang="en-IN" dirty="0"/>
                        <a:t>6</a:t>
                      </a:r>
                    </a:p>
                  </a:txBody>
                  <a:tcPr/>
                </a:tc>
                <a:tc>
                  <a:txBody>
                    <a:bodyPr/>
                    <a:lstStyle/>
                    <a:p>
                      <a:pPr algn="ctr"/>
                      <a:r>
                        <a:rPr lang="en-IN" dirty="0"/>
                        <a:t>H</a:t>
                      </a:r>
                    </a:p>
                  </a:txBody>
                  <a:tcPr/>
                </a:tc>
                <a:extLst>
                  <a:ext uri="{0D108BD9-81ED-4DB2-BD59-A6C34878D82A}">
                    <a16:rowId xmlns:a16="http://schemas.microsoft.com/office/drawing/2014/main" val="10006"/>
                  </a:ext>
                </a:extLst>
              </a:tr>
              <a:tr h="290759">
                <a:tc>
                  <a:txBody>
                    <a:bodyPr/>
                    <a:lstStyle/>
                    <a:p>
                      <a:pPr algn="ctr"/>
                      <a:r>
                        <a:rPr lang="en-IN" dirty="0"/>
                        <a:t>22.36</a:t>
                      </a:r>
                    </a:p>
                  </a:txBody>
                  <a:tcPr/>
                </a:tc>
                <a:tc>
                  <a:txBody>
                    <a:bodyPr/>
                    <a:lstStyle/>
                    <a:p>
                      <a:pPr algn="ctr"/>
                      <a:r>
                        <a:rPr lang="en-IN" dirty="0"/>
                        <a:t>7</a:t>
                      </a:r>
                    </a:p>
                  </a:txBody>
                  <a:tcPr/>
                </a:tc>
                <a:tc>
                  <a:txBody>
                    <a:bodyPr/>
                    <a:lstStyle/>
                    <a:p>
                      <a:pPr algn="ctr"/>
                      <a:r>
                        <a:rPr lang="en-IN" dirty="0"/>
                        <a:t>H</a:t>
                      </a:r>
                    </a:p>
                  </a:txBody>
                  <a:tcPr/>
                </a:tc>
                <a:extLst>
                  <a:ext uri="{0D108BD9-81ED-4DB2-BD59-A6C34878D82A}">
                    <a16:rowId xmlns:a16="http://schemas.microsoft.com/office/drawing/2014/main" val="10007"/>
                  </a:ext>
                </a:extLst>
              </a:tr>
              <a:tr h="290759">
                <a:tc>
                  <a:txBody>
                    <a:bodyPr/>
                    <a:lstStyle/>
                    <a:p>
                      <a:pPr algn="ctr"/>
                      <a:r>
                        <a:rPr lang="en-IN" dirty="0"/>
                        <a:t>22.96</a:t>
                      </a:r>
                    </a:p>
                  </a:txBody>
                  <a:tcPr/>
                </a:tc>
                <a:tc>
                  <a:txBody>
                    <a:bodyPr/>
                    <a:lstStyle/>
                    <a:p>
                      <a:pPr algn="ctr"/>
                      <a:r>
                        <a:rPr lang="en-IN" dirty="0"/>
                        <a:t>8</a:t>
                      </a:r>
                    </a:p>
                  </a:txBody>
                  <a:tcPr/>
                </a:tc>
                <a:tc>
                  <a:txBody>
                    <a:bodyPr/>
                    <a:lstStyle/>
                    <a:p>
                      <a:pPr algn="ctr"/>
                      <a:r>
                        <a:rPr lang="en-IN" dirty="0"/>
                        <a:t>H</a:t>
                      </a:r>
                    </a:p>
                  </a:txBody>
                  <a:tcPr/>
                </a:tc>
                <a:extLst>
                  <a:ext uri="{0D108BD9-81ED-4DB2-BD59-A6C34878D82A}">
                    <a16:rowId xmlns:a16="http://schemas.microsoft.com/office/drawing/2014/main" val="10008"/>
                  </a:ext>
                </a:extLst>
              </a:tr>
              <a:tr h="290759">
                <a:tc>
                  <a:txBody>
                    <a:bodyPr/>
                    <a:lstStyle/>
                    <a:p>
                      <a:pPr algn="ctr"/>
                      <a:r>
                        <a:rPr lang="en-IN" dirty="0"/>
                        <a:t>23.45</a:t>
                      </a:r>
                    </a:p>
                  </a:txBody>
                  <a:tcPr/>
                </a:tc>
                <a:tc>
                  <a:txBody>
                    <a:bodyPr/>
                    <a:lstStyle/>
                    <a:p>
                      <a:pPr algn="ctr"/>
                      <a:r>
                        <a:rPr lang="en-IN" dirty="0"/>
                        <a:t>9</a:t>
                      </a:r>
                    </a:p>
                  </a:txBody>
                  <a:tcPr/>
                </a:tc>
                <a:tc>
                  <a:txBody>
                    <a:bodyPr/>
                    <a:lstStyle/>
                    <a:p>
                      <a:pPr algn="ctr"/>
                      <a:r>
                        <a:rPr lang="en-IN" dirty="0"/>
                        <a:t>P</a:t>
                      </a:r>
                    </a:p>
                  </a:txBody>
                  <a:tcPr/>
                </a:tc>
                <a:extLst>
                  <a:ext uri="{0D108BD9-81ED-4DB2-BD59-A6C34878D82A}">
                    <a16:rowId xmlns:a16="http://schemas.microsoft.com/office/drawing/2014/main" val="10009"/>
                  </a:ext>
                </a:extLst>
              </a:tr>
              <a:tr h="290759">
                <a:tc>
                  <a:txBody>
                    <a:bodyPr/>
                    <a:lstStyle/>
                    <a:p>
                      <a:pPr algn="ctr"/>
                      <a:r>
                        <a:rPr lang="en-IN" dirty="0"/>
                        <a:t>23.88</a:t>
                      </a:r>
                    </a:p>
                  </a:txBody>
                  <a:tcPr/>
                </a:tc>
                <a:tc>
                  <a:txBody>
                    <a:bodyPr/>
                    <a:lstStyle/>
                    <a:p>
                      <a:pPr algn="ctr"/>
                      <a:r>
                        <a:rPr lang="en-IN" dirty="0"/>
                        <a:t>10</a:t>
                      </a:r>
                    </a:p>
                  </a:txBody>
                  <a:tcPr/>
                </a:tc>
                <a:tc>
                  <a:txBody>
                    <a:bodyPr/>
                    <a:lstStyle/>
                    <a:p>
                      <a:pPr algn="ctr"/>
                      <a:r>
                        <a:rPr lang="en-IN" dirty="0"/>
                        <a:t>P</a:t>
                      </a:r>
                    </a:p>
                  </a:txBody>
                  <a:tcPr/>
                </a:tc>
                <a:extLst>
                  <a:ext uri="{0D108BD9-81ED-4DB2-BD59-A6C34878D82A}">
                    <a16:rowId xmlns:a16="http://schemas.microsoft.com/office/drawing/2014/main" val="10010"/>
                  </a:ext>
                </a:extLst>
              </a:tr>
              <a:tr h="290759">
                <a:tc>
                  <a:txBody>
                    <a:bodyPr/>
                    <a:lstStyle/>
                    <a:p>
                      <a:pPr algn="ctr"/>
                      <a:r>
                        <a:rPr lang="en-IN" dirty="0"/>
                        <a:t>24.12</a:t>
                      </a:r>
                    </a:p>
                  </a:txBody>
                  <a:tcPr/>
                </a:tc>
                <a:tc>
                  <a:txBody>
                    <a:bodyPr/>
                    <a:lstStyle/>
                    <a:p>
                      <a:pPr algn="ctr"/>
                      <a:r>
                        <a:rPr lang="en-IN" dirty="0"/>
                        <a:t>11</a:t>
                      </a:r>
                    </a:p>
                  </a:txBody>
                  <a:tcPr/>
                </a:tc>
                <a:tc>
                  <a:txBody>
                    <a:bodyPr/>
                    <a:lstStyle/>
                    <a:p>
                      <a:pPr algn="ctr"/>
                      <a:r>
                        <a:rPr lang="en-IN" dirty="0"/>
                        <a:t>P</a:t>
                      </a:r>
                    </a:p>
                  </a:txBody>
                  <a:tcPr/>
                </a:tc>
                <a:extLst>
                  <a:ext uri="{0D108BD9-81ED-4DB2-BD59-A6C34878D82A}">
                    <a16:rowId xmlns:a16="http://schemas.microsoft.com/office/drawing/2014/main" val="10011"/>
                  </a:ext>
                </a:extLst>
              </a:tr>
              <a:tr h="290759">
                <a:tc>
                  <a:txBody>
                    <a:bodyPr/>
                    <a:lstStyle/>
                    <a:p>
                      <a:pPr algn="ctr"/>
                      <a:r>
                        <a:rPr lang="en-IN" dirty="0"/>
                        <a:t>24.85</a:t>
                      </a:r>
                    </a:p>
                  </a:txBody>
                  <a:tcPr/>
                </a:tc>
                <a:tc>
                  <a:txBody>
                    <a:bodyPr/>
                    <a:lstStyle/>
                    <a:p>
                      <a:pPr algn="ctr"/>
                      <a:r>
                        <a:rPr lang="en-IN" dirty="0"/>
                        <a:t>12</a:t>
                      </a:r>
                    </a:p>
                  </a:txBody>
                  <a:tcPr/>
                </a:tc>
                <a:tc>
                  <a:txBody>
                    <a:bodyPr/>
                    <a:lstStyle/>
                    <a:p>
                      <a:pPr algn="ctr"/>
                      <a:r>
                        <a:rPr lang="en-IN" dirty="0"/>
                        <a:t>P</a:t>
                      </a:r>
                    </a:p>
                  </a:txBody>
                  <a:tcPr/>
                </a:tc>
                <a:extLst>
                  <a:ext uri="{0D108BD9-81ED-4DB2-BD59-A6C34878D82A}">
                    <a16:rowId xmlns:a16="http://schemas.microsoft.com/office/drawing/2014/main" val="10012"/>
                  </a:ext>
                </a:extLst>
              </a:tr>
              <a:tr h="290759">
                <a:tc>
                  <a:txBody>
                    <a:bodyPr/>
                    <a:lstStyle/>
                    <a:p>
                      <a:pPr algn="ctr"/>
                      <a:r>
                        <a:rPr lang="en-IN" dirty="0"/>
                        <a:t>25.30</a:t>
                      </a:r>
                    </a:p>
                  </a:txBody>
                  <a:tcPr/>
                </a:tc>
                <a:tc>
                  <a:txBody>
                    <a:bodyPr/>
                    <a:lstStyle/>
                    <a:p>
                      <a:pPr algn="ctr"/>
                      <a:r>
                        <a:rPr lang="en-IN" dirty="0"/>
                        <a:t>13</a:t>
                      </a:r>
                    </a:p>
                  </a:txBody>
                  <a:tcPr/>
                </a:tc>
                <a:tc>
                  <a:txBody>
                    <a:bodyPr/>
                    <a:lstStyle/>
                    <a:p>
                      <a:pPr algn="ctr"/>
                      <a:r>
                        <a:rPr lang="en-IN" dirty="0"/>
                        <a:t>P</a:t>
                      </a:r>
                    </a:p>
                  </a:txBody>
                  <a:tcPr/>
                </a:tc>
                <a:extLst>
                  <a:ext uri="{0D108BD9-81ED-4DB2-BD59-A6C34878D82A}">
                    <a16:rowId xmlns:a16="http://schemas.microsoft.com/office/drawing/2014/main" val="10013"/>
                  </a:ext>
                </a:extLst>
              </a:tr>
              <a:tr h="290759">
                <a:tc>
                  <a:txBody>
                    <a:bodyPr/>
                    <a:lstStyle/>
                    <a:p>
                      <a:pPr algn="ctr"/>
                      <a:r>
                        <a:rPr lang="en-IN" dirty="0"/>
                        <a:t>25.50</a:t>
                      </a:r>
                    </a:p>
                  </a:txBody>
                  <a:tcPr/>
                </a:tc>
                <a:tc>
                  <a:txBody>
                    <a:bodyPr/>
                    <a:lstStyle/>
                    <a:p>
                      <a:pPr algn="ctr"/>
                      <a:r>
                        <a:rPr lang="en-IN" dirty="0"/>
                        <a:t>14</a:t>
                      </a:r>
                    </a:p>
                  </a:txBody>
                  <a:tcPr/>
                </a:tc>
                <a:tc>
                  <a:txBody>
                    <a:bodyPr/>
                    <a:lstStyle/>
                    <a:p>
                      <a:pPr algn="ctr"/>
                      <a:r>
                        <a:rPr lang="en-IN" dirty="0"/>
                        <a:t>P</a:t>
                      </a:r>
                    </a:p>
                  </a:txBody>
                  <a:tcPr/>
                </a:tc>
                <a:extLst>
                  <a:ext uri="{0D108BD9-81ED-4DB2-BD59-A6C34878D82A}">
                    <a16:rowId xmlns:a16="http://schemas.microsoft.com/office/drawing/2014/main" val="10014"/>
                  </a:ext>
                </a:extLst>
              </a:tr>
              <a:tr h="290759">
                <a:tc>
                  <a:txBody>
                    <a:bodyPr/>
                    <a:lstStyle/>
                    <a:p>
                      <a:pPr algn="ctr"/>
                      <a:r>
                        <a:rPr lang="en-IN" dirty="0"/>
                        <a:t>26.19</a:t>
                      </a:r>
                    </a:p>
                  </a:txBody>
                  <a:tcPr/>
                </a:tc>
                <a:tc>
                  <a:txBody>
                    <a:bodyPr/>
                    <a:lstStyle/>
                    <a:p>
                      <a:pPr algn="ctr"/>
                      <a:r>
                        <a:rPr lang="en-IN" dirty="0"/>
                        <a:t>15</a:t>
                      </a:r>
                    </a:p>
                  </a:txBody>
                  <a:tcPr/>
                </a:tc>
                <a:tc>
                  <a:txBody>
                    <a:bodyPr/>
                    <a:lstStyle/>
                    <a:p>
                      <a:pPr algn="ctr"/>
                      <a:r>
                        <a:rPr lang="en-IN" dirty="0"/>
                        <a:t>P</a:t>
                      </a:r>
                    </a:p>
                  </a:txBody>
                  <a:tcPr/>
                </a:tc>
                <a:extLst>
                  <a:ext uri="{0D108BD9-81ED-4DB2-BD59-A6C34878D82A}">
                    <a16:rowId xmlns:a16="http://schemas.microsoft.com/office/drawing/2014/main" val="10015"/>
                  </a:ext>
                </a:extLst>
              </a:tr>
            </a:tbl>
          </a:graphicData>
        </a:graphic>
      </p:graphicFrame>
      <p:sp>
        <p:nvSpPr>
          <p:cNvPr id="6" name="TextBox 5">
            <a:extLst>
              <a:ext uri="{FF2B5EF4-FFF2-40B4-BE49-F238E27FC236}">
                <a16:creationId xmlns:a16="http://schemas.microsoft.com/office/drawing/2014/main" id="{B75E139E-8A92-A61D-D596-41AEF3B7A67E}"/>
              </a:ext>
            </a:extLst>
          </p:cNvPr>
          <p:cNvSpPr txBox="1"/>
          <p:nvPr/>
        </p:nvSpPr>
        <p:spPr>
          <a:xfrm>
            <a:off x="5464509" y="974478"/>
            <a:ext cx="5666282" cy="1200329"/>
          </a:xfrm>
          <a:prstGeom prst="rect">
            <a:avLst/>
          </a:prstGeom>
          <a:noFill/>
        </p:spPr>
        <p:txBody>
          <a:bodyPr wrap="square" rtlCol="0">
            <a:spAutoFit/>
          </a:bodyPr>
          <a:lstStyle/>
          <a:p>
            <a:r>
              <a:rPr lang="en-IN" dirty="0"/>
              <a:t>W</a:t>
            </a:r>
            <a:r>
              <a:rPr lang="en-IN" baseline="-25000" dirty="0"/>
              <a:t>1</a:t>
            </a:r>
            <a:r>
              <a:rPr lang="en-IN" dirty="0"/>
              <a:t> = 1+2+3+4+6+7+8 = 31</a:t>
            </a:r>
          </a:p>
          <a:p>
            <a:r>
              <a:rPr lang="en-IN" dirty="0"/>
              <a:t>W</a:t>
            </a:r>
            <a:r>
              <a:rPr lang="en-IN" baseline="-25000" dirty="0"/>
              <a:t>2</a:t>
            </a:r>
            <a:r>
              <a:rPr lang="en-IN" dirty="0"/>
              <a:t> = 5+9+10+11+12+13+14+15 = 89</a:t>
            </a:r>
          </a:p>
          <a:p>
            <a:endParaRPr lang="en-IN" dirty="0"/>
          </a:p>
          <a:p>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D2D43-F737-1329-2828-06ACB5570D97}"/>
                  </a:ext>
                </a:extLst>
              </p:cNvPr>
              <p:cNvSpPr txBox="1"/>
              <p:nvPr/>
            </p:nvSpPr>
            <p:spPr>
              <a:xfrm>
                <a:off x="5142431" y="1755449"/>
                <a:ext cx="367093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oMath>
                  </m:oMathPara>
                </a14:m>
                <a:endParaRPr lang="en-IN" dirty="0"/>
              </a:p>
            </p:txBody>
          </p:sp>
        </mc:Choice>
        <mc:Fallback xmlns="">
          <p:sp>
            <p:nvSpPr>
              <p:cNvPr id="7" name="TextBox 6">
                <a:extLst>
                  <a:ext uri="{FF2B5EF4-FFF2-40B4-BE49-F238E27FC236}">
                    <a16:creationId xmlns:a16="http://schemas.microsoft.com/office/drawing/2014/main" id="{C05D2D43-F737-1329-2828-06ACB5570D97}"/>
                  </a:ext>
                </a:extLst>
              </p:cNvPr>
              <p:cNvSpPr txBox="1">
                <a:spLocks noRot="1" noChangeAspect="1" noMove="1" noResize="1" noEditPoints="1" noAdjustHandles="1" noChangeArrowheads="1" noChangeShapeType="1" noTextEdit="1"/>
              </p:cNvSpPr>
              <p:nvPr/>
            </p:nvSpPr>
            <p:spPr>
              <a:xfrm>
                <a:off x="5142431" y="1755449"/>
                <a:ext cx="3670935" cy="63478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C11472-9E32-6B50-85B6-F8E31298267D}"/>
                  </a:ext>
                </a:extLst>
              </p:cNvPr>
              <p:cNvSpPr txBox="1"/>
              <p:nvPr/>
            </p:nvSpPr>
            <p:spPr>
              <a:xfrm>
                <a:off x="8813366" y="1865906"/>
                <a:ext cx="3670935" cy="503471"/>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1</m:t>
                        </m:r>
                      </m:sub>
                    </m:sSub>
                    <m:r>
                      <a:rPr lang="en-IN" b="0" i="1" smtClean="0">
                        <a:latin typeface="Cambria Math" panose="02040503050406030204" pitchFamily="18" charset="0"/>
                      </a:rPr>
                      <m:t>=7∗8+</m:t>
                    </m:r>
                    <m:f>
                      <m:fPr>
                        <m:ctrlPr>
                          <a:rPr lang="en-IN" b="0" i="1" smtClean="0">
                            <a:latin typeface="Cambria Math" panose="02040503050406030204" pitchFamily="18" charset="0"/>
                          </a:rPr>
                        </m:ctrlPr>
                      </m:fPr>
                      <m:num>
                        <m:r>
                          <a:rPr lang="en-IN" b="0" i="1" smtClean="0">
                            <a:latin typeface="Cambria Math" panose="02040503050406030204" pitchFamily="18" charset="0"/>
                          </a:rPr>
                          <m:t>7</m:t>
                        </m:r>
                        <m:d>
                          <m:dPr>
                            <m:ctrlPr>
                              <a:rPr lang="en-IN" b="0" i="1" smtClean="0">
                                <a:latin typeface="Cambria Math" panose="02040503050406030204" pitchFamily="18" charset="0"/>
                              </a:rPr>
                            </m:ctrlPr>
                          </m:dPr>
                          <m:e>
                            <m:r>
                              <a:rPr lang="en-IN" b="0" i="1" smtClean="0">
                                <a:latin typeface="Cambria Math" panose="02040503050406030204" pitchFamily="18" charset="0"/>
                              </a:rPr>
                              <m:t>7+1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m:t>
                    </m:r>
                  </m:oMath>
                </a14:m>
                <a:r>
                  <a:rPr lang="en-IN" dirty="0"/>
                  <a:t>31 = 53</a:t>
                </a:r>
              </a:p>
            </p:txBody>
          </p:sp>
        </mc:Choice>
        <mc:Fallback xmlns="">
          <p:sp>
            <p:nvSpPr>
              <p:cNvPr id="8" name="TextBox 7">
                <a:extLst>
                  <a:ext uri="{FF2B5EF4-FFF2-40B4-BE49-F238E27FC236}">
                    <a16:creationId xmlns:a16="http://schemas.microsoft.com/office/drawing/2014/main" id="{17C11472-9E32-6B50-85B6-F8E31298267D}"/>
                  </a:ext>
                </a:extLst>
              </p:cNvPr>
              <p:cNvSpPr txBox="1">
                <a:spLocks noRot="1" noChangeAspect="1" noMove="1" noResize="1" noEditPoints="1" noAdjustHandles="1" noChangeArrowheads="1" noChangeShapeType="1" noTextEdit="1"/>
              </p:cNvSpPr>
              <p:nvPr/>
            </p:nvSpPr>
            <p:spPr>
              <a:xfrm>
                <a:off x="8813366" y="1865906"/>
                <a:ext cx="3670935" cy="503471"/>
              </a:xfrm>
              <a:prstGeom prst="rect">
                <a:avLst/>
              </a:prstGeom>
              <a:blipFill>
                <a:blip r:embed="rId3"/>
                <a:stretch>
                  <a:fillRect b="-72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793812-2B57-DAF4-4017-B7F62546478B}"/>
                  </a:ext>
                </a:extLst>
              </p:cNvPr>
              <p:cNvSpPr txBox="1"/>
              <p:nvPr/>
            </p:nvSpPr>
            <p:spPr>
              <a:xfrm>
                <a:off x="5055607" y="2370454"/>
                <a:ext cx="367093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2</m:t>
                          </m:r>
                        </m:sub>
                      </m:sSub>
                    </m:oMath>
                  </m:oMathPara>
                </a14:m>
                <a:endParaRPr lang="en-IN" dirty="0"/>
              </a:p>
            </p:txBody>
          </p:sp>
        </mc:Choice>
        <mc:Fallback xmlns="">
          <p:sp>
            <p:nvSpPr>
              <p:cNvPr id="9" name="TextBox 8">
                <a:extLst>
                  <a:ext uri="{FF2B5EF4-FFF2-40B4-BE49-F238E27FC236}">
                    <a16:creationId xmlns:a16="http://schemas.microsoft.com/office/drawing/2014/main" id="{D2793812-2B57-DAF4-4017-B7F62546478B}"/>
                  </a:ext>
                </a:extLst>
              </p:cNvPr>
              <p:cNvSpPr txBox="1">
                <a:spLocks noRot="1" noChangeAspect="1" noMove="1" noResize="1" noEditPoints="1" noAdjustHandles="1" noChangeArrowheads="1" noChangeShapeType="1" noTextEdit="1"/>
              </p:cNvSpPr>
              <p:nvPr/>
            </p:nvSpPr>
            <p:spPr>
              <a:xfrm>
                <a:off x="5055607" y="2370454"/>
                <a:ext cx="3670935" cy="63478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A17AC8-291E-28D8-9D72-D47D576C1D58}"/>
                  </a:ext>
                </a:extLst>
              </p:cNvPr>
              <p:cNvSpPr txBox="1"/>
              <p:nvPr/>
            </p:nvSpPr>
            <p:spPr>
              <a:xfrm>
                <a:off x="8455257" y="2377186"/>
                <a:ext cx="3670935"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2</m:t>
                          </m:r>
                        </m:sub>
                      </m:sSub>
                      <m:r>
                        <a:rPr lang="en-IN" b="0" i="1" smtClean="0">
                          <a:latin typeface="Cambria Math" panose="02040503050406030204" pitchFamily="18" charset="0"/>
                        </a:rPr>
                        <m:t>=7∗8+</m:t>
                      </m:r>
                      <m:f>
                        <m:fPr>
                          <m:ctrlPr>
                            <a:rPr lang="en-IN" b="0" i="1" smtClean="0">
                              <a:latin typeface="Cambria Math" panose="02040503050406030204" pitchFamily="18" charset="0"/>
                            </a:rPr>
                          </m:ctrlPr>
                        </m:fPr>
                        <m:num>
                          <m:r>
                            <a:rPr lang="en-IN" b="0" i="1" smtClean="0">
                              <a:latin typeface="Cambria Math" panose="02040503050406030204" pitchFamily="18" charset="0"/>
                            </a:rPr>
                            <m:t>8</m:t>
                          </m:r>
                          <m:d>
                            <m:dPr>
                              <m:ctrlPr>
                                <a:rPr lang="en-IN" b="0" i="1" smtClean="0">
                                  <a:latin typeface="Cambria Math" panose="02040503050406030204" pitchFamily="18" charset="0"/>
                                </a:rPr>
                              </m:ctrlPr>
                            </m:dPr>
                            <m:e>
                              <m:r>
                                <a:rPr lang="en-IN" b="0" i="1" smtClean="0">
                                  <a:latin typeface="Cambria Math" panose="02040503050406030204" pitchFamily="18" charset="0"/>
                                </a:rPr>
                                <m:t>8+1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−89=3</m:t>
                      </m:r>
                    </m:oMath>
                  </m:oMathPara>
                </a14:m>
                <a:endParaRPr lang="en-IN" dirty="0"/>
              </a:p>
            </p:txBody>
          </p:sp>
        </mc:Choice>
        <mc:Fallback xmlns="">
          <p:sp>
            <p:nvSpPr>
              <p:cNvPr id="10" name="TextBox 9">
                <a:extLst>
                  <a:ext uri="{FF2B5EF4-FFF2-40B4-BE49-F238E27FC236}">
                    <a16:creationId xmlns:a16="http://schemas.microsoft.com/office/drawing/2014/main" id="{4AA17AC8-291E-28D8-9D72-D47D576C1D58}"/>
                  </a:ext>
                </a:extLst>
              </p:cNvPr>
              <p:cNvSpPr txBox="1">
                <a:spLocks noRot="1" noChangeAspect="1" noMove="1" noResize="1" noEditPoints="1" noAdjustHandles="1" noChangeArrowheads="1" noChangeShapeType="1" noTextEdit="1"/>
              </p:cNvSpPr>
              <p:nvPr/>
            </p:nvSpPr>
            <p:spPr>
              <a:xfrm>
                <a:off x="8455257" y="2377186"/>
                <a:ext cx="3670935" cy="628057"/>
              </a:xfrm>
              <a:prstGeom prst="rect">
                <a:avLst/>
              </a:prstGeom>
              <a:blipFill>
                <a:blip r:embed="rId5"/>
                <a:stretch>
                  <a:fillRect/>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84D571AC-AA73-DF1F-19EC-F23450BFB63A}"/>
              </a:ext>
            </a:extLst>
          </p:cNvPr>
          <p:cNvSpPr txBox="1"/>
          <p:nvPr/>
        </p:nvSpPr>
        <p:spPr>
          <a:xfrm>
            <a:off x="5142431" y="3005243"/>
            <a:ext cx="6498026" cy="2308324"/>
          </a:xfrm>
          <a:prstGeom prst="rect">
            <a:avLst/>
          </a:prstGeom>
          <a:noFill/>
        </p:spPr>
        <p:txBody>
          <a:bodyPr wrap="square" rtlCol="0">
            <a:spAutoFit/>
          </a:bodyPr>
          <a:lstStyle/>
          <a:p>
            <a:r>
              <a:rPr lang="en-IN" dirty="0"/>
              <a:t>Because of U</a:t>
            </a:r>
            <a:r>
              <a:rPr lang="en-IN" baseline="-25000" dirty="0"/>
              <a:t>2</a:t>
            </a:r>
            <a:r>
              <a:rPr lang="en-IN" dirty="0"/>
              <a:t> is the smallest values of U, we use U =3 as the test statistic. Because it is the smallest size let n</a:t>
            </a:r>
            <a:r>
              <a:rPr lang="en-IN" baseline="-25000" dirty="0"/>
              <a:t>1</a:t>
            </a:r>
            <a:r>
              <a:rPr lang="en-IN" dirty="0"/>
              <a:t> = 7 and n</a:t>
            </a:r>
            <a:r>
              <a:rPr lang="en-IN" baseline="-25000" dirty="0"/>
              <a:t>2</a:t>
            </a:r>
            <a:r>
              <a:rPr lang="en-IN" dirty="0"/>
              <a:t> =8</a:t>
            </a:r>
          </a:p>
          <a:p>
            <a:endParaRPr lang="en-IN" dirty="0"/>
          </a:p>
          <a:p>
            <a:r>
              <a:rPr lang="en-IN" dirty="0"/>
              <a:t>From table P values of 0.0011 x2 = 0.0022 (because two tailed)</a:t>
            </a:r>
          </a:p>
          <a:p>
            <a:endParaRPr lang="en-IN" dirty="0"/>
          </a:p>
          <a:p>
            <a:endParaRPr lang="en-IN" dirty="0">
              <a:sym typeface="Symbol" panose="05050102010706020507" pitchFamily="18" charset="2"/>
            </a:endParaRPr>
          </a:p>
          <a:p>
            <a:r>
              <a:rPr lang="en-IN" dirty="0">
                <a:sym typeface="Symbol" panose="05050102010706020507" pitchFamily="18" charset="2"/>
              </a:rPr>
              <a:t>The statistical conclusion is that the populations are not identical</a:t>
            </a:r>
          </a:p>
          <a:p>
            <a:endParaRPr lang="en-IN" dirty="0"/>
          </a:p>
        </p:txBody>
      </p:sp>
    </p:spTree>
    <p:extLst>
      <p:ext uri="{BB962C8B-B14F-4D97-AF65-F5344CB8AC3E}">
        <p14:creationId xmlns:p14="http://schemas.microsoft.com/office/powerpoint/2010/main" val="12732264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Mann-Whitney test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ED674F-D4D5-717E-2D1B-02B6858B6B93}"/>
                  </a:ext>
                </a:extLst>
              </p:cNvPr>
              <p:cNvSpPr txBox="1"/>
              <p:nvPr/>
            </p:nvSpPr>
            <p:spPr>
              <a:xfrm>
                <a:off x="809625" y="1534624"/>
                <a:ext cx="3670935"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oMath>
                  </m:oMathPara>
                </a14:m>
                <a:endParaRPr lang="en-IN" dirty="0"/>
              </a:p>
            </p:txBody>
          </p:sp>
        </mc:Choice>
        <mc:Fallback xmlns="">
          <p:sp>
            <p:nvSpPr>
              <p:cNvPr id="2" name="TextBox 1">
                <a:extLst>
                  <a:ext uri="{FF2B5EF4-FFF2-40B4-BE49-F238E27FC236}">
                    <a16:creationId xmlns:a16="http://schemas.microsoft.com/office/drawing/2014/main" id="{E9ED674F-D4D5-717E-2D1B-02B6858B6B93}"/>
                  </a:ext>
                </a:extLst>
              </p:cNvPr>
              <p:cNvSpPr txBox="1">
                <a:spLocks noRot="1" noChangeAspect="1" noMove="1" noResize="1" noEditPoints="1" noAdjustHandles="1" noChangeArrowheads="1" noChangeShapeType="1" noTextEdit="1"/>
              </p:cNvSpPr>
              <p:nvPr/>
            </p:nvSpPr>
            <p:spPr>
              <a:xfrm>
                <a:off x="809625" y="1534624"/>
                <a:ext cx="3670935" cy="634789"/>
              </a:xfrm>
              <a:prstGeom prst="rect">
                <a:avLst/>
              </a:prstGeom>
              <a:blipFill>
                <a:blip r:embed="rId2"/>
                <a:stretch>
                  <a:fillRect/>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E1EDCC78-6E1D-8625-69C6-35BF81A57C00}"/>
              </a:ext>
            </a:extLst>
          </p:cNvPr>
          <p:cNvSpPr/>
          <p:nvPr/>
        </p:nvSpPr>
        <p:spPr>
          <a:xfrm>
            <a:off x="1041817" y="876614"/>
            <a:ext cx="6096000" cy="646331"/>
          </a:xfrm>
          <a:prstGeom prst="rect">
            <a:avLst/>
          </a:prstGeom>
        </p:spPr>
        <p:txBody>
          <a:bodyPr>
            <a:spAutoFit/>
          </a:bodyPr>
          <a:lstStyle/>
          <a:p>
            <a:pPr algn="just"/>
            <a:r>
              <a:rPr lang="en-IN" dirty="0">
                <a:sym typeface="Symbol" panose="05050102010706020507" pitchFamily="18" charset="2"/>
              </a:rPr>
              <a:t>Larger sample case: When both n</a:t>
            </a:r>
            <a:r>
              <a:rPr lang="en-IN" baseline="-25000" dirty="0">
                <a:sym typeface="Symbol" panose="05050102010706020507" pitchFamily="18" charset="2"/>
              </a:rPr>
              <a:t>1</a:t>
            </a:r>
            <a:r>
              <a:rPr lang="en-IN" dirty="0">
                <a:sym typeface="Symbol" panose="05050102010706020507" pitchFamily="18" charset="2"/>
              </a:rPr>
              <a:t> and n</a:t>
            </a:r>
            <a:r>
              <a:rPr lang="en-IN" baseline="-25000" dirty="0">
                <a:sym typeface="Symbol" panose="05050102010706020507" pitchFamily="18" charset="2"/>
              </a:rPr>
              <a:t>2</a:t>
            </a:r>
            <a:r>
              <a:rPr lang="en-IN" dirty="0">
                <a:sym typeface="Symbol" panose="05050102010706020507" pitchFamily="18" charset="2"/>
              </a:rPr>
              <a:t> &gt; 10</a:t>
            </a:r>
            <a:endParaRPr lang="en-IN" dirty="0"/>
          </a:p>
          <a:p>
            <a:pPr algn="just"/>
            <a:endParaRPr lang="en-IN" i="1" dirty="0">
              <a:latin typeface="Constantia"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C77889-899C-05CB-29D1-B8D085163EA9}"/>
                  </a:ext>
                </a:extLst>
              </p:cNvPr>
              <p:cNvSpPr txBox="1"/>
              <p:nvPr/>
            </p:nvSpPr>
            <p:spPr>
              <a:xfrm>
                <a:off x="3771991" y="1510146"/>
                <a:ext cx="3670935" cy="564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𝑈</m:t>
                          </m:r>
                        </m:sub>
                      </m:sSub>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  </m:t>
                          </m:r>
                        </m:num>
                        <m:den>
                          <m:r>
                            <a:rPr lang="en-IN" b="0" i="1" smtClean="0">
                              <a:latin typeface="Cambria Math" panose="02040503050406030204" pitchFamily="18" charset="0"/>
                            </a:rPr>
                            <m:t>2</m:t>
                          </m:r>
                        </m:den>
                      </m:f>
                    </m:oMath>
                  </m:oMathPara>
                </a14:m>
                <a:endParaRPr lang="en-IN" dirty="0"/>
              </a:p>
            </p:txBody>
          </p:sp>
        </mc:Choice>
        <mc:Fallback xmlns="">
          <p:sp>
            <p:nvSpPr>
              <p:cNvPr id="12" name="TextBox 11">
                <a:extLst>
                  <a:ext uri="{FF2B5EF4-FFF2-40B4-BE49-F238E27FC236}">
                    <a16:creationId xmlns:a16="http://schemas.microsoft.com/office/drawing/2014/main" id="{57C77889-899C-05CB-29D1-B8D085163EA9}"/>
                  </a:ext>
                </a:extLst>
              </p:cNvPr>
              <p:cNvSpPr txBox="1">
                <a:spLocks noRot="1" noChangeAspect="1" noMove="1" noResize="1" noEditPoints="1" noAdjustHandles="1" noChangeArrowheads="1" noChangeShapeType="1" noTextEdit="1"/>
              </p:cNvSpPr>
              <p:nvPr/>
            </p:nvSpPr>
            <p:spPr>
              <a:xfrm>
                <a:off x="3771991" y="1510146"/>
                <a:ext cx="3670935" cy="56489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B419E0-95E0-F7AC-8F9F-550BD5503E35}"/>
                  </a:ext>
                </a:extLst>
              </p:cNvPr>
              <p:cNvSpPr txBox="1"/>
              <p:nvPr/>
            </p:nvSpPr>
            <p:spPr>
              <a:xfrm>
                <a:off x="6734357" y="1345395"/>
                <a:ext cx="3670935"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𝑢</m:t>
                          </m:r>
                          <m:r>
                            <a:rPr lang="en-IN" b="0" i="1" smtClean="0">
                              <a:latin typeface="Cambria Math" panose="02040503050406030204" pitchFamily="18" charset="0"/>
                            </a:rPr>
                            <m:t>=</m:t>
                          </m:r>
                        </m:sub>
                      </m:sSub>
                      <m:rad>
                        <m:radPr>
                          <m:degHide m:val="on"/>
                          <m:ctrlPr>
                            <a:rPr lang="en-IN" i="1" smtClean="0">
                              <a:latin typeface="Cambria Math" panose="02040503050406030204" pitchFamily="18" charset="0"/>
                            </a:rPr>
                          </m:ctrlPr>
                        </m:radPr>
                        <m:deg/>
                        <m:e>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+1)</m:t>
                              </m:r>
                            </m:num>
                            <m:den>
                              <m:r>
                                <a:rPr lang="en-IN" b="0" i="1" smtClean="0">
                                  <a:latin typeface="Cambria Math" panose="02040503050406030204" pitchFamily="18" charset="0"/>
                                </a:rPr>
                                <m:t>12</m:t>
                              </m:r>
                            </m:den>
                          </m:f>
                        </m:e>
                      </m:rad>
                    </m:oMath>
                  </m:oMathPara>
                </a14:m>
                <a:endParaRPr lang="en-IN" dirty="0"/>
              </a:p>
            </p:txBody>
          </p:sp>
        </mc:Choice>
        <mc:Fallback xmlns="">
          <p:sp>
            <p:nvSpPr>
              <p:cNvPr id="13" name="TextBox 12">
                <a:extLst>
                  <a:ext uri="{FF2B5EF4-FFF2-40B4-BE49-F238E27FC236}">
                    <a16:creationId xmlns:a16="http://schemas.microsoft.com/office/drawing/2014/main" id="{BCB419E0-95E0-F7AC-8F9F-550BD5503E35}"/>
                  </a:ext>
                </a:extLst>
              </p:cNvPr>
              <p:cNvSpPr txBox="1">
                <a:spLocks noRot="1" noChangeAspect="1" noMove="1" noResize="1" noEditPoints="1" noAdjustHandles="1" noChangeArrowheads="1" noChangeShapeType="1" noTextEdit="1"/>
              </p:cNvSpPr>
              <p:nvPr/>
            </p:nvSpPr>
            <p:spPr>
              <a:xfrm>
                <a:off x="6734357" y="1345395"/>
                <a:ext cx="3670935" cy="910699"/>
              </a:xfrm>
              <a:prstGeom prst="rect">
                <a:avLst/>
              </a:prstGeom>
              <a:blipFill>
                <a:blip r:embed="rId4"/>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A8600D2D-3D8A-974F-DA79-E60EA8899E7B}"/>
              </a:ext>
            </a:extLst>
          </p:cNvPr>
          <p:cNvSpPr txBox="1"/>
          <p:nvPr/>
        </p:nvSpPr>
        <p:spPr>
          <a:xfrm flipH="1">
            <a:off x="809624" y="2420846"/>
            <a:ext cx="10283095" cy="646331"/>
          </a:xfrm>
          <a:prstGeom prst="rect">
            <a:avLst/>
          </a:prstGeom>
          <a:noFill/>
        </p:spPr>
        <p:txBody>
          <a:bodyPr wrap="square" rtlCol="0">
            <a:spAutoFit/>
          </a:bodyPr>
          <a:lstStyle/>
          <a:p>
            <a:r>
              <a:rPr lang="en-IN" dirty="0"/>
              <a:t>Do construction workers who purchase lunch from street vendors sped less per mean than construction workers who go to restaurants for lunch? </a:t>
            </a:r>
          </a:p>
        </p:txBody>
      </p:sp>
      <p:graphicFrame>
        <p:nvGraphicFramePr>
          <p:cNvPr id="15" name="Table 14">
            <a:extLst>
              <a:ext uri="{FF2B5EF4-FFF2-40B4-BE49-F238E27FC236}">
                <a16:creationId xmlns:a16="http://schemas.microsoft.com/office/drawing/2014/main" id="{226F92BD-EFA7-6927-6D9E-4C95F6809545}"/>
              </a:ext>
            </a:extLst>
          </p:cNvPr>
          <p:cNvGraphicFramePr>
            <a:graphicFrameLocks noGrp="1"/>
          </p:cNvGraphicFramePr>
          <p:nvPr>
            <p:extLst>
              <p:ext uri="{D42A27DB-BD31-4B8C-83A1-F6EECF244321}">
                <p14:modId xmlns:p14="http://schemas.microsoft.com/office/powerpoint/2010/main" val="4213476052"/>
              </p:ext>
            </p:extLst>
          </p:nvPr>
        </p:nvGraphicFramePr>
        <p:xfrm>
          <a:off x="179883" y="3251173"/>
          <a:ext cx="11693871" cy="1280160"/>
        </p:xfrm>
        <a:graphic>
          <a:graphicData uri="http://schemas.openxmlformats.org/drawingml/2006/table">
            <a:tbl>
              <a:tblPr firstRow="1" bandRow="1">
                <a:tableStyleId>{5C22544A-7EE6-4342-B048-85BDC9FD1C3A}</a:tableStyleId>
              </a:tblPr>
              <a:tblGrid>
                <a:gridCol w="1290701">
                  <a:extLst>
                    <a:ext uri="{9D8B030D-6E8A-4147-A177-3AD203B41FA5}">
                      <a16:colId xmlns:a16="http://schemas.microsoft.com/office/drawing/2014/main" val="20000"/>
                    </a:ext>
                  </a:extLst>
                </a:gridCol>
                <a:gridCol w="613049">
                  <a:extLst>
                    <a:ext uri="{9D8B030D-6E8A-4147-A177-3AD203B41FA5}">
                      <a16:colId xmlns:a16="http://schemas.microsoft.com/office/drawing/2014/main" val="20001"/>
                    </a:ext>
                  </a:extLst>
                </a:gridCol>
                <a:gridCol w="616145">
                  <a:extLst>
                    <a:ext uri="{9D8B030D-6E8A-4147-A177-3AD203B41FA5}">
                      <a16:colId xmlns:a16="http://schemas.microsoft.com/office/drawing/2014/main" val="20002"/>
                    </a:ext>
                  </a:extLst>
                </a:gridCol>
                <a:gridCol w="598058">
                  <a:extLst>
                    <a:ext uri="{9D8B030D-6E8A-4147-A177-3AD203B41FA5}">
                      <a16:colId xmlns:a16="http://schemas.microsoft.com/office/drawing/2014/main" val="20003"/>
                    </a:ext>
                  </a:extLst>
                </a:gridCol>
                <a:gridCol w="618790">
                  <a:extLst>
                    <a:ext uri="{9D8B030D-6E8A-4147-A177-3AD203B41FA5}">
                      <a16:colId xmlns:a16="http://schemas.microsoft.com/office/drawing/2014/main" val="20004"/>
                    </a:ext>
                  </a:extLst>
                </a:gridCol>
                <a:gridCol w="663094">
                  <a:extLst>
                    <a:ext uri="{9D8B030D-6E8A-4147-A177-3AD203B41FA5}">
                      <a16:colId xmlns:a16="http://schemas.microsoft.com/office/drawing/2014/main" val="20005"/>
                    </a:ext>
                  </a:extLst>
                </a:gridCol>
                <a:gridCol w="663094">
                  <a:extLst>
                    <a:ext uri="{9D8B030D-6E8A-4147-A177-3AD203B41FA5}">
                      <a16:colId xmlns:a16="http://schemas.microsoft.com/office/drawing/2014/main" val="20006"/>
                    </a:ext>
                  </a:extLst>
                </a:gridCol>
                <a:gridCol w="663094">
                  <a:extLst>
                    <a:ext uri="{9D8B030D-6E8A-4147-A177-3AD203B41FA5}">
                      <a16:colId xmlns:a16="http://schemas.microsoft.com/office/drawing/2014/main" val="20007"/>
                    </a:ext>
                  </a:extLst>
                </a:gridCol>
                <a:gridCol w="663094">
                  <a:extLst>
                    <a:ext uri="{9D8B030D-6E8A-4147-A177-3AD203B41FA5}">
                      <a16:colId xmlns:a16="http://schemas.microsoft.com/office/drawing/2014/main" val="20008"/>
                    </a:ext>
                  </a:extLst>
                </a:gridCol>
                <a:gridCol w="663094">
                  <a:extLst>
                    <a:ext uri="{9D8B030D-6E8A-4147-A177-3AD203B41FA5}">
                      <a16:colId xmlns:a16="http://schemas.microsoft.com/office/drawing/2014/main" val="20009"/>
                    </a:ext>
                  </a:extLst>
                </a:gridCol>
                <a:gridCol w="663094">
                  <a:extLst>
                    <a:ext uri="{9D8B030D-6E8A-4147-A177-3AD203B41FA5}">
                      <a16:colId xmlns:a16="http://schemas.microsoft.com/office/drawing/2014/main" val="20010"/>
                    </a:ext>
                  </a:extLst>
                </a:gridCol>
                <a:gridCol w="663094">
                  <a:extLst>
                    <a:ext uri="{9D8B030D-6E8A-4147-A177-3AD203B41FA5}">
                      <a16:colId xmlns:a16="http://schemas.microsoft.com/office/drawing/2014/main" val="20011"/>
                    </a:ext>
                  </a:extLst>
                </a:gridCol>
                <a:gridCol w="663094">
                  <a:extLst>
                    <a:ext uri="{9D8B030D-6E8A-4147-A177-3AD203B41FA5}">
                      <a16:colId xmlns:a16="http://schemas.microsoft.com/office/drawing/2014/main" val="20012"/>
                    </a:ext>
                  </a:extLst>
                </a:gridCol>
                <a:gridCol w="663094">
                  <a:extLst>
                    <a:ext uri="{9D8B030D-6E8A-4147-A177-3AD203B41FA5}">
                      <a16:colId xmlns:a16="http://schemas.microsoft.com/office/drawing/2014/main" val="20013"/>
                    </a:ext>
                  </a:extLst>
                </a:gridCol>
                <a:gridCol w="663094">
                  <a:extLst>
                    <a:ext uri="{9D8B030D-6E8A-4147-A177-3AD203B41FA5}">
                      <a16:colId xmlns:a16="http://schemas.microsoft.com/office/drawing/2014/main" val="20014"/>
                    </a:ext>
                  </a:extLst>
                </a:gridCol>
                <a:gridCol w="663094">
                  <a:extLst>
                    <a:ext uri="{9D8B030D-6E8A-4147-A177-3AD203B41FA5}">
                      <a16:colId xmlns:a16="http://schemas.microsoft.com/office/drawing/2014/main" val="20015"/>
                    </a:ext>
                  </a:extLst>
                </a:gridCol>
                <a:gridCol w="663094">
                  <a:extLst>
                    <a:ext uri="{9D8B030D-6E8A-4147-A177-3AD203B41FA5}">
                      <a16:colId xmlns:a16="http://schemas.microsoft.com/office/drawing/2014/main" val="20016"/>
                    </a:ext>
                  </a:extLst>
                </a:gridCol>
              </a:tblGrid>
              <a:tr h="370840">
                <a:tc>
                  <a:txBody>
                    <a:bodyPr/>
                    <a:lstStyle/>
                    <a:p>
                      <a:r>
                        <a:rPr lang="en-IN" dirty="0"/>
                        <a:t>Wenders (n</a:t>
                      </a:r>
                      <a:r>
                        <a:rPr lang="en-IN" baseline="-25000" dirty="0"/>
                        <a:t>1</a:t>
                      </a:r>
                      <a:r>
                        <a:rPr lang="en-IN" baseline="0" dirty="0"/>
                        <a:t>=</a:t>
                      </a:r>
                      <a:r>
                        <a:rPr lang="en-IN" dirty="0"/>
                        <a:t> 14)</a:t>
                      </a:r>
                    </a:p>
                  </a:txBody>
                  <a:tcPr/>
                </a:tc>
                <a:tc>
                  <a:txBody>
                    <a:bodyPr/>
                    <a:lstStyle/>
                    <a:p>
                      <a:r>
                        <a:rPr lang="en-IN" dirty="0"/>
                        <a:t>2.75</a:t>
                      </a:r>
                    </a:p>
                  </a:txBody>
                  <a:tcPr/>
                </a:tc>
                <a:tc>
                  <a:txBody>
                    <a:bodyPr/>
                    <a:lstStyle/>
                    <a:p>
                      <a:r>
                        <a:rPr lang="en-IN" dirty="0"/>
                        <a:t>3.29</a:t>
                      </a:r>
                    </a:p>
                  </a:txBody>
                  <a:tcPr/>
                </a:tc>
                <a:tc>
                  <a:txBody>
                    <a:bodyPr/>
                    <a:lstStyle/>
                    <a:p>
                      <a:r>
                        <a:rPr lang="en-IN" dirty="0"/>
                        <a:t>4.63</a:t>
                      </a:r>
                    </a:p>
                  </a:txBody>
                  <a:tcPr/>
                </a:tc>
                <a:tc>
                  <a:txBody>
                    <a:bodyPr/>
                    <a:lstStyle/>
                    <a:p>
                      <a:r>
                        <a:rPr lang="en-IN" dirty="0"/>
                        <a:t>3.61</a:t>
                      </a:r>
                    </a:p>
                  </a:txBody>
                  <a:tcPr/>
                </a:tc>
                <a:tc>
                  <a:txBody>
                    <a:bodyPr/>
                    <a:lstStyle/>
                    <a:p>
                      <a:r>
                        <a:rPr lang="en-IN" dirty="0"/>
                        <a:t>3.10</a:t>
                      </a:r>
                    </a:p>
                  </a:txBody>
                  <a:tcPr/>
                </a:tc>
                <a:tc>
                  <a:txBody>
                    <a:bodyPr/>
                    <a:lstStyle/>
                    <a:p>
                      <a:r>
                        <a:rPr lang="en-IN" dirty="0"/>
                        <a:t>4.29</a:t>
                      </a:r>
                    </a:p>
                  </a:txBody>
                  <a:tcPr/>
                </a:tc>
                <a:tc>
                  <a:txBody>
                    <a:bodyPr/>
                    <a:lstStyle/>
                    <a:p>
                      <a:r>
                        <a:rPr lang="en-IN" dirty="0"/>
                        <a:t>2.25</a:t>
                      </a:r>
                    </a:p>
                  </a:txBody>
                  <a:tcPr/>
                </a:tc>
                <a:tc>
                  <a:txBody>
                    <a:bodyPr/>
                    <a:lstStyle/>
                    <a:p>
                      <a:r>
                        <a:rPr lang="en-IN" dirty="0"/>
                        <a:t>2.97</a:t>
                      </a:r>
                    </a:p>
                  </a:txBody>
                  <a:tcPr/>
                </a:tc>
                <a:tc>
                  <a:txBody>
                    <a:bodyPr/>
                    <a:lstStyle/>
                    <a:p>
                      <a:r>
                        <a:rPr lang="en-IN" dirty="0"/>
                        <a:t>4.01</a:t>
                      </a:r>
                    </a:p>
                  </a:txBody>
                  <a:tcPr/>
                </a:tc>
                <a:tc>
                  <a:txBody>
                    <a:bodyPr/>
                    <a:lstStyle/>
                    <a:p>
                      <a:r>
                        <a:rPr lang="en-IN" dirty="0"/>
                        <a:t>3.68</a:t>
                      </a:r>
                    </a:p>
                  </a:txBody>
                  <a:tcPr/>
                </a:tc>
                <a:tc>
                  <a:txBody>
                    <a:bodyPr/>
                    <a:lstStyle/>
                    <a:p>
                      <a:r>
                        <a:rPr lang="en-IN" dirty="0"/>
                        <a:t>3.15</a:t>
                      </a:r>
                    </a:p>
                  </a:txBody>
                  <a:tcPr/>
                </a:tc>
                <a:tc>
                  <a:txBody>
                    <a:bodyPr/>
                    <a:lstStyle/>
                    <a:p>
                      <a:r>
                        <a:rPr lang="en-IN" dirty="0"/>
                        <a:t>2.97</a:t>
                      </a:r>
                    </a:p>
                  </a:txBody>
                  <a:tcPr/>
                </a:tc>
                <a:tc>
                  <a:txBody>
                    <a:bodyPr/>
                    <a:lstStyle/>
                    <a:p>
                      <a:r>
                        <a:rPr lang="en-IN" dirty="0"/>
                        <a:t>4.05</a:t>
                      </a:r>
                    </a:p>
                  </a:txBody>
                  <a:tcPr/>
                </a:tc>
                <a:tc>
                  <a:txBody>
                    <a:bodyPr/>
                    <a:lstStyle/>
                    <a:p>
                      <a:r>
                        <a:rPr lang="en-IN" dirty="0"/>
                        <a:t>3.60</a:t>
                      </a:r>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0000"/>
                  </a:ext>
                </a:extLst>
              </a:tr>
              <a:tr h="370840">
                <a:tc>
                  <a:txBody>
                    <a:bodyPr/>
                    <a:lstStyle/>
                    <a:p>
                      <a:r>
                        <a:rPr lang="en-IN" dirty="0"/>
                        <a:t>Restaurant (n</a:t>
                      </a:r>
                      <a:r>
                        <a:rPr lang="en-IN" baseline="-25000" dirty="0"/>
                        <a:t>2</a:t>
                      </a:r>
                      <a:r>
                        <a:rPr lang="en-IN" baseline="0" dirty="0"/>
                        <a:t>=</a:t>
                      </a:r>
                      <a:r>
                        <a:rPr lang="en-IN" dirty="0"/>
                        <a:t> 16)</a:t>
                      </a:r>
                    </a:p>
                  </a:txBody>
                  <a:tcPr/>
                </a:tc>
                <a:tc>
                  <a:txBody>
                    <a:bodyPr/>
                    <a:lstStyle/>
                    <a:p>
                      <a:r>
                        <a:rPr lang="en-IN" dirty="0"/>
                        <a:t>4.10</a:t>
                      </a:r>
                    </a:p>
                  </a:txBody>
                  <a:tcPr/>
                </a:tc>
                <a:tc>
                  <a:txBody>
                    <a:bodyPr/>
                    <a:lstStyle/>
                    <a:p>
                      <a:r>
                        <a:rPr lang="en-IN" dirty="0"/>
                        <a:t>4.75</a:t>
                      </a:r>
                    </a:p>
                  </a:txBody>
                  <a:tcPr/>
                </a:tc>
                <a:tc>
                  <a:txBody>
                    <a:bodyPr/>
                    <a:lstStyle/>
                    <a:p>
                      <a:r>
                        <a:rPr lang="en-IN" dirty="0"/>
                        <a:t>3.95</a:t>
                      </a:r>
                    </a:p>
                  </a:txBody>
                  <a:tcPr/>
                </a:tc>
                <a:tc>
                  <a:txBody>
                    <a:bodyPr/>
                    <a:lstStyle/>
                    <a:p>
                      <a:r>
                        <a:rPr lang="en-IN" dirty="0"/>
                        <a:t>3.50</a:t>
                      </a:r>
                    </a:p>
                  </a:txBody>
                  <a:tcPr/>
                </a:tc>
                <a:tc>
                  <a:txBody>
                    <a:bodyPr/>
                    <a:lstStyle/>
                    <a:p>
                      <a:r>
                        <a:rPr lang="en-IN" dirty="0"/>
                        <a:t>4.25</a:t>
                      </a:r>
                    </a:p>
                  </a:txBody>
                  <a:tcPr/>
                </a:tc>
                <a:tc>
                  <a:txBody>
                    <a:bodyPr/>
                    <a:lstStyle/>
                    <a:p>
                      <a:r>
                        <a:rPr lang="en-IN" dirty="0"/>
                        <a:t>4.98</a:t>
                      </a:r>
                    </a:p>
                  </a:txBody>
                  <a:tcPr/>
                </a:tc>
                <a:tc>
                  <a:txBody>
                    <a:bodyPr/>
                    <a:lstStyle/>
                    <a:p>
                      <a:r>
                        <a:rPr lang="en-IN" dirty="0"/>
                        <a:t>5.75</a:t>
                      </a:r>
                    </a:p>
                  </a:txBody>
                  <a:tcPr/>
                </a:tc>
                <a:tc>
                  <a:txBody>
                    <a:bodyPr/>
                    <a:lstStyle/>
                    <a:p>
                      <a:r>
                        <a:rPr lang="en-IN" dirty="0"/>
                        <a:t>4.10</a:t>
                      </a:r>
                    </a:p>
                  </a:txBody>
                  <a:tcPr/>
                </a:tc>
                <a:tc>
                  <a:txBody>
                    <a:bodyPr/>
                    <a:lstStyle/>
                    <a:p>
                      <a:r>
                        <a:rPr lang="en-IN" dirty="0"/>
                        <a:t>2.70</a:t>
                      </a:r>
                    </a:p>
                  </a:txBody>
                  <a:tcPr/>
                </a:tc>
                <a:tc>
                  <a:txBody>
                    <a:bodyPr/>
                    <a:lstStyle/>
                    <a:p>
                      <a:r>
                        <a:rPr lang="en-IN" dirty="0"/>
                        <a:t>3.65</a:t>
                      </a:r>
                    </a:p>
                  </a:txBody>
                  <a:tcPr/>
                </a:tc>
                <a:tc>
                  <a:txBody>
                    <a:bodyPr/>
                    <a:lstStyle/>
                    <a:p>
                      <a:r>
                        <a:rPr lang="en-IN" dirty="0"/>
                        <a:t>5.11</a:t>
                      </a:r>
                    </a:p>
                  </a:txBody>
                  <a:tcPr/>
                </a:tc>
                <a:tc>
                  <a:txBody>
                    <a:bodyPr/>
                    <a:lstStyle/>
                    <a:p>
                      <a:r>
                        <a:rPr lang="en-IN" dirty="0"/>
                        <a:t>4.80</a:t>
                      </a:r>
                    </a:p>
                  </a:txBody>
                  <a:tcPr/>
                </a:tc>
                <a:tc>
                  <a:txBody>
                    <a:bodyPr/>
                    <a:lstStyle/>
                    <a:p>
                      <a:r>
                        <a:rPr lang="en-IN" dirty="0"/>
                        <a:t>6.25</a:t>
                      </a:r>
                    </a:p>
                  </a:txBody>
                  <a:tcPr/>
                </a:tc>
                <a:tc>
                  <a:txBody>
                    <a:bodyPr/>
                    <a:lstStyle/>
                    <a:p>
                      <a:r>
                        <a:rPr lang="en-IN" dirty="0"/>
                        <a:t>3.89</a:t>
                      </a:r>
                    </a:p>
                  </a:txBody>
                  <a:tcPr/>
                </a:tc>
                <a:tc>
                  <a:txBody>
                    <a:bodyPr/>
                    <a:lstStyle/>
                    <a:p>
                      <a:r>
                        <a:rPr lang="en-IN" dirty="0"/>
                        <a:t>4.80</a:t>
                      </a:r>
                    </a:p>
                  </a:txBody>
                  <a:tcPr/>
                </a:tc>
                <a:tc>
                  <a:txBody>
                    <a:bodyPr/>
                    <a:lstStyle/>
                    <a:p>
                      <a:r>
                        <a:rPr lang="en-IN" dirty="0"/>
                        <a:t>5.50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718198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Mann-Whitney test </a:t>
            </a:r>
          </a:p>
        </p:txBody>
      </p:sp>
      <p:sp>
        <p:nvSpPr>
          <p:cNvPr id="5" name="TextBox 4">
            <a:extLst>
              <a:ext uri="{FF2B5EF4-FFF2-40B4-BE49-F238E27FC236}">
                <a16:creationId xmlns:a16="http://schemas.microsoft.com/office/drawing/2014/main" id="{C429847A-B04F-9CFA-6465-4AFD6DF80DF2}"/>
              </a:ext>
            </a:extLst>
          </p:cNvPr>
          <p:cNvSpPr txBox="1"/>
          <p:nvPr/>
        </p:nvSpPr>
        <p:spPr>
          <a:xfrm>
            <a:off x="629587" y="926275"/>
            <a:ext cx="10493115" cy="1200329"/>
          </a:xfrm>
          <a:prstGeom prst="rect">
            <a:avLst/>
          </a:prstGeom>
          <a:noFill/>
        </p:spPr>
        <p:txBody>
          <a:bodyPr wrap="square" rtlCol="0">
            <a:spAutoFit/>
          </a:bodyPr>
          <a:lstStyle/>
          <a:p>
            <a:r>
              <a:rPr lang="en-IN" dirty="0"/>
              <a:t>Hypothesis </a:t>
            </a:r>
          </a:p>
          <a:p>
            <a:r>
              <a:rPr lang="en-IN" dirty="0"/>
              <a:t>H</a:t>
            </a:r>
            <a:r>
              <a:rPr lang="en-IN" baseline="-25000" dirty="0"/>
              <a:t>0</a:t>
            </a:r>
            <a:r>
              <a:rPr lang="en-IN" dirty="0"/>
              <a:t> =The populations of  construction worker spending for lunch at vendors and restaurants are the same </a:t>
            </a:r>
          </a:p>
          <a:p>
            <a:r>
              <a:rPr lang="en-IN" dirty="0"/>
              <a:t>H</a:t>
            </a:r>
            <a:r>
              <a:rPr lang="en-IN" baseline="-25000" dirty="0"/>
              <a:t>a</a:t>
            </a:r>
            <a:r>
              <a:rPr lang="en-IN" dirty="0"/>
              <a:t> = The populations of construction worker spending at vendors is shifted to the left of the population of construction worker spending at restaurants </a:t>
            </a:r>
          </a:p>
        </p:txBody>
      </p:sp>
      <p:graphicFrame>
        <p:nvGraphicFramePr>
          <p:cNvPr id="6" name="Table 5">
            <a:extLst>
              <a:ext uri="{FF2B5EF4-FFF2-40B4-BE49-F238E27FC236}">
                <a16:creationId xmlns:a16="http://schemas.microsoft.com/office/drawing/2014/main" id="{5F22E959-D46C-DB87-522F-B7C3CDDCB86E}"/>
              </a:ext>
            </a:extLst>
          </p:cNvPr>
          <p:cNvGraphicFramePr>
            <a:graphicFrameLocks noGrp="1"/>
          </p:cNvGraphicFramePr>
          <p:nvPr>
            <p:extLst>
              <p:ext uri="{D42A27DB-BD31-4B8C-83A1-F6EECF244321}">
                <p14:modId xmlns:p14="http://schemas.microsoft.com/office/powerpoint/2010/main" val="1880221770"/>
              </p:ext>
            </p:extLst>
          </p:nvPr>
        </p:nvGraphicFramePr>
        <p:xfrm>
          <a:off x="629587" y="1792016"/>
          <a:ext cx="6467424" cy="5364480"/>
        </p:xfrm>
        <a:graphic>
          <a:graphicData uri="http://schemas.openxmlformats.org/drawingml/2006/table">
            <a:tbl>
              <a:tblPr firstRow="1" bandRow="1">
                <a:tableStyleId>{5C22544A-7EE6-4342-B048-85BDC9FD1C3A}</a:tableStyleId>
              </a:tblPr>
              <a:tblGrid>
                <a:gridCol w="1077904">
                  <a:extLst>
                    <a:ext uri="{9D8B030D-6E8A-4147-A177-3AD203B41FA5}">
                      <a16:colId xmlns:a16="http://schemas.microsoft.com/office/drawing/2014/main" val="20000"/>
                    </a:ext>
                  </a:extLst>
                </a:gridCol>
                <a:gridCol w="1077904">
                  <a:extLst>
                    <a:ext uri="{9D8B030D-6E8A-4147-A177-3AD203B41FA5}">
                      <a16:colId xmlns:a16="http://schemas.microsoft.com/office/drawing/2014/main" val="20001"/>
                    </a:ext>
                  </a:extLst>
                </a:gridCol>
                <a:gridCol w="1077904">
                  <a:extLst>
                    <a:ext uri="{9D8B030D-6E8A-4147-A177-3AD203B41FA5}">
                      <a16:colId xmlns:a16="http://schemas.microsoft.com/office/drawing/2014/main" val="20002"/>
                    </a:ext>
                  </a:extLst>
                </a:gridCol>
                <a:gridCol w="1077904">
                  <a:extLst>
                    <a:ext uri="{9D8B030D-6E8A-4147-A177-3AD203B41FA5}">
                      <a16:colId xmlns:a16="http://schemas.microsoft.com/office/drawing/2014/main" val="20003"/>
                    </a:ext>
                  </a:extLst>
                </a:gridCol>
                <a:gridCol w="1077904">
                  <a:extLst>
                    <a:ext uri="{9D8B030D-6E8A-4147-A177-3AD203B41FA5}">
                      <a16:colId xmlns:a16="http://schemas.microsoft.com/office/drawing/2014/main" val="20004"/>
                    </a:ext>
                  </a:extLst>
                </a:gridCol>
                <a:gridCol w="1077904">
                  <a:extLst>
                    <a:ext uri="{9D8B030D-6E8A-4147-A177-3AD203B41FA5}">
                      <a16:colId xmlns:a16="http://schemas.microsoft.com/office/drawing/2014/main" val="20005"/>
                    </a:ext>
                  </a:extLst>
                </a:gridCol>
              </a:tblGrid>
              <a:tr h="309154">
                <a:tc>
                  <a:txBody>
                    <a:bodyPr/>
                    <a:lstStyle/>
                    <a:p>
                      <a:r>
                        <a:rPr lang="en-IN" sz="1600" dirty="0"/>
                        <a:t>Value</a:t>
                      </a:r>
                    </a:p>
                  </a:txBody>
                  <a:tcPr/>
                </a:tc>
                <a:tc>
                  <a:txBody>
                    <a:bodyPr/>
                    <a:lstStyle/>
                    <a:p>
                      <a:r>
                        <a:rPr lang="en-IN" sz="1600" dirty="0"/>
                        <a:t>Rank</a:t>
                      </a:r>
                    </a:p>
                  </a:txBody>
                  <a:tcPr/>
                </a:tc>
                <a:tc>
                  <a:txBody>
                    <a:bodyPr/>
                    <a:lstStyle/>
                    <a:p>
                      <a:r>
                        <a:rPr lang="en-IN" sz="1600" dirty="0"/>
                        <a:t>Group</a:t>
                      </a:r>
                    </a:p>
                  </a:txBody>
                  <a:tcPr/>
                </a:tc>
                <a:tc>
                  <a:txBody>
                    <a:bodyPr/>
                    <a:lstStyle/>
                    <a:p>
                      <a:r>
                        <a:rPr lang="en-IN" sz="1600" dirty="0"/>
                        <a:t>Value</a:t>
                      </a:r>
                    </a:p>
                  </a:txBody>
                  <a:tcPr/>
                </a:tc>
                <a:tc>
                  <a:txBody>
                    <a:bodyPr/>
                    <a:lstStyle/>
                    <a:p>
                      <a:r>
                        <a:rPr lang="en-IN" sz="1600" dirty="0"/>
                        <a:t>Rank</a:t>
                      </a:r>
                    </a:p>
                  </a:txBody>
                  <a:tcPr/>
                </a:tc>
                <a:tc>
                  <a:txBody>
                    <a:bodyPr/>
                    <a:lstStyle/>
                    <a:p>
                      <a:r>
                        <a:rPr lang="en-IN" sz="1600" dirty="0"/>
                        <a:t>Group</a:t>
                      </a:r>
                    </a:p>
                  </a:txBody>
                  <a:tcPr/>
                </a:tc>
                <a:extLst>
                  <a:ext uri="{0D108BD9-81ED-4DB2-BD59-A6C34878D82A}">
                    <a16:rowId xmlns:a16="http://schemas.microsoft.com/office/drawing/2014/main" val="10000"/>
                  </a:ext>
                </a:extLst>
              </a:tr>
              <a:tr h="309154">
                <a:tc>
                  <a:txBody>
                    <a:bodyPr/>
                    <a:lstStyle/>
                    <a:p>
                      <a:pPr algn="ctr"/>
                      <a:r>
                        <a:rPr lang="en-IN" sz="1600" dirty="0"/>
                        <a:t>2.25</a:t>
                      </a:r>
                    </a:p>
                  </a:txBody>
                  <a:tcPr/>
                </a:tc>
                <a:tc>
                  <a:txBody>
                    <a:bodyPr/>
                    <a:lstStyle/>
                    <a:p>
                      <a:pPr algn="ctr"/>
                      <a:r>
                        <a:rPr lang="en-IN" sz="1600" dirty="0"/>
                        <a:t>1</a:t>
                      </a:r>
                    </a:p>
                  </a:txBody>
                  <a:tcPr/>
                </a:tc>
                <a:tc>
                  <a:txBody>
                    <a:bodyPr/>
                    <a:lstStyle/>
                    <a:p>
                      <a:pPr algn="ctr"/>
                      <a:r>
                        <a:rPr lang="en-IN" sz="1600" dirty="0"/>
                        <a:t>V</a:t>
                      </a:r>
                    </a:p>
                  </a:txBody>
                  <a:tcPr/>
                </a:tc>
                <a:tc>
                  <a:txBody>
                    <a:bodyPr/>
                    <a:lstStyle/>
                    <a:p>
                      <a:pPr algn="ctr"/>
                      <a:r>
                        <a:rPr lang="en-IN" sz="1600" dirty="0"/>
                        <a:t>4.01</a:t>
                      </a:r>
                    </a:p>
                  </a:txBody>
                  <a:tcPr/>
                </a:tc>
                <a:tc>
                  <a:txBody>
                    <a:bodyPr/>
                    <a:lstStyle/>
                    <a:p>
                      <a:pPr algn="ctr"/>
                      <a:r>
                        <a:rPr lang="en-IN" sz="1600" dirty="0"/>
                        <a:t>16</a:t>
                      </a:r>
                    </a:p>
                  </a:txBody>
                  <a:tcPr/>
                </a:tc>
                <a:tc>
                  <a:txBody>
                    <a:bodyPr/>
                    <a:lstStyle/>
                    <a:p>
                      <a:pPr algn="ctr"/>
                      <a:r>
                        <a:rPr lang="en-IN" sz="1600" dirty="0"/>
                        <a:t>V</a:t>
                      </a:r>
                    </a:p>
                  </a:txBody>
                  <a:tcPr/>
                </a:tc>
                <a:extLst>
                  <a:ext uri="{0D108BD9-81ED-4DB2-BD59-A6C34878D82A}">
                    <a16:rowId xmlns:a16="http://schemas.microsoft.com/office/drawing/2014/main" val="10001"/>
                  </a:ext>
                </a:extLst>
              </a:tr>
              <a:tr h="309154">
                <a:tc>
                  <a:txBody>
                    <a:bodyPr/>
                    <a:lstStyle/>
                    <a:p>
                      <a:pPr algn="ctr"/>
                      <a:r>
                        <a:rPr lang="en-IN" sz="1600" dirty="0"/>
                        <a:t>2.70</a:t>
                      </a:r>
                    </a:p>
                  </a:txBody>
                  <a:tcPr/>
                </a:tc>
                <a:tc>
                  <a:txBody>
                    <a:bodyPr/>
                    <a:lstStyle/>
                    <a:p>
                      <a:pPr algn="ctr"/>
                      <a:r>
                        <a:rPr lang="en-IN" sz="1600" dirty="0"/>
                        <a:t>2</a:t>
                      </a:r>
                    </a:p>
                  </a:txBody>
                  <a:tcPr/>
                </a:tc>
                <a:tc>
                  <a:txBody>
                    <a:bodyPr/>
                    <a:lstStyle/>
                    <a:p>
                      <a:pPr algn="ctr"/>
                      <a:r>
                        <a:rPr lang="en-IN" sz="1600" dirty="0"/>
                        <a:t>R</a:t>
                      </a:r>
                    </a:p>
                  </a:txBody>
                  <a:tcPr/>
                </a:tc>
                <a:tc>
                  <a:txBody>
                    <a:bodyPr/>
                    <a:lstStyle/>
                    <a:p>
                      <a:pPr algn="ctr"/>
                      <a:r>
                        <a:rPr lang="en-IN" sz="1600" dirty="0"/>
                        <a:t>4.05</a:t>
                      </a:r>
                    </a:p>
                  </a:txBody>
                  <a:tcPr/>
                </a:tc>
                <a:tc>
                  <a:txBody>
                    <a:bodyPr/>
                    <a:lstStyle/>
                    <a:p>
                      <a:pPr algn="ctr"/>
                      <a:r>
                        <a:rPr lang="en-IN" sz="1600" dirty="0"/>
                        <a:t>17</a:t>
                      </a:r>
                    </a:p>
                  </a:txBody>
                  <a:tcPr/>
                </a:tc>
                <a:tc>
                  <a:txBody>
                    <a:bodyPr/>
                    <a:lstStyle/>
                    <a:p>
                      <a:pPr algn="ctr"/>
                      <a:r>
                        <a:rPr lang="en-IN" sz="1600" dirty="0"/>
                        <a:t>V</a:t>
                      </a:r>
                    </a:p>
                  </a:txBody>
                  <a:tcPr/>
                </a:tc>
                <a:extLst>
                  <a:ext uri="{0D108BD9-81ED-4DB2-BD59-A6C34878D82A}">
                    <a16:rowId xmlns:a16="http://schemas.microsoft.com/office/drawing/2014/main" val="10002"/>
                  </a:ext>
                </a:extLst>
              </a:tr>
              <a:tr h="309154">
                <a:tc>
                  <a:txBody>
                    <a:bodyPr/>
                    <a:lstStyle/>
                    <a:p>
                      <a:pPr algn="ctr"/>
                      <a:r>
                        <a:rPr lang="en-IN" sz="1600" dirty="0"/>
                        <a:t>2.75</a:t>
                      </a:r>
                    </a:p>
                  </a:txBody>
                  <a:tcPr/>
                </a:tc>
                <a:tc>
                  <a:txBody>
                    <a:bodyPr/>
                    <a:lstStyle/>
                    <a:p>
                      <a:pPr algn="ctr"/>
                      <a:r>
                        <a:rPr lang="en-IN" sz="1600" dirty="0"/>
                        <a:t>3</a:t>
                      </a:r>
                    </a:p>
                  </a:txBody>
                  <a:tcPr/>
                </a:tc>
                <a:tc>
                  <a:txBody>
                    <a:bodyPr/>
                    <a:lstStyle/>
                    <a:p>
                      <a:pPr algn="ctr"/>
                      <a:r>
                        <a:rPr lang="en-IN" sz="1600" dirty="0"/>
                        <a:t>V</a:t>
                      </a:r>
                    </a:p>
                  </a:txBody>
                  <a:tcPr/>
                </a:tc>
                <a:tc>
                  <a:txBody>
                    <a:bodyPr/>
                    <a:lstStyle/>
                    <a:p>
                      <a:pPr algn="ctr"/>
                      <a:r>
                        <a:rPr lang="en-IN" sz="1600" dirty="0"/>
                        <a:t>4.10</a:t>
                      </a:r>
                    </a:p>
                  </a:txBody>
                  <a:tcPr/>
                </a:tc>
                <a:tc>
                  <a:txBody>
                    <a:bodyPr/>
                    <a:lstStyle/>
                    <a:p>
                      <a:pPr algn="ctr"/>
                      <a:r>
                        <a:rPr lang="en-IN" sz="1600" dirty="0"/>
                        <a:t>18.5</a:t>
                      </a:r>
                    </a:p>
                  </a:txBody>
                  <a:tcPr/>
                </a:tc>
                <a:tc>
                  <a:txBody>
                    <a:bodyPr/>
                    <a:lstStyle/>
                    <a:p>
                      <a:pPr algn="ctr"/>
                      <a:r>
                        <a:rPr lang="en-IN" sz="1600" dirty="0"/>
                        <a:t>R</a:t>
                      </a:r>
                    </a:p>
                  </a:txBody>
                  <a:tcPr/>
                </a:tc>
                <a:extLst>
                  <a:ext uri="{0D108BD9-81ED-4DB2-BD59-A6C34878D82A}">
                    <a16:rowId xmlns:a16="http://schemas.microsoft.com/office/drawing/2014/main" val="10003"/>
                  </a:ext>
                </a:extLst>
              </a:tr>
              <a:tr h="309154">
                <a:tc>
                  <a:txBody>
                    <a:bodyPr/>
                    <a:lstStyle/>
                    <a:p>
                      <a:pPr algn="ctr"/>
                      <a:r>
                        <a:rPr lang="en-IN" sz="1600" dirty="0"/>
                        <a:t>2.97</a:t>
                      </a:r>
                    </a:p>
                  </a:txBody>
                  <a:tcPr/>
                </a:tc>
                <a:tc>
                  <a:txBody>
                    <a:bodyPr/>
                    <a:lstStyle/>
                    <a:p>
                      <a:pPr algn="ctr"/>
                      <a:r>
                        <a:rPr lang="en-IN" sz="1600" dirty="0"/>
                        <a:t>4.5</a:t>
                      </a:r>
                    </a:p>
                  </a:txBody>
                  <a:tcPr/>
                </a:tc>
                <a:tc>
                  <a:txBody>
                    <a:bodyPr/>
                    <a:lstStyle/>
                    <a:p>
                      <a:pPr algn="ctr"/>
                      <a:r>
                        <a:rPr lang="en-IN" sz="1600" dirty="0"/>
                        <a:t>V</a:t>
                      </a:r>
                    </a:p>
                  </a:txBody>
                  <a:tcPr/>
                </a:tc>
                <a:tc>
                  <a:txBody>
                    <a:bodyPr/>
                    <a:lstStyle/>
                    <a:p>
                      <a:pPr algn="ctr"/>
                      <a:r>
                        <a:rPr lang="en-IN" sz="1600" dirty="0"/>
                        <a:t>4.10</a:t>
                      </a:r>
                    </a:p>
                  </a:txBody>
                  <a:tcPr/>
                </a:tc>
                <a:tc>
                  <a:txBody>
                    <a:bodyPr/>
                    <a:lstStyle/>
                    <a:p>
                      <a:pPr algn="ctr"/>
                      <a:r>
                        <a:rPr lang="en-IN" sz="1600" dirty="0"/>
                        <a:t>18.5</a:t>
                      </a:r>
                    </a:p>
                  </a:txBody>
                  <a:tcPr/>
                </a:tc>
                <a:tc>
                  <a:txBody>
                    <a:bodyPr/>
                    <a:lstStyle/>
                    <a:p>
                      <a:pPr algn="ctr"/>
                      <a:r>
                        <a:rPr lang="en-IN" sz="1600" dirty="0"/>
                        <a:t>R</a:t>
                      </a:r>
                    </a:p>
                  </a:txBody>
                  <a:tcPr/>
                </a:tc>
                <a:extLst>
                  <a:ext uri="{0D108BD9-81ED-4DB2-BD59-A6C34878D82A}">
                    <a16:rowId xmlns:a16="http://schemas.microsoft.com/office/drawing/2014/main" val="10004"/>
                  </a:ext>
                </a:extLst>
              </a:tr>
              <a:tr h="309154">
                <a:tc>
                  <a:txBody>
                    <a:bodyPr/>
                    <a:lstStyle/>
                    <a:p>
                      <a:pPr algn="ctr"/>
                      <a:r>
                        <a:rPr lang="en-IN" sz="1600" dirty="0"/>
                        <a:t>2.97</a:t>
                      </a:r>
                    </a:p>
                  </a:txBody>
                  <a:tcPr/>
                </a:tc>
                <a:tc>
                  <a:txBody>
                    <a:bodyPr/>
                    <a:lstStyle/>
                    <a:p>
                      <a:pPr algn="ctr"/>
                      <a:r>
                        <a:rPr lang="en-IN" sz="1600" dirty="0"/>
                        <a:t>4.5</a:t>
                      </a:r>
                    </a:p>
                  </a:txBody>
                  <a:tcPr/>
                </a:tc>
                <a:tc>
                  <a:txBody>
                    <a:bodyPr/>
                    <a:lstStyle/>
                    <a:p>
                      <a:pPr algn="ctr"/>
                      <a:r>
                        <a:rPr lang="en-IN" sz="1600" dirty="0"/>
                        <a:t>v</a:t>
                      </a:r>
                    </a:p>
                  </a:txBody>
                  <a:tcPr/>
                </a:tc>
                <a:tc>
                  <a:txBody>
                    <a:bodyPr/>
                    <a:lstStyle/>
                    <a:p>
                      <a:pPr algn="ctr"/>
                      <a:r>
                        <a:rPr lang="en-IN" sz="1600" dirty="0"/>
                        <a:t>4.25</a:t>
                      </a:r>
                    </a:p>
                  </a:txBody>
                  <a:tcPr/>
                </a:tc>
                <a:tc>
                  <a:txBody>
                    <a:bodyPr/>
                    <a:lstStyle/>
                    <a:p>
                      <a:pPr algn="ctr"/>
                      <a:r>
                        <a:rPr lang="en-IN" sz="1600" dirty="0"/>
                        <a:t>20</a:t>
                      </a:r>
                    </a:p>
                  </a:txBody>
                  <a:tcPr/>
                </a:tc>
                <a:tc>
                  <a:txBody>
                    <a:bodyPr/>
                    <a:lstStyle/>
                    <a:p>
                      <a:pPr algn="ctr"/>
                      <a:r>
                        <a:rPr lang="en-IN" sz="1600" dirty="0"/>
                        <a:t>R</a:t>
                      </a:r>
                    </a:p>
                  </a:txBody>
                  <a:tcPr/>
                </a:tc>
                <a:extLst>
                  <a:ext uri="{0D108BD9-81ED-4DB2-BD59-A6C34878D82A}">
                    <a16:rowId xmlns:a16="http://schemas.microsoft.com/office/drawing/2014/main" val="10005"/>
                  </a:ext>
                </a:extLst>
              </a:tr>
              <a:tr h="309154">
                <a:tc>
                  <a:txBody>
                    <a:bodyPr/>
                    <a:lstStyle/>
                    <a:p>
                      <a:pPr algn="ctr"/>
                      <a:r>
                        <a:rPr lang="en-IN" sz="1600" dirty="0"/>
                        <a:t>3.10</a:t>
                      </a:r>
                    </a:p>
                  </a:txBody>
                  <a:tcPr/>
                </a:tc>
                <a:tc>
                  <a:txBody>
                    <a:bodyPr/>
                    <a:lstStyle/>
                    <a:p>
                      <a:pPr algn="ctr"/>
                      <a:r>
                        <a:rPr lang="en-IN" sz="1600" dirty="0"/>
                        <a:t>6</a:t>
                      </a:r>
                    </a:p>
                  </a:txBody>
                  <a:tcPr/>
                </a:tc>
                <a:tc>
                  <a:txBody>
                    <a:bodyPr/>
                    <a:lstStyle/>
                    <a:p>
                      <a:pPr algn="ctr"/>
                      <a:r>
                        <a:rPr lang="en-IN" sz="1600" dirty="0"/>
                        <a:t>V</a:t>
                      </a:r>
                    </a:p>
                  </a:txBody>
                  <a:tcPr/>
                </a:tc>
                <a:tc>
                  <a:txBody>
                    <a:bodyPr/>
                    <a:lstStyle/>
                    <a:p>
                      <a:pPr algn="ctr"/>
                      <a:r>
                        <a:rPr lang="en-IN" sz="1600" dirty="0"/>
                        <a:t>4.29</a:t>
                      </a:r>
                    </a:p>
                  </a:txBody>
                  <a:tcPr/>
                </a:tc>
                <a:tc>
                  <a:txBody>
                    <a:bodyPr/>
                    <a:lstStyle/>
                    <a:p>
                      <a:pPr algn="ctr"/>
                      <a:r>
                        <a:rPr lang="en-IN" sz="1600" dirty="0"/>
                        <a:t>21</a:t>
                      </a:r>
                    </a:p>
                  </a:txBody>
                  <a:tcPr/>
                </a:tc>
                <a:tc>
                  <a:txBody>
                    <a:bodyPr/>
                    <a:lstStyle/>
                    <a:p>
                      <a:pPr algn="ctr"/>
                      <a:r>
                        <a:rPr lang="en-IN" sz="1600" dirty="0"/>
                        <a:t>V</a:t>
                      </a:r>
                    </a:p>
                  </a:txBody>
                  <a:tcPr/>
                </a:tc>
                <a:extLst>
                  <a:ext uri="{0D108BD9-81ED-4DB2-BD59-A6C34878D82A}">
                    <a16:rowId xmlns:a16="http://schemas.microsoft.com/office/drawing/2014/main" val="10006"/>
                  </a:ext>
                </a:extLst>
              </a:tr>
              <a:tr h="309154">
                <a:tc>
                  <a:txBody>
                    <a:bodyPr/>
                    <a:lstStyle/>
                    <a:p>
                      <a:pPr algn="ctr"/>
                      <a:r>
                        <a:rPr lang="en-IN" sz="1600" dirty="0"/>
                        <a:t>3.15</a:t>
                      </a:r>
                    </a:p>
                  </a:txBody>
                  <a:tcPr/>
                </a:tc>
                <a:tc>
                  <a:txBody>
                    <a:bodyPr/>
                    <a:lstStyle/>
                    <a:p>
                      <a:pPr algn="ctr"/>
                      <a:r>
                        <a:rPr lang="en-IN" sz="1600" dirty="0"/>
                        <a:t>7</a:t>
                      </a:r>
                    </a:p>
                  </a:txBody>
                  <a:tcPr/>
                </a:tc>
                <a:tc>
                  <a:txBody>
                    <a:bodyPr/>
                    <a:lstStyle/>
                    <a:p>
                      <a:pPr algn="ctr"/>
                      <a:r>
                        <a:rPr lang="en-IN" sz="1600" dirty="0"/>
                        <a:t>V</a:t>
                      </a:r>
                    </a:p>
                  </a:txBody>
                  <a:tcPr/>
                </a:tc>
                <a:tc>
                  <a:txBody>
                    <a:bodyPr/>
                    <a:lstStyle/>
                    <a:p>
                      <a:pPr algn="ctr"/>
                      <a:r>
                        <a:rPr lang="en-IN" sz="1600" dirty="0"/>
                        <a:t>4.53</a:t>
                      </a:r>
                    </a:p>
                  </a:txBody>
                  <a:tcPr/>
                </a:tc>
                <a:tc>
                  <a:txBody>
                    <a:bodyPr/>
                    <a:lstStyle/>
                    <a:p>
                      <a:pPr algn="ctr"/>
                      <a:r>
                        <a:rPr lang="en-IN" sz="1600" dirty="0"/>
                        <a:t>22</a:t>
                      </a:r>
                    </a:p>
                  </a:txBody>
                  <a:tcPr/>
                </a:tc>
                <a:tc>
                  <a:txBody>
                    <a:bodyPr/>
                    <a:lstStyle/>
                    <a:p>
                      <a:pPr algn="ctr"/>
                      <a:r>
                        <a:rPr lang="en-IN" sz="1600" dirty="0"/>
                        <a:t>V</a:t>
                      </a:r>
                    </a:p>
                  </a:txBody>
                  <a:tcPr/>
                </a:tc>
                <a:extLst>
                  <a:ext uri="{0D108BD9-81ED-4DB2-BD59-A6C34878D82A}">
                    <a16:rowId xmlns:a16="http://schemas.microsoft.com/office/drawing/2014/main" val="10007"/>
                  </a:ext>
                </a:extLst>
              </a:tr>
              <a:tr h="309154">
                <a:tc>
                  <a:txBody>
                    <a:bodyPr/>
                    <a:lstStyle/>
                    <a:p>
                      <a:pPr algn="ctr"/>
                      <a:r>
                        <a:rPr lang="en-IN" sz="1600" dirty="0"/>
                        <a:t>3.29</a:t>
                      </a:r>
                    </a:p>
                  </a:txBody>
                  <a:tcPr/>
                </a:tc>
                <a:tc>
                  <a:txBody>
                    <a:bodyPr/>
                    <a:lstStyle/>
                    <a:p>
                      <a:pPr algn="ctr"/>
                      <a:r>
                        <a:rPr lang="en-IN" sz="1600" dirty="0"/>
                        <a:t>8</a:t>
                      </a:r>
                    </a:p>
                  </a:txBody>
                  <a:tcPr/>
                </a:tc>
                <a:tc>
                  <a:txBody>
                    <a:bodyPr/>
                    <a:lstStyle/>
                    <a:p>
                      <a:pPr algn="ctr"/>
                      <a:r>
                        <a:rPr lang="en-IN" sz="1600" dirty="0"/>
                        <a:t>V</a:t>
                      </a:r>
                    </a:p>
                  </a:txBody>
                  <a:tcPr/>
                </a:tc>
                <a:tc>
                  <a:txBody>
                    <a:bodyPr/>
                    <a:lstStyle/>
                    <a:p>
                      <a:pPr algn="ctr"/>
                      <a:r>
                        <a:rPr lang="en-IN" sz="1600" dirty="0"/>
                        <a:t>4.75</a:t>
                      </a:r>
                    </a:p>
                  </a:txBody>
                  <a:tcPr/>
                </a:tc>
                <a:tc>
                  <a:txBody>
                    <a:bodyPr/>
                    <a:lstStyle/>
                    <a:p>
                      <a:pPr algn="ctr"/>
                      <a:r>
                        <a:rPr lang="en-IN" sz="1600" dirty="0"/>
                        <a:t>23</a:t>
                      </a:r>
                    </a:p>
                  </a:txBody>
                  <a:tcPr/>
                </a:tc>
                <a:tc>
                  <a:txBody>
                    <a:bodyPr/>
                    <a:lstStyle/>
                    <a:p>
                      <a:pPr algn="ctr"/>
                      <a:r>
                        <a:rPr lang="en-IN" sz="1600" dirty="0"/>
                        <a:t>R</a:t>
                      </a:r>
                    </a:p>
                  </a:txBody>
                  <a:tcPr/>
                </a:tc>
                <a:extLst>
                  <a:ext uri="{0D108BD9-81ED-4DB2-BD59-A6C34878D82A}">
                    <a16:rowId xmlns:a16="http://schemas.microsoft.com/office/drawing/2014/main" val="10008"/>
                  </a:ext>
                </a:extLst>
              </a:tr>
              <a:tr h="309154">
                <a:tc>
                  <a:txBody>
                    <a:bodyPr/>
                    <a:lstStyle/>
                    <a:p>
                      <a:pPr algn="ctr"/>
                      <a:r>
                        <a:rPr lang="en-IN" sz="1600" dirty="0"/>
                        <a:t>3.50</a:t>
                      </a:r>
                    </a:p>
                  </a:txBody>
                  <a:tcPr/>
                </a:tc>
                <a:tc>
                  <a:txBody>
                    <a:bodyPr/>
                    <a:lstStyle/>
                    <a:p>
                      <a:pPr algn="ctr"/>
                      <a:r>
                        <a:rPr lang="en-IN" sz="1600" dirty="0"/>
                        <a:t>9</a:t>
                      </a:r>
                    </a:p>
                  </a:txBody>
                  <a:tcPr/>
                </a:tc>
                <a:tc>
                  <a:txBody>
                    <a:bodyPr/>
                    <a:lstStyle/>
                    <a:p>
                      <a:pPr algn="ctr"/>
                      <a:r>
                        <a:rPr lang="en-IN" sz="1600" dirty="0"/>
                        <a:t>R</a:t>
                      </a:r>
                    </a:p>
                  </a:txBody>
                  <a:tcPr/>
                </a:tc>
                <a:tc>
                  <a:txBody>
                    <a:bodyPr/>
                    <a:lstStyle/>
                    <a:p>
                      <a:pPr algn="ctr"/>
                      <a:r>
                        <a:rPr lang="en-IN" sz="1600" dirty="0"/>
                        <a:t>4.80</a:t>
                      </a:r>
                    </a:p>
                  </a:txBody>
                  <a:tcPr/>
                </a:tc>
                <a:tc>
                  <a:txBody>
                    <a:bodyPr/>
                    <a:lstStyle/>
                    <a:p>
                      <a:pPr algn="ctr"/>
                      <a:r>
                        <a:rPr lang="en-IN" sz="1600" dirty="0"/>
                        <a:t>24.5</a:t>
                      </a:r>
                    </a:p>
                  </a:txBody>
                  <a:tcPr/>
                </a:tc>
                <a:tc>
                  <a:txBody>
                    <a:bodyPr/>
                    <a:lstStyle/>
                    <a:p>
                      <a:pPr algn="ctr"/>
                      <a:r>
                        <a:rPr lang="en-IN" sz="1600" dirty="0"/>
                        <a:t>R</a:t>
                      </a:r>
                    </a:p>
                  </a:txBody>
                  <a:tcPr/>
                </a:tc>
                <a:extLst>
                  <a:ext uri="{0D108BD9-81ED-4DB2-BD59-A6C34878D82A}">
                    <a16:rowId xmlns:a16="http://schemas.microsoft.com/office/drawing/2014/main" val="10009"/>
                  </a:ext>
                </a:extLst>
              </a:tr>
              <a:tr h="309154">
                <a:tc>
                  <a:txBody>
                    <a:bodyPr/>
                    <a:lstStyle/>
                    <a:p>
                      <a:pPr algn="ctr"/>
                      <a:r>
                        <a:rPr lang="en-IN" sz="1600" dirty="0"/>
                        <a:t>3.60</a:t>
                      </a:r>
                    </a:p>
                  </a:txBody>
                  <a:tcPr/>
                </a:tc>
                <a:tc>
                  <a:txBody>
                    <a:bodyPr/>
                    <a:lstStyle/>
                    <a:p>
                      <a:pPr algn="ctr"/>
                      <a:r>
                        <a:rPr lang="en-IN" sz="1600" dirty="0"/>
                        <a:t>10</a:t>
                      </a:r>
                    </a:p>
                  </a:txBody>
                  <a:tcPr/>
                </a:tc>
                <a:tc>
                  <a:txBody>
                    <a:bodyPr/>
                    <a:lstStyle/>
                    <a:p>
                      <a:pPr algn="ctr"/>
                      <a:r>
                        <a:rPr lang="en-IN" sz="1600" dirty="0"/>
                        <a:t>V</a:t>
                      </a:r>
                    </a:p>
                  </a:txBody>
                  <a:tcPr/>
                </a:tc>
                <a:tc>
                  <a:txBody>
                    <a:bodyPr/>
                    <a:lstStyle/>
                    <a:p>
                      <a:pPr algn="ctr"/>
                      <a:r>
                        <a:rPr lang="en-IN" sz="1600" dirty="0"/>
                        <a:t>4.80</a:t>
                      </a:r>
                    </a:p>
                  </a:txBody>
                  <a:tcPr/>
                </a:tc>
                <a:tc>
                  <a:txBody>
                    <a:bodyPr/>
                    <a:lstStyle/>
                    <a:p>
                      <a:pPr algn="ctr"/>
                      <a:r>
                        <a:rPr lang="en-IN" sz="1600" dirty="0"/>
                        <a:t>24.5</a:t>
                      </a:r>
                    </a:p>
                  </a:txBody>
                  <a:tcPr/>
                </a:tc>
                <a:tc>
                  <a:txBody>
                    <a:bodyPr/>
                    <a:lstStyle/>
                    <a:p>
                      <a:pPr algn="ctr"/>
                      <a:r>
                        <a:rPr lang="en-IN" sz="1600" dirty="0"/>
                        <a:t>R</a:t>
                      </a:r>
                    </a:p>
                  </a:txBody>
                  <a:tcPr/>
                </a:tc>
                <a:extLst>
                  <a:ext uri="{0D108BD9-81ED-4DB2-BD59-A6C34878D82A}">
                    <a16:rowId xmlns:a16="http://schemas.microsoft.com/office/drawing/2014/main" val="10010"/>
                  </a:ext>
                </a:extLst>
              </a:tr>
              <a:tr h="309154">
                <a:tc>
                  <a:txBody>
                    <a:bodyPr/>
                    <a:lstStyle/>
                    <a:p>
                      <a:pPr algn="ctr"/>
                      <a:r>
                        <a:rPr lang="en-IN" sz="1600" dirty="0"/>
                        <a:t>3.61</a:t>
                      </a:r>
                    </a:p>
                  </a:txBody>
                  <a:tcPr/>
                </a:tc>
                <a:tc>
                  <a:txBody>
                    <a:bodyPr/>
                    <a:lstStyle/>
                    <a:p>
                      <a:pPr algn="ctr"/>
                      <a:r>
                        <a:rPr lang="en-IN" sz="1600" dirty="0"/>
                        <a:t>11</a:t>
                      </a:r>
                    </a:p>
                  </a:txBody>
                  <a:tcPr/>
                </a:tc>
                <a:tc>
                  <a:txBody>
                    <a:bodyPr/>
                    <a:lstStyle/>
                    <a:p>
                      <a:pPr algn="ctr"/>
                      <a:r>
                        <a:rPr lang="en-IN" sz="1600" dirty="0"/>
                        <a:t>V</a:t>
                      </a:r>
                    </a:p>
                  </a:txBody>
                  <a:tcPr/>
                </a:tc>
                <a:tc>
                  <a:txBody>
                    <a:bodyPr/>
                    <a:lstStyle/>
                    <a:p>
                      <a:pPr algn="ctr"/>
                      <a:r>
                        <a:rPr lang="en-IN" sz="1600" dirty="0"/>
                        <a:t>4.98</a:t>
                      </a:r>
                    </a:p>
                  </a:txBody>
                  <a:tcPr/>
                </a:tc>
                <a:tc>
                  <a:txBody>
                    <a:bodyPr/>
                    <a:lstStyle/>
                    <a:p>
                      <a:pPr algn="ctr"/>
                      <a:r>
                        <a:rPr lang="en-IN" sz="1600" dirty="0"/>
                        <a:t>26</a:t>
                      </a:r>
                    </a:p>
                  </a:txBody>
                  <a:tcPr/>
                </a:tc>
                <a:tc>
                  <a:txBody>
                    <a:bodyPr/>
                    <a:lstStyle/>
                    <a:p>
                      <a:pPr algn="ctr"/>
                      <a:r>
                        <a:rPr lang="en-IN" sz="1600" dirty="0"/>
                        <a:t>R</a:t>
                      </a:r>
                    </a:p>
                  </a:txBody>
                  <a:tcPr/>
                </a:tc>
                <a:extLst>
                  <a:ext uri="{0D108BD9-81ED-4DB2-BD59-A6C34878D82A}">
                    <a16:rowId xmlns:a16="http://schemas.microsoft.com/office/drawing/2014/main" val="10011"/>
                  </a:ext>
                </a:extLst>
              </a:tr>
              <a:tr h="309154">
                <a:tc>
                  <a:txBody>
                    <a:bodyPr/>
                    <a:lstStyle/>
                    <a:p>
                      <a:pPr algn="ctr"/>
                      <a:r>
                        <a:rPr lang="en-IN" sz="1600" dirty="0"/>
                        <a:t>3.65</a:t>
                      </a:r>
                    </a:p>
                  </a:txBody>
                  <a:tcPr/>
                </a:tc>
                <a:tc>
                  <a:txBody>
                    <a:bodyPr/>
                    <a:lstStyle/>
                    <a:p>
                      <a:pPr algn="ctr"/>
                      <a:r>
                        <a:rPr lang="en-IN" sz="1600" dirty="0"/>
                        <a:t>12</a:t>
                      </a:r>
                    </a:p>
                  </a:txBody>
                  <a:tcPr/>
                </a:tc>
                <a:tc>
                  <a:txBody>
                    <a:bodyPr/>
                    <a:lstStyle/>
                    <a:p>
                      <a:pPr algn="ctr"/>
                      <a:r>
                        <a:rPr lang="en-IN" sz="1600" dirty="0"/>
                        <a:t>R</a:t>
                      </a:r>
                    </a:p>
                  </a:txBody>
                  <a:tcPr/>
                </a:tc>
                <a:tc>
                  <a:txBody>
                    <a:bodyPr/>
                    <a:lstStyle/>
                    <a:p>
                      <a:pPr algn="ctr"/>
                      <a:r>
                        <a:rPr lang="en-IN" sz="1600" dirty="0"/>
                        <a:t>5.11</a:t>
                      </a:r>
                    </a:p>
                  </a:txBody>
                  <a:tcPr/>
                </a:tc>
                <a:tc>
                  <a:txBody>
                    <a:bodyPr/>
                    <a:lstStyle/>
                    <a:p>
                      <a:pPr algn="ctr"/>
                      <a:r>
                        <a:rPr lang="en-IN" sz="1600" dirty="0"/>
                        <a:t>27</a:t>
                      </a:r>
                    </a:p>
                  </a:txBody>
                  <a:tcPr/>
                </a:tc>
                <a:tc>
                  <a:txBody>
                    <a:bodyPr/>
                    <a:lstStyle/>
                    <a:p>
                      <a:pPr algn="ctr"/>
                      <a:r>
                        <a:rPr lang="en-IN" sz="1600" dirty="0"/>
                        <a:t>R</a:t>
                      </a:r>
                    </a:p>
                  </a:txBody>
                  <a:tcPr/>
                </a:tc>
                <a:extLst>
                  <a:ext uri="{0D108BD9-81ED-4DB2-BD59-A6C34878D82A}">
                    <a16:rowId xmlns:a16="http://schemas.microsoft.com/office/drawing/2014/main" val="10012"/>
                  </a:ext>
                </a:extLst>
              </a:tr>
              <a:tr h="309154">
                <a:tc>
                  <a:txBody>
                    <a:bodyPr/>
                    <a:lstStyle/>
                    <a:p>
                      <a:pPr algn="ctr"/>
                      <a:r>
                        <a:rPr lang="en-IN" sz="1600" dirty="0"/>
                        <a:t>3.68</a:t>
                      </a:r>
                    </a:p>
                  </a:txBody>
                  <a:tcPr/>
                </a:tc>
                <a:tc>
                  <a:txBody>
                    <a:bodyPr/>
                    <a:lstStyle/>
                    <a:p>
                      <a:pPr algn="ctr"/>
                      <a:r>
                        <a:rPr lang="en-IN" sz="1600" dirty="0"/>
                        <a:t>13</a:t>
                      </a:r>
                    </a:p>
                  </a:txBody>
                  <a:tcPr/>
                </a:tc>
                <a:tc>
                  <a:txBody>
                    <a:bodyPr/>
                    <a:lstStyle/>
                    <a:p>
                      <a:pPr algn="ctr"/>
                      <a:r>
                        <a:rPr lang="en-IN" sz="1600" dirty="0"/>
                        <a:t>V</a:t>
                      </a:r>
                    </a:p>
                  </a:txBody>
                  <a:tcPr/>
                </a:tc>
                <a:tc>
                  <a:txBody>
                    <a:bodyPr/>
                    <a:lstStyle/>
                    <a:p>
                      <a:pPr algn="ctr"/>
                      <a:r>
                        <a:rPr lang="en-IN" sz="1600" dirty="0"/>
                        <a:t>5.50</a:t>
                      </a:r>
                    </a:p>
                  </a:txBody>
                  <a:tcPr/>
                </a:tc>
                <a:tc>
                  <a:txBody>
                    <a:bodyPr/>
                    <a:lstStyle/>
                    <a:p>
                      <a:pPr algn="ctr"/>
                      <a:r>
                        <a:rPr lang="en-IN" sz="1600" dirty="0"/>
                        <a:t>28</a:t>
                      </a:r>
                    </a:p>
                  </a:txBody>
                  <a:tcPr/>
                </a:tc>
                <a:tc>
                  <a:txBody>
                    <a:bodyPr/>
                    <a:lstStyle/>
                    <a:p>
                      <a:pPr algn="ctr"/>
                      <a:r>
                        <a:rPr lang="en-IN" sz="1600" dirty="0"/>
                        <a:t>R</a:t>
                      </a:r>
                    </a:p>
                  </a:txBody>
                  <a:tcPr/>
                </a:tc>
                <a:extLst>
                  <a:ext uri="{0D108BD9-81ED-4DB2-BD59-A6C34878D82A}">
                    <a16:rowId xmlns:a16="http://schemas.microsoft.com/office/drawing/2014/main" val="10013"/>
                  </a:ext>
                </a:extLst>
              </a:tr>
              <a:tr h="309154">
                <a:tc>
                  <a:txBody>
                    <a:bodyPr/>
                    <a:lstStyle/>
                    <a:p>
                      <a:pPr algn="ctr"/>
                      <a:r>
                        <a:rPr lang="en-IN" sz="1600" dirty="0"/>
                        <a:t>3.89</a:t>
                      </a:r>
                    </a:p>
                  </a:txBody>
                  <a:tcPr/>
                </a:tc>
                <a:tc>
                  <a:txBody>
                    <a:bodyPr/>
                    <a:lstStyle/>
                    <a:p>
                      <a:pPr algn="ctr"/>
                      <a:r>
                        <a:rPr lang="en-IN" sz="1600" dirty="0"/>
                        <a:t>14</a:t>
                      </a:r>
                    </a:p>
                  </a:txBody>
                  <a:tcPr/>
                </a:tc>
                <a:tc>
                  <a:txBody>
                    <a:bodyPr/>
                    <a:lstStyle/>
                    <a:p>
                      <a:pPr algn="ctr"/>
                      <a:r>
                        <a:rPr lang="en-IN" sz="1600" dirty="0"/>
                        <a:t>R</a:t>
                      </a:r>
                    </a:p>
                  </a:txBody>
                  <a:tcPr/>
                </a:tc>
                <a:tc>
                  <a:txBody>
                    <a:bodyPr/>
                    <a:lstStyle/>
                    <a:p>
                      <a:pPr algn="ctr"/>
                      <a:r>
                        <a:rPr lang="en-IN" sz="1600" dirty="0"/>
                        <a:t>5.75</a:t>
                      </a:r>
                    </a:p>
                  </a:txBody>
                  <a:tcPr/>
                </a:tc>
                <a:tc>
                  <a:txBody>
                    <a:bodyPr/>
                    <a:lstStyle/>
                    <a:p>
                      <a:pPr algn="ctr"/>
                      <a:r>
                        <a:rPr lang="en-IN" sz="1600" dirty="0"/>
                        <a:t>29</a:t>
                      </a:r>
                    </a:p>
                  </a:txBody>
                  <a:tcPr/>
                </a:tc>
                <a:tc>
                  <a:txBody>
                    <a:bodyPr/>
                    <a:lstStyle/>
                    <a:p>
                      <a:pPr algn="ctr"/>
                      <a:r>
                        <a:rPr lang="en-IN" sz="1600" dirty="0"/>
                        <a:t>R</a:t>
                      </a:r>
                    </a:p>
                  </a:txBody>
                  <a:tcPr/>
                </a:tc>
                <a:extLst>
                  <a:ext uri="{0D108BD9-81ED-4DB2-BD59-A6C34878D82A}">
                    <a16:rowId xmlns:a16="http://schemas.microsoft.com/office/drawing/2014/main" val="10014"/>
                  </a:ext>
                </a:extLst>
              </a:tr>
              <a:tr h="309154">
                <a:tc>
                  <a:txBody>
                    <a:bodyPr/>
                    <a:lstStyle/>
                    <a:p>
                      <a:pPr algn="ctr"/>
                      <a:r>
                        <a:rPr lang="en-IN" sz="1600" dirty="0"/>
                        <a:t>3.95</a:t>
                      </a:r>
                    </a:p>
                  </a:txBody>
                  <a:tcPr/>
                </a:tc>
                <a:tc>
                  <a:txBody>
                    <a:bodyPr/>
                    <a:lstStyle/>
                    <a:p>
                      <a:pPr algn="ctr"/>
                      <a:r>
                        <a:rPr lang="en-IN" sz="1600" dirty="0"/>
                        <a:t>15</a:t>
                      </a:r>
                    </a:p>
                  </a:txBody>
                  <a:tcPr/>
                </a:tc>
                <a:tc>
                  <a:txBody>
                    <a:bodyPr/>
                    <a:lstStyle/>
                    <a:p>
                      <a:pPr algn="ctr"/>
                      <a:r>
                        <a:rPr lang="en-IN" sz="1600" dirty="0"/>
                        <a:t>R</a:t>
                      </a:r>
                    </a:p>
                  </a:txBody>
                  <a:tcPr/>
                </a:tc>
                <a:tc>
                  <a:txBody>
                    <a:bodyPr/>
                    <a:lstStyle/>
                    <a:p>
                      <a:pPr algn="ctr"/>
                      <a:r>
                        <a:rPr lang="en-IN" sz="1600" dirty="0"/>
                        <a:t>6.25</a:t>
                      </a:r>
                    </a:p>
                  </a:txBody>
                  <a:tcPr/>
                </a:tc>
                <a:tc>
                  <a:txBody>
                    <a:bodyPr/>
                    <a:lstStyle/>
                    <a:p>
                      <a:pPr algn="ctr"/>
                      <a:r>
                        <a:rPr lang="en-IN" sz="1600" dirty="0"/>
                        <a:t>30</a:t>
                      </a:r>
                    </a:p>
                  </a:txBody>
                  <a:tcPr/>
                </a:tc>
                <a:tc>
                  <a:txBody>
                    <a:bodyPr/>
                    <a:lstStyle/>
                    <a:p>
                      <a:pPr algn="ctr"/>
                      <a:r>
                        <a:rPr lang="en-IN" sz="1600" dirty="0"/>
                        <a:t>R</a:t>
                      </a:r>
                    </a:p>
                  </a:txBody>
                  <a:tcPr/>
                </a:tc>
                <a:extLst>
                  <a:ext uri="{0D108BD9-81ED-4DB2-BD59-A6C34878D82A}">
                    <a16:rowId xmlns:a16="http://schemas.microsoft.com/office/drawing/2014/main" val="10015"/>
                  </a:ext>
                </a:extLst>
              </a:tr>
            </a:tbl>
          </a:graphicData>
        </a:graphic>
      </p:graphicFrame>
      <p:sp>
        <p:nvSpPr>
          <p:cNvPr id="7" name="TextBox 6">
            <a:extLst>
              <a:ext uri="{FF2B5EF4-FFF2-40B4-BE49-F238E27FC236}">
                <a16:creationId xmlns:a16="http://schemas.microsoft.com/office/drawing/2014/main" id="{D0CBD339-2646-3C34-3C72-7838E3945BC0}"/>
              </a:ext>
            </a:extLst>
          </p:cNvPr>
          <p:cNvSpPr txBox="1"/>
          <p:nvPr/>
        </p:nvSpPr>
        <p:spPr>
          <a:xfrm>
            <a:off x="7097011" y="2126604"/>
            <a:ext cx="5094989" cy="1200329"/>
          </a:xfrm>
          <a:prstGeom prst="rect">
            <a:avLst/>
          </a:prstGeom>
          <a:noFill/>
        </p:spPr>
        <p:txBody>
          <a:bodyPr wrap="square" rtlCol="0">
            <a:spAutoFit/>
          </a:bodyPr>
          <a:lstStyle/>
          <a:p>
            <a:r>
              <a:rPr lang="en-IN" dirty="0"/>
              <a:t>W</a:t>
            </a:r>
            <a:r>
              <a:rPr lang="en-IN" baseline="-25000" dirty="0"/>
              <a:t>1</a:t>
            </a:r>
            <a:r>
              <a:rPr lang="en-IN" dirty="0"/>
              <a:t> = 1+3+4.5+4.5+6+7+8+10+11+13+16+17+21+22 = 144</a:t>
            </a:r>
          </a:p>
          <a:p>
            <a:endParaRPr lang="en-IN" dirty="0"/>
          </a:p>
          <a:p>
            <a:r>
              <a:rPr lang="en-IN" dirty="0"/>
              <a:t>Solving for U, </a:t>
            </a:r>
            <a:r>
              <a:rPr lang="en-IN" dirty="0">
                <a:sym typeface="Symbol" panose="05050102010706020507" pitchFamily="18" charset="2"/>
              </a:rPr>
              <a:t></a:t>
            </a:r>
            <a:r>
              <a:rPr lang="en-IN" baseline="-25000" dirty="0">
                <a:sym typeface="Symbol" panose="05050102010706020507" pitchFamily="18" charset="2"/>
              </a:rPr>
              <a:t>u</a:t>
            </a:r>
            <a:r>
              <a:rPr lang="en-IN" dirty="0">
                <a:sym typeface="Symbol" panose="05050102010706020507" pitchFamily="18" charset="2"/>
              </a:rPr>
              <a:t> and </a:t>
            </a:r>
            <a:r>
              <a:rPr lang="en-IN" baseline="-25000" dirty="0">
                <a:sym typeface="Symbol" panose="05050102010706020507" pitchFamily="18" charset="2"/>
              </a:rPr>
              <a:t>u</a:t>
            </a:r>
            <a:r>
              <a:rPr lang="en-IN" dirty="0">
                <a:sym typeface="Symbol" panose="05050102010706020507" pitchFamily="18" charset="2"/>
              </a:rPr>
              <a:t> using formula </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CCAB35-61C9-8CAF-6BF7-EBA2FBA73587}"/>
                  </a:ext>
                </a:extLst>
              </p:cNvPr>
              <p:cNvSpPr txBox="1"/>
              <p:nvPr/>
            </p:nvSpPr>
            <p:spPr>
              <a:xfrm>
                <a:off x="7021220" y="3246364"/>
                <a:ext cx="3670935" cy="503471"/>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𝑈</m:t>
                        </m:r>
                      </m:e>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+1</m:t>
                            </m:r>
                          </m:e>
                        </m:d>
                        <m:r>
                          <a:rPr lang="en-IN" b="0" i="1" smtClean="0">
                            <a:latin typeface="Cambria Math" panose="02040503050406030204" pitchFamily="18" charset="0"/>
                          </a:rPr>
                          <m:t>  </m:t>
                        </m:r>
                      </m:num>
                      <m:den>
                        <m:r>
                          <a:rPr lang="en-IN" b="0" i="1" smtClean="0">
                            <a:latin typeface="Cambria Math" panose="02040503050406030204" pitchFamily="18" charset="0"/>
                          </a:rPr>
                          <m:t>2</m:t>
                        </m:r>
                      </m:den>
                    </m:f>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1</m:t>
                        </m:r>
                      </m:sub>
                    </m:sSub>
                  </m:oMath>
                </a14:m>
                <a:r>
                  <a:rPr lang="en-IN" dirty="0"/>
                  <a:t> = 185</a:t>
                </a:r>
              </a:p>
            </p:txBody>
          </p:sp>
        </mc:Choice>
        <mc:Fallback xmlns="">
          <p:sp>
            <p:nvSpPr>
              <p:cNvPr id="8" name="TextBox 7">
                <a:extLst>
                  <a:ext uri="{FF2B5EF4-FFF2-40B4-BE49-F238E27FC236}">
                    <a16:creationId xmlns:a16="http://schemas.microsoft.com/office/drawing/2014/main" id="{BECCAB35-61C9-8CAF-6BF7-EBA2FBA73587}"/>
                  </a:ext>
                </a:extLst>
              </p:cNvPr>
              <p:cNvSpPr txBox="1">
                <a:spLocks noRot="1" noChangeAspect="1" noMove="1" noResize="1" noEditPoints="1" noAdjustHandles="1" noChangeArrowheads="1" noChangeShapeType="1" noTextEdit="1"/>
              </p:cNvSpPr>
              <p:nvPr/>
            </p:nvSpPr>
            <p:spPr>
              <a:xfrm>
                <a:off x="7021220" y="3246364"/>
                <a:ext cx="3670935" cy="503471"/>
              </a:xfrm>
              <a:prstGeom prst="rect">
                <a:avLst/>
              </a:prstGeom>
              <a:blipFill>
                <a:blip r:embed="rId2"/>
                <a:stretch>
                  <a:fillRect r="-664" b="-85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560FDA-A15E-29CD-376E-D155DC48B5A3}"/>
                  </a:ext>
                </a:extLst>
              </p:cNvPr>
              <p:cNvSpPr txBox="1"/>
              <p:nvPr/>
            </p:nvSpPr>
            <p:spPr>
              <a:xfrm>
                <a:off x="6914239" y="3756360"/>
                <a:ext cx="3670935" cy="461473"/>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𝑈</m:t>
                        </m:r>
                      </m:sub>
                    </m:sSub>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  </m:t>
                        </m:r>
                      </m:num>
                      <m:den>
                        <m:r>
                          <a:rPr lang="en-IN" b="0" i="1" smtClean="0">
                            <a:latin typeface="Cambria Math" panose="02040503050406030204" pitchFamily="18" charset="0"/>
                          </a:rPr>
                          <m:t>2</m:t>
                        </m:r>
                      </m:den>
                    </m:f>
                  </m:oMath>
                </a14:m>
                <a:r>
                  <a:rPr lang="en-IN" dirty="0"/>
                  <a:t> = 112</a:t>
                </a:r>
              </a:p>
            </p:txBody>
          </p:sp>
        </mc:Choice>
        <mc:Fallback xmlns="">
          <p:sp>
            <p:nvSpPr>
              <p:cNvPr id="9" name="TextBox 8">
                <a:extLst>
                  <a:ext uri="{FF2B5EF4-FFF2-40B4-BE49-F238E27FC236}">
                    <a16:creationId xmlns:a16="http://schemas.microsoft.com/office/drawing/2014/main" id="{44560FDA-A15E-29CD-376E-D155DC48B5A3}"/>
                  </a:ext>
                </a:extLst>
              </p:cNvPr>
              <p:cNvSpPr txBox="1">
                <a:spLocks noRot="1" noChangeAspect="1" noMove="1" noResize="1" noEditPoints="1" noAdjustHandles="1" noChangeArrowheads="1" noChangeShapeType="1" noTextEdit="1"/>
              </p:cNvSpPr>
              <p:nvPr/>
            </p:nvSpPr>
            <p:spPr>
              <a:xfrm>
                <a:off x="6914239" y="3756360"/>
                <a:ext cx="3670935" cy="461473"/>
              </a:xfrm>
              <a:prstGeom prst="rect">
                <a:avLst/>
              </a:prstGeom>
              <a:blipFill>
                <a:blip r:embed="rId3"/>
                <a:stretch>
                  <a:fillRect b="-78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E9C57D-9C32-3D6D-4AAE-E6387EF50F36}"/>
                  </a:ext>
                </a:extLst>
              </p:cNvPr>
              <p:cNvSpPr txBox="1"/>
              <p:nvPr/>
            </p:nvSpPr>
            <p:spPr>
              <a:xfrm>
                <a:off x="6914238" y="4343363"/>
                <a:ext cx="3670935"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𝑢</m:t>
                          </m:r>
                          <m:r>
                            <a:rPr lang="en-IN" b="0" i="1" smtClean="0">
                              <a:latin typeface="Cambria Math" panose="02040503050406030204" pitchFamily="18" charset="0"/>
                            </a:rPr>
                            <m:t>=</m:t>
                          </m:r>
                        </m:sub>
                      </m:sSub>
                      <m:rad>
                        <m:radPr>
                          <m:degHide m:val="on"/>
                          <m:ctrlPr>
                            <a:rPr lang="en-IN" i="1" smtClean="0">
                              <a:latin typeface="Cambria Math" panose="02040503050406030204" pitchFamily="18" charset="0"/>
                            </a:rPr>
                          </m:ctrlPr>
                        </m:radPr>
                        <m:deg/>
                        <m:e>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+1)</m:t>
                              </m:r>
                            </m:num>
                            <m:den>
                              <m:r>
                                <a:rPr lang="en-IN" b="0" i="1" smtClean="0">
                                  <a:latin typeface="Cambria Math" panose="02040503050406030204" pitchFamily="18" charset="0"/>
                                </a:rPr>
                                <m:t>12</m:t>
                              </m:r>
                            </m:den>
                          </m:f>
                          <m:r>
                            <a:rPr lang="en-IN" b="0" i="1" smtClean="0">
                              <a:latin typeface="Cambria Math" panose="02040503050406030204" pitchFamily="18" charset="0"/>
                            </a:rPr>
                            <m:t>=24.1</m:t>
                          </m:r>
                        </m:e>
                      </m:rad>
                    </m:oMath>
                  </m:oMathPara>
                </a14:m>
                <a:endParaRPr lang="en-IN" dirty="0"/>
              </a:p>
            </p:txBody>
          </p:sp>
        </mc:Choice>
        <mc:Fallback xmlns="">
          <p:sp>
            <p:nvSpPr>
              <p:cNvPr id="10" name="TextBox 9">
                <a:extLst>
                  <a:ext uri="{FF2B5EF4-FFF2-40B4-BE49-F238E27FC236}">
                    <a16:creationId xmlns:a16="http://schemas.microsoft.com/office/drawing/2014/main" id="{21E9C57D-9C32-3D6D-4AAE-E6387EF50F36}"/>
                  </a:ext>
                </a:extLst>
              </p:cNvPr>
              <p:cNvSpPr txBox="1">
                <a:spLocks noRot="1" noChangeAspect="1" noMove="1" noResize="1" noEditPoints="1" noAdjustHandles="1" noChangeArrowheads="1" noChangeShapeType="1" noTextEdit="1"/>
              </p:cNvSpPr>
              <p:nvPr/>
            </p:nvSpPr>
            <p:spPr>
              <a:xfrm>
                <a:off x="6914238" y="4343363"/>
                <a:ext cx="3670935" cy="91069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1F18B1-5B49-2DDB-5C7B-7F66D390F501}"/>
                  </a:ext>
                </a:extLst>
              </p:cNvPr>
              <p:cNvSpPr txBox="1"/>
              <p:nvPr/>
            </p:nvSpPr>
            <p:spPr>
              <a:xfrm>
                <a:off x="7451767" y="5491304"/>
                <a:ext cx="2651603" cy="523220"/>
              </a:xfrm>
              <a:prstGeom prst="rect">
                <a:avLst/>
              </a:prstGeom>
              <a:noFill/>
            </p:spPr>
            <p:txBody>
              <a:bodyPr wrap="square" rtlCol="0">
                <a:spAutoFit/>
              </a:bodyPr>
              <a:lstStyle/>
              <a:p>
                <a:r>
                  <a:rPr lang="en-IN" b="0" dirty="0"/>
                  <a:t>Z</a:t>
                </a:r>
                <a14:m>
                  <m:oMath xmlns:m="http://schemas.openxmlformats.org/officeDocument/2006/math">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𝑈</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𝑢</m:t>
                            </m:r>
                          </m:sub>
                        </m:sSub>
                        <m:r>
                          <a:rPr lang="en-IN" b="0" i="1" smtClean="0">
                            <a:latin typeface="Cambria Math" panose="02040503050406030204" pitchFamily="18" charset="0"/>
                          </a:rPr>
                          <m:t>  </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sym typeface="Symbol" panose="05050102010706020507" pitchFamily="18" charset="2"/>
                              </a:rPr>
                              <m:t></m:t>
                            </m:r>
                          </m:e>
                          <m:sub>
                            <m:r>
                              <a:rPr lang="en-IN" b="0" i="1" smtClean="0">
                                <a:latin typeface="Cambria Math" panose="02040503050406030204" pitchFamily="18" charset="0"/>
                              </a:rPr>
                              <m:t>𝑈</m:t>
                            </m:r>
                          </m:sub>
                        </m:sSub>
                      </m:den>
                    </m:f>
                  </m:oMath>
                </a14:m>
                <a:r>
                  <a:rPr lang="en-IN" dirty="0"/>
                  <a:t> = 3.03</a:t>
                </a:r>
              </a:p>
            </p:txBody>
          </p:sp>
        </mc:Choice>
        <mc:Fallback xmlns="">
          <p:sp>
            <p:nvSpPr>
              <p:cNvPr id="11" name="TextBox 10">
                <a:extLst>
                  <a:ext uri="{FF2B5EF4-FFF2-40B4-BE49-F238E27FC236}">
                    <a16:creationId xmlns:a16="http://schemas.microsoft.com/office/drawing/2014/main" id="{861F18B1-5B49-2DDB-5C7B-7F66D390F501}"/>
                  </a:ext>
                </a:extLst>
              </p:cNvPr>
              <p:cNvSpPr txBox="1">
                <a:spLocks noRot="1" noChangeAspect="1" noMove="1" noResize="1" noEditPoints="1" noAdjustHandles="1" noChangeArrowheads="1" noChangeShapeType="1" noTextEdit="1"/>
              </p:cNvSpPr>
              <p:nvPr/>
            </p:nvSpPr>
            <p:spPr>
              <a:xfrm>
                <a:off x="7451767" y="5491304"/>
                <a:ext cx="2651603" cy="523220"/>
              </a:xfrm>
              <a:prstGeom prst="rect">
                <a:avLst/>
              </a:prstGeom>
              <a:blipFill>
                <a:blip r:embed="rId5"/>
                <a:stretch>
                  <a:fillRect l="-1839"/>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6D7BE4E9-6ED5-FFB5-194F-0FFCED50AFCA}"/>
              </a:ext>
            </a:extLst>
          </p:cNvPr>
          <p:cNvSpPr txBox="1"/>
          <p:nvPr/>
        </p:nvSpPr>
        <p:spPr>
          <a:xfrm>
            <a:off x="7956053" y="5966594"/>
            <a:ext cx="4021087" cy="923330"/>
          </a:xfrm>
          <a:prstGeom prst="rect">
            <a:avLst/>
          </a:prstGeom>
          <a:noFill/>
        </p:spPr>
        <p:txBody>
          <a:bodyPr wrap="square" rtlCol="0">
            <a:spAutoFit/>
          </a:bodyPr>
          <a:lstStyle/>
          <a:p>
            <a:r>
              <a:rPr lang="en-IN" dirty="0"/>
              <a:t>The p-value associated with Z = 3.03 is 0.0012 &lt;0.0022. the null hypothesis is rejected </a:t>
            </a:r>
          </a:p>
        </p:txBody>
      </p:sp>
    </p:spTree>
    <p:extLst>
      <p:ext uri="{BB962C8B-B14F-4D97-AF65-F5344CB8AC3E}">
        <p14:creationId xmlns:p14="http://schemas.microsoft.com/office/powerpoint/2010/main" val="419917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Median (Grouped data) </a:t>
            </a:r>
            <a:endParaRPr lang="en-US"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BBC3E31-974C-C48B-C48A-20CB485FE336}"/>
              </a:ext>
            </a:extLst>
          </p:cNvPr>
          <p:cNvSpPr txBox="1"/>
          <p:nvPr/>
        </p:nvSpPr>
        <p:spPr>
          <a:xfrm>
            <a:off x="5409711" y="611467"/>
            <a:ext cx="6699806" cy="2677656"/>
          </a:xfrm>
          <a:prstGeom prst="rect">
            <a:avLst/>
          </a:prstGeom>
          <a:noFill/>
        </p:spPr>
        <p:txBody>
          <a:bodyPr wrap="square" rtlCol="0">
            <a:spAutoFit/>
          </a:bodyPr>
          <a:lstStyle/>
          <a:p>
            <a:pPr fontAlgn="base"/>
            <a:r>
              <a:rPr lang="en-IN" sz="2400" dirty="0">
                <a:latin typeface="Ttimes new roman "/>
              </a:rPr>
              <a:t>where,</a:t>
            </a:r>
          </a:p>
          <a:p>
            <a:pPr fontAlgn="base"/>
            <a:r>
              <a:rPr lang="en-IN" sz="2400" dirty="0">
                <a:latin typeface="Ttimes new roman "/>
              </a:rPr>
              <a:t>l=lower limit of median class</a:t>
            </a:r>
          </a:p>
          <a:p>
            <a:pPr fontAlgn="base"/>
            <a:r>
              <a:rPr lang="en-IN" sz="2400" dirty="0">
                <a:latin typeface="Ttimes new roman "/>
              </a:rPr>
              <a:t>c= cumulative frequency of the class preceding the median class</a:t>
            </a:r>
          </a:p>
          <a:p>
            <a:pPr fontAlgn="base"/>
            <a:r>
              <a:rPr lang="en-IN" sz="2400" dirty="0">
                <a:latin typeface="Ttimes new roman "/>
              </a:rPr>
              <a:t>f=frequency of the median class</a:t>
            </a:r>
          </a:p>
          <a:p>
            <a:pPr fontAlgn="base"/>
            <a:r>
              <a:rPr lang="en-IN" sz="2400" dirty="0">
                <a:latin typeface="Ttimes new roman "/>
              </a:rPr>
              <a:t>H =class size</a:t>
            </a:r>
          </a:p>
          <a:p>
            <a:pPr fontAlgn="base"/>
            <a:r>
              <a:rPr lang="en-IN" sz="2400" dirty="0">
                <a:latin typeface="Ttimes new roman "/>
              </a:rPr>
              <a:t>n is total number of observation  </a:t>
            </a:r>
            <a:r>
              <a:rPr lang="en-IN" sz="2400" dirty="0" err="1">
                <a:latin typeface="Ttimes new roman "/>
              </a:rPr>
              <a:t>i.e</a:t>
            </a:r>
            <a:r>
              <a:rPr lang="en-IN" sz="2400" dirty="0">
                <a:latin typeface="Ttimes new roman "/>
              </a:rPr>
              <a:t> f </a:t>
            </a:r>
          </a:p>
        </p:txBody>
      </p:sp>
      <p:pic>
        <p:nvPicPr>
          <p:cNvPr id="2" name="Picture 1">
            <a:extLst>
              <a:ext uri="{FF2B5EF4-FFF2-40B4-BE49-F238E27FC236}">
                <a16:creationId xmlns:a16="http://schemas.microsoft.com/office/drawing/2014/main" id="{C10EAF1D-F2BF-A9EA-AAB7-D9CC13B6E41E}"/>
              </a:ext>
            </a:extLst>
          </p:cNvPr>
          <p:cNvPicPr>
            <a:picLocks noChangeAspect="1"/>
          </p:cNvPicPr>
          <p:nvPr/>
        </p:nvPicPr>
        <p:blipFill>
          <a:blip r:embed="rId2"/>
          <a:stretch>
            <a:fillRect/>
          </a:stretch>
        </p:blipFill>
        <p:spPr>
          <a:xfrm>
            <a:off x="214721" y="926275"/>
            <a:ext cx="4613935" cy="1204913"/>
          </a:xfrm>
          <a:prstGeom prst="rect">
            <a:avLst/>
          </a:prstGeom>
        </p:spPr>
      </p:pic>
      <p:sp>
        <p:nvSpPr>
          <p:cNvPr id="7" name="TextBox 6">
            <a:extLst>
              <a:ext uri="{FF2B5EF4-FFF2-40B4-BE49-F238E27FC236}">
                <a16:creationId xmlns:a16="http://schemas.microsoft.com/office/drawing/2014/main" id="{EDBD3594-4138-B014-0191-187F68EFEDDD}"/>
              </a:ext>
            </a:extLst>
          </p:cNvPr>
          <p:cNvSpPr txBox="1"/>
          <p:nvPr/>
        </p:nvSpPr>
        <p:spPr>
          <a:xfrm>
            <a:off x="0" y="3176464"/>
            <a:ext cx="9102440" cy="461665"/>
          </a:xfrm>
          <a:prstGeom prst="rect">
            <a:avLst/>
          </a:prstGeom>
          <a:noFill/>
        </p:spPr>
        <p:txBody>
          <a:bodyPr wrap="square" rtlCol="0">
            <a:spAutoFit/>
          </a:bodyPr>
          <a:lstStyle/>
          <a:p>
            <a:pPr fontAlgn="base"/>
            <a:r>
              <a:rPr lang="en-IN" sz="2400" dirty="0"/>
              <a:t>Find the median marks for the following distribution:</a:t>
            </a:r>
            <a:endParaRPr lang="en-IN" sz="2800" dirty="0"/>
          </a:p>
        </p:txBody>
      </p:sp>
      <p:pic>
        <p:nvPicPr>
          <p:cNvPr id="9" name="Picture 8">
            <a:extLst>
              <a:ext uri="{FF2B5EF4-FFF2-40B4-BE49-F238E27FC236}">
                <a16:creationId xmlns:a16="http://schemas.microsoft.com/office/drawing/2014/main" id="{6FE25EED-6839-86D0-DE33-A6E150D9AF23}"/>
              </a:ext>
            </a:extLst>
          </p:cNvPr>
          <p:cNvPicPr>
            <a:picLocks noChangeAspect="1"/>
          </p:cNvPicPr>
          <p:nvPr/>
        </p:nvPicPr>
        <p:blipFill>
          <a:blip r:embed="rId3"/>
          <a:stretch>
            <a:fillRect/>
          </a:stretch>
        </p:blipFill>
        <p:spPr>
          <a:xfrm>
            <a:off x="222629" y="3623402"/>
            <a:ext cx="7496175" cy="600075"/>
          </a:xfrm>
          <a:prstGeom prst="rect">
            <a:avLst/>
          </a:prstGeom>
        </p:spPr>
      </p:pic>
      <p:pic>
        <p:nvPicPr>
          <p:cNvPr id="10" name="Picture 9">
            <a:extLst>
              <a:ext uri="{FF2B5EF4-FFF2-40B4-BE49-F238E27FC236}">
                <a16:creationId xmlns:a16="http://schemas.microsoft.com/office/drawing/2014/main" id="{C5163E62-A18A-ECEA-F48F-08F8BF0980BA}"/>
              </a:ext>
            </a:extLst>
          </p:cNvPr>
          <p:cNvPicPr>
            <a:picLocks noChangeAspect="1"/>
          </p:cNvPicPr>
          <p:nvPr/>
        </p:nvPicPr>
        <p:blipFill>
          <a:blip r:embed="rId4"/>
          <a:stretch>
            <a:fillRect/>
          </a:stretch>
        </p:blipFill>
        <p:spPr>
          <a:xfrm>
            <a:off x="186344" y="4280389"/>
            <a:ext cx="4213860" cy="1966912"/>
          </a:xfrm>
          <a:prstGeom prst="rect">
            <a:avLst/>
          </a:prstGeom>
        </p:spPr>
      </p:pic>
      <p:pic>
        <p:nvPicPr>
          <p:cNvPr id="11" name="Picture 10">
            <a:extLst>
              <a:ext uri="{FF2B5EF4-FFF2-40B4-BE49-F238E27FC236}">
                <a16:creationId xmlns:a16="http://schemas.microsoft.com/office/drawing/2014/main" id="{C64F5E16-45DE-B434-CD80-0BA1780458CD}"/>
              </a:ext>
            </a:extLst>
          </p:cNvPr>
          <p:cNvPicPr>
            <a:picLocks noChangeAspect="1"/>
          </p:cNvPicPr>
          <p:nvPr/>
        </p:nvPicPr>
        <p:blipFill>
          <a:blip r:embed="rId5"/>
          <a:stretch>
            <a:fillRect/>
          </a:stretch>
        </p:blipFill>
        <p:spPr>
          <a:xfrm>
            <a:off x="4648594" y="4447076"/>
            <a:ext cx="4213860" cy="1800225"/>
          </a:xfrm>
          <a:prstGeom prst="rect">
            <a:avLst/>
          </a:prstGeom>
        </p:spPr>
      </p:pic>
      <p:pic>
        <p:nvPicPr>
          <p:cNvPr id="12" name="Picture 11">
            <a:extLst>
              <a:ext uri="{FF2B5EF4-FFF2-40B4-BE49-F238E27FC236}">
                <a16:creationId xmlns:a16="http://schemas.microsoft.com/office/drawing/2014/main" id="{5693119C-27CD-5F02-1134-DE3A9C6E8067}"/>
              </a:ext>
            </a:extLst>
          </p:cNvPr>
          <p:cNvPicPr>
            <a:picLocks noChangeAspect="1"/>
          </p:cNvPicPr>
          <p:nvPr/>
        </p:nvPicPr>
        <p:blipFill>
          <a:blip r:embed="rId6"/>
          <a:stretch>
            <a:fillRect/>
          </a:stretch>
        </p:blipFill>
        <p:spPr>
          <a:xfrm>
            <a:off x="8238256" y="3880930"/>
            <a:ext cx="3415594" cy="2568214"/>
          </a:xfrm>
          <a:prstGeom prst="rect">
            <a:avLst/>
          </a:prstGeom>
        </p:spPr>
      </p:pic>
    </p:spTree>
    <p:extLst>
      <p:ext uri="{BB962C8B-B14F-4D97-AF65-F5344CB8AC3E}">
        <p14:creationId xmlns:p14="http://schemas.microsoft.com/office/powerpoint/2010/main" val="1897732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Kruskal </a:t>
            </a:r>
            <a:r>
              <a:rPr lang="en-US" sz="3200" dirty="0" err="1">
                <a:latin typeface="Times New Roman" panose="02020603050405020304" pitchFamily="18" charset="0"/>
                <a:cs typeface="Times New Roman" panose="02020603050405020304" pitchFamily="18" charset="0"/>
              </a:rPr>
              <a:t>Wallies</a:t>
            </a:r>
            <a:r>
              <a:rPr lang="en-US" sz="3200" dirty="0">
                <a:latin typeface="Times New Roman" panose="02020603050405020304" pitchFamily="18" charset="0"/>
                <a:cs typeface="Times New Roman" panose="02020603050405020304" pitchFamily="18" charset="0"/>
              </a:rPr>
              <a:t> Test  </a:t>
            </a:r>
          </a:p>
        </p:txBody>
      </p:sp>
      <p:sp>
        <p:nvSpPr>
          <p:cNvPr id="2" name="Rectangle 1">
            <a:extLst>
              <a:ext uri="{FF2B5EF4-FFF2-40B4-BE49-F238E27FC236}">
                <a16:creationId xmlns:a16="http://schemas.microsoft.com/office/drawing/2014/main" id="{70283E11-C860-E13E-6A67-4191812288A7}"/>
              </a:ext>
            </a:extLst>
          </p:cNvPr>
          <p:cNvSpPr/>
          <p:nvPr/>
        </p:nvSpPr>
        <p:spPr>
          <a:xfrm>
            <a:off x="809625" y="912053"/>
            <a:ext cx="11144250" cy="1938992"/>
          </a:xfrm>
          <a:prstGeom prst="rect">
            <a:avLst/>
          </a:prstGeom>
        </p:spPr>
        <p:txBody>
          <a:bodyPr wrap="square">
            <a:spAutoFit/>
          </a:bodyPr>
          <a:lstStyle/>
          <a:p>
            <a:pPr algn="just"/>
            <a:r>
              <a:rPr lang="en-IN" sz="2400" b="1" i="1" dirty="0"/>
              <a:t>4. </a:t>
            </a:r>
            <a:r>
              <a:rPr lang="en-IN" sz="2400" b="1" i="1" dirty="0" err="1"/>
              <a:t>Kruskal</a:t>
            </a:r>
            <a:r>
              <a:rPr lang="en-IN" sz="2400" b="1" i="1" dirty="0"/>
              <a:t> </a:t>
            </a:r>
            <a:r>
              <a:rPr lang="en-IN" sz="2400" b="1" i="1" dirty="0" err="1"/>
              <a:t>Wallies</a:t>
            </a:r>
            <a:r>
              <a:rPr lang="en-IN" sz="2400" b="1" i="1" dirty="0"/>
              <a:t> Test: </a:t>
            </a:r>
            <a:r>
              <a:rPr lang="en-IN" sz="2400" i="1" dirty="0"/>
              <a:t> This test determines whether all of the groups come from the same or equal populations or whether at least one group comes from a different population. </a:t>
            </a:r>
          </a:p>
          <a:p>
            <a:pPr algn="just"/>
            <a:r>
              <a:rPr lang="en-IN" sz="2400" i="1" dirty="0"/>
              <a:t>The process of computing a </a:t>
            </a:r>
            <a:r>
              <a:rPr lang="en-IN" sz="2400" i="1" dirty="0" err="1"/>
              <a:t>Kruskal</a:t>
            </a:r>
            <a:r>
              <a:rPr lang="en-IN" sz="2400" i="1" dirty="0"/>
              <a:t>-Wallis K Statistic begins with ranking the data </a:t>
            </a:r>
            <a:r>
              <a:rPr lang="en-IN" sz="2400" i="1" dirty="0">
                <a:solidFill>
                  <a:srgbClr val="C00000"/>
                </a:solidFill>
              </a:rPr>
              <a:t>in</a:t>
            </a:r>
            <a:r>
              <a:rPr lang="en-IN" sz="2400" i="1" dirty="0"/>
              <a:t> the groups together, as though they were from one group.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77AD77-4069-1084-B669-17718AB43A2C}"/>
                  </a:ext>
                </a:extLst>
              </p:cNvPr>
              <p:cNvSpPr txBox="1"/>
              <p:nvPr/>
            </p:nvSpPr>
            <p:spPr>
              <a:xfrm>
                <a:off x="809625" y="2776329"/>
                <a:ext cx="8364511"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𝐾</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12</m:t>
                          </m:r>
                        </m:num>
                        <m:den>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den>
                      </m:f>
                      <m:d>
                        <m:dPr>
                          <m:ctrlPr>
                            <a:rPr lang="en-IN" b="0" i="1" smtClean="0">
                              <a:latin typeface="Cambria Math" panose="02040503050406030204" pitchFamily="18" charset="0"/>
                            </a:rPr>
                          </m:ctrlPr>
                        </m:dPr>
                        <m:e>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𝑐</m:t>
                              </m:r>
                            </m:sup>
                            <m:e>
                              <m:f>
                                <m:fPr>
                                  <m:ctrlPr>
                                    <a:rPr lang="en-IN" b="0" i="1" smtClean="0">
                                      <a:latin typeface="Cambria Math" panose="02040503050406030204" pitchFamily="18" charset="0"/>
                                    </a:rPr>
                                  </m:ctrlPr>
                                </m:fPr>
                                <m:num>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𝑇</m:t>
                                      </m:r>
                                    </m:e>
                                    <m:sub>
                                      <m:r>
                                        <a:rPr lang="en-IN" b="0" i="1" smtClean="0">
                                          <a:latin typeface="Cambria Math" panose="02040503050406030204" pitchFamily="18" charset="0"/>
                                        </a:rPr>
                                        <m:t>𝑖</m:t>
                                      </m:r>
                                    </m:sub>
                                    <m:sup>
                                      <m:r>
                                        <a:rPr lang="en-IN" b="0" i="1" smtClean="0">
                                          <a:latin typeface="Cambria Math" panose="02040503050406030204" pitchFamily="18" charset="0"/>
                                        </a:rPr>
                                        <m:t>2</m:t>
                                      </m:r>
                                    </m:sup>
                                  </m:sSubSup>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den>
                              </m:f>
                            </m:e>
                          </m:nary>
                        </m:e>
                      </m:d>
                      <m:r>
                        <a:rPr lang="en-IN" b="0" i="1" smtClean="0">
                          <a:latin typeface="Cambria Math" panose="02040503050406030204" pitchFamily="18" charset="0"/>
                        </a:rPr>
                        <m:t> −3(</m:t>
                      </m:r>
                      <m:r>
                        <a:rPr lang="en-IN" b="0" i="1" smtClean="0">
                          <a:latin typeface="Cambria Math" panose="02040503050406030204" pitchFamily="18" charset="0"/>
                        </a:rPr>
                        <m:t>𝑛</m:t>
                      </m:r>
                      <m:r>
                        <a:rPr lang="en-IN" b="0" i="1" smtClean="0">
                          <a:latin typeface="Cambria Math" panose="02040503050406030204" pitchFamily="18" charset="0"/>
                        </a:rPr>
                        <m:t>+1)</m:t>
                      </m:r>
                    </m:oMath>
                  </m:oMathPara>
                </a14:m>
                <a:endParaRPr lang="en-IN" dirty="0"/>
              </a:p>
            </p:txBody>
          </p:sp>
        </mc:Choice>
        <mc:Fallback xmlns="">
          <p:sp>
            <p:nvSpPr>
              <p:cNvPr id="4" name="TextBox 3">
                <a:extLst>
                  <a:ext uri="{FF2B5EF4-FFF2-40B4-BE49-F238E27FC236}">
                    <a16:creationId xmlns:a16="http://schemas.microsoft.com/office/drawing/2014/main" id="{8C77AD77-4069-1084-B669-17718AB43A2C}"/>
                  </a:ext>
                </a:extLst>
              </p:cNvPr>
              <p:cNvSpPr txBox="1">
                <a:spLocks noRot="1" noChangeAspect="1" noMove="1" noResize="1" noEditPoints="1" noAdjustHandles="1" noChangeArrowheads="1" noChangeShapeType="1" noTextEdit="1"/>
              </p:cNvSpPr>
              <p:nvPr/>
            </p:nvSpPr>
            <p:spPr>
              <a:xfrm>
                <a:off x="809625" y="2776329"/>
                <a:ext cx="8364511" cy="853311"/>
              </a:xfrm>
              <a:prstGeom prst="rect">
                <a:avLst/>
              </a:prstGeom>
              <a:blipFill>
                <a:blip r:embed="rId2"/>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F3E19804-B3C9-0768-BABE-289CCF8217AC}"/>
              </a:ext>
            </a:extLst>
          </p:cNvPr>
          <p:cNvSpPr txBox="1"/>
          <p:nvPr/>
        </p:nvSpPr>
        <p:spPr>
          <a:xfrm>
            <a:off x="1948721" y="3685436"/>
            <a:ext cx="6672765" cy="3108543"/>
          </a:xfrm>
          <a:prstGeom prst="rect">
            <a:avLst/>
          </a:prstGeom>
          <a:noFill/>
        </p:spPr>
        <p:txBody>
          <a:bodyPr wrap="square" rtlCol="0">
            <a:spAutoFit/>
          </a:bodyPr>
          <a:lstStyle/>
          <a:p>
            <a:r>
              <a:rPr lang="en-IN" sz="2800" dirty="0"/>
              <a:t>Where </a:t>
            </a:r>
          </a:p>
          <a:p>
            <a:r>
              <a:rPr lang="en-IN" sz="2800" dirty="0"/>
              <a:t>C= number of groups</a:t>
            </a:r>
          </a:p>
          <a:p>
            <a:r>
              <a:rPr lang="en-IN" sz="2800" dirty="0"/>
              <a:t>n = total number of items</a:t>
            </a:r>
          </a:p>
          <a:p>
            <a:r>
              <a:rPr lang="en-IN" sz="2800" dirty="0" err="1"/>
              <a:t>T</a:t>
            </a:r>
            <a:r>
              <a:rPr lang="en-IN" sz="2800" baseline="-25000" dirty="0" err="1"/>
              <a:t>i</a:t>
            </a:r>
            <a:r>
              <a:rPr lang="en-IN" sz="2800" dirty="0"/>
              <a:t> = Total of ranks in a group </a:t>
            </a:r>
          </a:p>
          <a:p>
            <a:r>
              <a:rPr lang="en-IN" sz="2800" dirty="0" err="1"/>
              <a:t>n</a:t>
            </a:r>
            <a:r>
              <a:rPr lang="en-IN" sz="2800" baseline="-25000" dirty="0" err="1"/>
              <a:t>i</a:t>
            </a:r>
            <a:r>
              <a:rPr lang="en-IN" sz="2800" dirty="0"/>
              <a:t> = number of items in a group</a:t>
            </a:r>
          </a:p>
          <a:p>
            <a:r>
              <a:rPr lang="en-IN" sz="2800" dirty="0"/>
              <a:t>K = X</a:t>
            </a:r>
            <a:r>
              <a:rPr lang="en-IN" sz="2800" baseline="30000" dirty="0"/>
              <a:t>2</a:t>
            </a:r>
            <a:r>
              <a:rPr lang="en-IN" sz="2800" dirty="0"/>
              <a:t> with </a:t>
            </a:r>
            <a:r>
              <a:rPr lang="en-IN" sz="2800" dirty="0" err="1"/>
              <a:t>Dof</a:t>
            </a:r>
            <a:r>
              <a:rPr lang="en-IN" sz="2800" dirty="0"/>
              <a:t> = c-1  </a:t>
            </a:r>
          </a:p>
          <a:p>
            <a:endParaRPr lang="en-IN" sz="2800" dirty="0"/>
          </a:p>
        </p:txBody>
      </p:sp>
    </p:spTree>
    <p:extLst>
      <p:ext uri="{BB962C8B-B14F-4D97-AF65-F5344CB8AC3E}">
        <p14:creationId xmlns:p14="http://schemas.microsoft.com/office/powerpoint/2010/main" val="130714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Kruskal </a:t>
            </a:r>
            <a:r>
              <a:rPr lang="en-US" sz="3200" dirty="0" err="1">
                <a:latin typeface="Times New Roman" panose="02020603050405020304" pitchFamily="18" charset="0"/>
                <a:cs typeface="Times New Roman" panose="02020603050405020304" pitchFamily="18" charset="0"/>
              </a:rPr>
              <a:t>Wallies</a:t>
            </a:r>
            <a:r>
              <a:rPr lang="en-US" sz="3200" dirty="0">
                <a:latin typeface="Times New Roman" panose="02020603050405020304" pitchFamily="18" charset="0"/>
                <a:cs typeface="Times New Roman" panose="02020603050405020304" pitchFamily="18" charset="0"/>
              </a:rPr>
              <a:t> Test  </a:t>
            </a:r>
          </a:p>
        </p:txBody>
      </p:sp>
      <p:sp>
        <p:nvSpPr>
          <p:cNvPr id="5" name="Rectangle 4">
            <a:extLst>
              <a:ext uri="{FF2B5EF4-FFF2-40B4-BE49-F238E27FC236}">
                <a16:creationId xmlns:a16="http://schemas.microsoft.com/office/drawing/2014/main" id="{A9B08B2D-8255-7DB5-7111-DB1555E13E51}"/>
              </a:ext>
            </a:extLst>
          </p:cNvPr>
          <p:cNvSpPr/>
          <p:nvPr/>
        </p:nvSpPr>
        <p:spPr>
          <a:xfrm>
            <a:off x="809625" y="912053"/>
            <a:ext cx="11144250" cy="1569660"/>
          </a:xfrm>
          <a:prstGeom prst="rect">
            <a:avLst/>
          </a:prstGeom>
        </p:spPr>
        <p:txBody>
          <a:bodyPr wrap="square">
            <a:spAutoFit/>
          </a:bodyPr>
          <a:lstStyle/>
          <a:p>
            <a:pPr algn="just"/>
            <a:r>
              <a:rPr lang="en-IN" sz="2400" i="1" dirty="0"/>
              <a:t>Problem: Agribusiness researcher are interested in determining the conditions under which Christmas trees grow fastest. A random sample of equivalent size seedling is divided into four groups.  Use the </a:t>
            </a:r>
            <a:r>
              <a:rPr lang="en-IN" sz="2400" i="1" dirty="0" err="1"/>
              <a:t>Kruskal-Wallies</a:t>
            </a:r>
            <a:r>
              <a:rPr lang="en-IN" sz="2400" i="1" dirty="0"/>
              <a:t> test to determine whether there is a significant difference in the growth of trees in the groups use a =0.01</a:t>
            </a:r>
          </a:p>
        </p:txBody>
      </p:sp>
      <p:graphicFrame>
        <p:nvGraphicFramePr>
          <p:cNvPr id="6" name="Table 5">
            <a:extLst>
              <a:ext uri="{FF2B5EF4-FFF2-40B4-BE49-F238E27FC236}">
                <a16:creationId xmlns:a16="http://schemas.microsoft.com/office/drawing/2014/main" id="{DB62CF1D-C3CB-F769-C62D-F0FED2CEEE92}"/>
              </a:ext>
            </a:extLst>
          </p:cNvPr>
          <p:cNvGraphicFramePr>
            <a:graphicFrameLocks noGrp="1"/>
          </p:cNvGraphicFramePr>
          <p:nvPr>
            <p:extLst>
              <p:ext uri="{D42A27DB-BD31-4B8C-83A1-F6EECF244321}">
                <p14:modId xmlns:p14="http://schemas.microsoft.com/office/powerpoint/2010/main" val="1509000209"/>
              </p:ext>
            </p:extLst>
          </p:nvPr>
        </p:nvGraphicFramePr>
        <p:xfrm>
          <a:off x="967698" y="2481713"/>
          <a:ext cx="10589720" cy="2595880"/>
        </p:xfrm>
        <a:graphic>
          <a:graphicData uri="http://schemas.openxmlformats.org/drawingml/2006/table">
            <a:tbl>
              <a:tblPr firstRow="1" bandRow="1">
                <a:tableStyleId>{5C22544A-7EE6-4342-B048-85BDC9FD1C3A}</a:tableStyleId>
              </a:tblPr>
              <a:tblGrid>
                <a:gridCol w="2647430">
                  <a:extLst>
                    <a:ext uri="{9D8B030D-6E8A-4147-A177-3AD203B41FA5}">
                      <a16:colId xmlns:a16="http://schemas.microsoft.com/office/drawing/2014/main" val="20000"/>
                    </a:ext>
                  </a:extLst>
                </a:gridCol>
                <a:gridCol w="2261016">
                  <a:extLst>
                    <a:ext uri="{9D8B030D-6E8A-4147-A177-3AD203B41FA5}">
                      <a16:colId xmlns:a16="http://schemas.microsoft.com/office/drawing/2014/main" val="20001"/>
                    </a:ext>
                  </a:extLst>
                </a:gridCol>
                <a:gridCol w="2383436">
                  <a:extLst>
                    <a:ext uri="{9D8B030D-6E8A-4147-A177-3AD203B41FA5}">
                      <a16:colId xmlns:a16="http://schemas.microsoft.com/office/drawing/2014/main" val="20002"/>
                    </a:ext>
                  </a:extLst>
                </a:gridCol>
                <a:gridCol w="3297838">
                  <a:extLst>
                    <a:ext uri="{9D8B030D-6E8A-4147-A177-3AD203B41FA5}">
                      <a16:colId xmlns:a16="http://schemas.microsoft.com/office/drawing/2014/main" val="20003"/>
                    </a:ext>
                  </a:extLst>
                </a:gridCol>
              </a:tblGrid>
              <a:tr h="370840">
                <a:tc>
                  <a:txBody>
                    <a:bodyPr/>
                    <a:lstStyle/>
                    <a:p>
                      <a:r>
                        <a:rPr lang="en-IN" dirty="0"/>
                        <a:t>Group 1</a:t>
                      </a:r>
                      <a:r>
                        <a:rPr lang="en-IN" baseline="0" dirty="0"/>
                        <a:t> (Native) </a:t>
                      </a:r>
                      <a:endParaRPr lang="en-IN" dirty="0"/>
                    </a:p>
                  </a:txBody>
                  <a:tcPr/>
                </a:tc>
                <a:tc>
                  <a:txBody>
                    <a:bodyPr/>
                    <a:lstStyle/>
                    <a:p>
                      <a:r>
                        <a:rPr lang="en-IN" dirty="0"/>
                        <a:t>Group</a:t>
                      </a:r>
                      <a:r>
                        <a:rPr lang="en-IN" baseline="0" dirty="0"/>
                        <a:t> 2 (+ water)</a:t>
                      </a:r>
                      <a:endParaRPr lang="en-IN" dirty="0"/>
                    </a:p>
                  </a:txBody>
                  <a:tcPr/>
                </a:tc>
                <a:tc>
                  <a:txBody>
                    <a:bodyPr/>
                    <a:lstStyle/>
                    <a:p>
                      <a:r>
                        <a:rPr lang="en-IN" dirty="0"/>
                        <a:t>Group 3 (+ Fertilizer)</a:t>
                      </a:r>
                    </a:p>
                  </a:txBody>
                  <a:tcPr/>
                </a:tc>
                <a:tc>
                  <a:txBody>
                    <a:bodyPr/>
                    <a:lstStyle/>
                    <a:p>
                      <a:r>
                        <a:rPr lang="en-IN" dirty="0"/>
                        <a:t>Group</a:t>
                      </a:r>
                      <a:r>
                        <a:rPr lang="en-IN" baseline="0" dirty="0"/>
                        <a:t> 4 (+ water and Fertilizer)</a:t>
                      </a:r>
                      <a:endParaRPr lang="en-IN" dirty="0"/>
                    </a:p>
                  </a:txBody>
                  <a:tcPr/>
                </a:tc>
                <a:extLst>
                  <a:ext uri="{0D108BD9-81ED-4DB2-BD59-A6C34878D82A}">
                    <a16:rowId xmlns:a16="http://schemas.microsoft.com/office/drawing/2014/main" val="10000"/>
                  </a:ext>
                </a:extLst>
              </a:tr>
              <a:tr h="370840">
                <a:tc>
                  <a:txBody>
                    <a:bodyPr/>
                    <a:lstStyle/>
                    <a:p>
                      <a:pPr algn="ctr"/>
                      <a:r>
                        <a:rPr lang="en-IN" dirty="0"/>
                        <a:t>8</a:t>
                      </a:r>
                    </a:p>
                  </a:txBody>
                  <a:tcPr/>
                </a:tc>
                <a:tc>
                  <a:txBody>
                    <a:bodyPr/>
                    <a:lstStyle/>
                    <a:p>
                      <a:pPr algn="ctr"/>
                      <a:r>
                        <a:rPr lang="en-IN" dirty="0"/>
                        <a:t>1</a:t>
                      </a:r>
                    </a:p>
                  </a:txBody>
                  <a:tcPr/>
                </a:tc>
                <a:tc>
                  <a:txBody>
                    <a:bodyPr/>
                    <a:lstStyle/>
                    <a:p>
                      <a:pPr algn="ctr"/>
                      <a:r>
                        <a:rPr lang="en-IN" dirty="0"/>
                        <a:t>11</a:t>
                      </a:r>
                    </a:p>
                  </a:txBody>
                  <a:tcPr/>
                </a:tc>
                <a:tc>
                  <a:txBody>
                    <a:bodyPr/>
                    <a:lstStyle/>
                    <a:p>
                      <a:pPr algn="ctr"/>
                      <a:r>
                        <a:rPr lang="en-IN" dirty="0"/>
                        <a:t>18</a:t>
                      </a:r>
                    </a:p>
                  </a:txBody>
                  <a:tcPr/>
                </a:tc>
                <a:extLst>
                  <a:ext uri="{0D108BD9-81ED-4DB2-BD59-A6C34878D82A}">
                    <a16:rowId xmlns:a16="http://schemas.microsoft.com/office/drawing/2014/main" val="10001"/>
                  </a:ext>
                </a:extLst>
              </a:tr>
              <a:tr h="370840">
                <a:tc>
                  <a:txBody>
                    <a:bodyPr/>
                    <a:lstStyle/>
                    <a:p>
                      <a:pPr algn="ctr"/>
                      <a:r>
                        <a:rPr lang="en-IN" dirty="0"/>
                        <a:t>5</a:t>
                      </a:r>
                    </a:p>
                  </a:txBody>
                  <a:tcPr/>
                </a:tc>
                <a:tc>
                  <a:txBody>
                    <a:bodyPr/>
                    <a:lstStyle/>
                    <a:p>
                      <a:pPr algn="ctr"/>
                      <a:r>
                        <a:rPr lang="en-IN" dirty="0"/>
                        <a:t>12</a:t>
                      </a:r>
                    </a:p>
                  </a:txBody>
                  <a:tcPr/>
                </a:tc>
                <a:tc>
                  <a:txBody>
                    <a:bodyPr/>
                    <a:lstStyle/>
                    <a:p>
                      <a:pPr algn="ctr"/>
                      <a:r>
                        <a:rPr lang="en-IN" dirty="0"/>
                        <a:t>14</a:t>
                      </a:r>
                    </a:p>
                  </a:txBody>
                  <a:tcPr/>
                </a:tc>
                <a:tc>
                  <a:txBody>
                    <a:bodyPr/>
                    <a:lstStyle/>
                    <a:p>
                      <a:pPr algn="ctr"/>
                      <a:r>
                        <a:rPr lang="en-IN" dirty="0"/>
                        <a:t>20</a:t>
                      </a:r>
                    </a:p>
                  </a:txBody>
                  <a:tcPr/>
                </a:tc>
                <a:extLst>
                  <a:ext uri="{0D108BD9-81ED-4DB2-BD59-A6C34878D82A}">
                    <a16:rowId xmlns:a16="http://schemas.microsoft.com/office/drawing/2014/main" val="10002"/>
                  </a:ext>
                </a:extLst>
              </a:tr>
              <a:tr h="370840">
                <a:tc>
                  <a:txBody>
                    <a:bodyPr/>
                    <a:lstStyle/>
                    <a:p>
                      <a:pPr algn="ctr"/>
                      <a:r>
                        <a:rPr lang="en-IN" dirty="0"/>
                        <a:t>7</a:t>
                      </a:r>
                    </a:p>
                  </a:txBody>
                  <a:tcPr/>
                </a:tc>
                <a:tc>
                  <a:txBody>
                    <a:bodyPr/>
                    <a:lstStyle/>
                    <a:p>
                      <a:pPr algn="ctr"/>
                      <a:r>
                        <a:rPr lang="en-IN" dirty="0"/>
                        <a:t>11</a:t>
                      </a:r>
                    </a:p>
                  </a:txBody>
                  <a:tcPr/>
                </a:tc>
                <a:tc>
                  <a:txBody>
                    <a:bodyPr/>
                    <a:lstStyle/>
                    <a:p>
                      <a:pPr algn="ctr"/>
                      <a:r>
                        <a:rPr lang="en-IN" dirty="0"/>
                        <a:t>10</a:t>
                      </a:r>
                    </a:p>
                  </a:txBody>
                  <a:tcPr/>
                </a:tc>
                <a:tc>
                  <a:txBody>
                    <a:bodyPr/>
                    <a:lstStyle/>
                    <a:p>
                      <a:pPr algn="ctr"/>
                      <a:r>
                        <a:rPr lang="en-IN" dirty="0"/>
                        <a:t>16</a:t>
                      </a:r>
                    </a:p>
                  </a:txBody>
                  <a:tcPr/>
                </a:tc>
                <a:extLst>
                  <a:ext uri="{0D108BD9-81ED-4DB2-BD59-A6C34878D82A}">
                    <a16:rowId xmlns:a16="http://schemas.microsoft.com/office/drawing/2014/main" val="10003"/>
                  </a:ext>
                </a:extLst>
              </a:tr>
              <a:tr h="370840">
                <a:tc>
                  <a:txBody>
                    <a:bodyPr/>
                    <a:lstStyle/>
                    <a:p>
                      <a:pPr algn="ctr"/>
                      <a:r>
                        <a:rPr lang="en-IN" dirty="0"/>
                        <a:t>11</a:t>
                      </a:r>
                    </a:p>
                  </a:txBody>
                  <a:tcPr/>
                </a:tc>
                <a:tc>
                  <a:txBody>
                    <a:bodyPr/>
                    <a:lstStyle/>
                    <a:p>
                      <a:pPr algn="ctr"/>
                      <a:r>
                        <a:rPr lang="en-IN" dirty="0"/>
                        <a:t>9</a:t>
                      </a:r>
                    </a:p>
                  </a:txBody>
                  <a:tcPr/>
                </a:tc>
                <a:tc>
                  <a:txBody>
                    <a:bodyPr/>
                    <a:lstStyle/>
                    <a:p>
                      <a:pPr algn="ctr"/>
                      <a:r>
                        <a:rPr lang="en-IN" dirty="0"/>
                        <a:t>16</a:t>
                      </a:r>
                    </a:p>
                  </a:txBody>
                  <a:tcPr/>
                </a:tc>
                <a:tc>
                  <a:txBody>
                    <a:bodyPr/>
                    <a:lstStyle/>
                    <a:p>
                      <a:pPr algn="ctr"/>
                      <a:r>
                        <a:rPr lang="en-IN" dirty="0"/>
                        <a:t>15</a:t>
                      </a:r>
                    </a:p>
                  </a:txBody>
                  <a:tcPr/>
                </a:tc>
                <a:extLst>
                  <a:ext uri="{0D108BD9-81ED-4DB2-BD59-A6C34878D82A}">
                    <a16:rowId xmlns:a16="http://schemas.microsoft.com/office/drawing/2014/main" val="10004"/>
                  </a:ext>
                </a:extLst>
              </a:tr>
              <a:tr h="370840">
                <a:tc>
                  <a:txBody>
                    <a:bodyPr/>
                    <a:lstStyle/>
                    <a:p>
                      <a:pPr algn="ctr"/>
                      <a:r>
                        <a:rPr lang="en-IN" dirty="0"/>
                        <a:t>9</a:t>
                      </a:r>
                    </a:p>
                  </a:txBody>
                  <a:tcPr/>
                </a:tc>
                <a:tc>
                  <a:txBody>
                    <a:bodyPr/>
                    <a:lstStyle/>
                    <a:p>
                      <a:pPr algn="ctr"/>
                      <a:r>
                        <a:rPr lang="en-IN" dirty="0"/>
                        <a:t>13</a:t>
                      </a:r>
                    </a:p>
                  </a:txBody>
                  <a:tcPr/>
                </a:tc>
                <a:tc>
                  <a:txBody>
                    <a:bodyPr/>
                    <a:lstStyle/>
                    <a:p>
                      <a:pPr algn="ctr"/>
                      <a:r>
                        <a:rPr lang="en-IN" dirty="0"/>
                        <a:t>17</a:t>
                      </a:r>
                    </a:p>
                  </a:txBody>
                  <a:tcPr/>
                </a:tc>
                <a:tc>
                  <a:txBody>
                    <a:bodyPr/>
                    <a:lstStyle/>
                    <a:p>
                      <a:pPr algn="ctr"/>
                      <a:r>
                        <a:rPr lang="en-IN" dirty="0"/>
                        <a:t>14</a:t>
                      </a:r>
                    </a:p>
                  </a:txBody>
                  <a:tcPr/>
                </a:tc>
                <a:extLst>
                  <a:ext uri="{0D108BD9-81ED-4DB2-BD59-A6C34878D82A}">
                    <a16:rowId xmlns:a16="http://schemas.microsoft.com/office/drawing/2014/main" val="10005"/>
                  </a:ext>
                </a:extLst>
              </a:tr>
              <a:tr h="370840">
                <a:tc>
                  <a:txBody>
                    <a:bodyPr/>
                    <a:lstStyle/>
                    <a:p>
                      <a:pPr algn="ctr"/>
                      <a:r>
                        <a:rPr lang="en-IN" dirty="0"/>
                        <a:t>6</a:t>
                      </a:r>
                    </a:p>
                  </a:txBody>
                  <a:tcPr/>
                </a:tc>
                <a:tc>
                  <a:txBody>
                    <a:bodyPr/>
                    <a:lstStyle/>
                    <a:p>
                      <a:pPr algn="ctr"/>
                      <a:r>
                        <a:rPr lang="en-IN" dirty="0"/>
                        <a:t>12</a:t>
                      </a:r>
                    </a:p>
                  </a:txBody>
                  <a:tcPr/>
                </a:tc>
                <a:tc>
                  <a:txBody>
                    <a:bodyPr/>
                    <a:lstStyle/>
                    <a:p>
                      <a:pPr algn="ctr"/>
                      <a:r>
                        <a:rPr lang="en-IN" dirty="0"/>
                        <a:t>12</a:t>
                      </a:r>
                    </a:p>
                  </a:txBody>
                  <a:tcPr/>
                </a:tc>
                <a:tc>
                  <a:txBody>
                    <a:bodyPr/>
                    <a:lstStyle/>
                    <a:p>
                      <a:pPr algn="ctr"/>
                      <a:r>
                        <a:rPr lang="en-IN" dirty="0"/>
                        <a:t>22</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10744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Kruskal </a:t>
            </a:r>
            <a:r>
              <a:rPr lang="en-US" sz="3200" dirty="0" err="1">
                <a:latin typeface="Times New Roman" panose="02020603050405020304" pitchFamily="18" charset="0"/>
                <a:cs typeface="Times New Roman" panose="02020603050405020304" pitchFamily="18" charset="0"/>
              </a:rPr>
              <a:t>Wallies</a:t>
            </a:r>
            <a:r>
              <a:rPr lang="en-US" sz="3200" dirty="0">
                <a:latin typeface="Times New Roman" panose="02020603050405020304" pitchFamily="18" charset="0"/>
                <a:cs typeface="Times New Roman" panose="02020603050405020304" pitchFamily="18" charset="0"/>
              </a:rPr>
              <a:t> Test  </a:t>
            </a:r>
          </a:p>
        </p:txBody>
      </p:sp>
      <p:sp>
        <p:nvSpPr>
          <p:cNvPr id="2" name="Rectangle 1">
            <a:extLst>
              <a:ext uri="{FF2B5EF4-FFF2-40B4-BE49-F238E27FC236}">
                <a16:creationId xmlns:a16="http://schemas.microsoft.com/office/drawing/2014/main" id="{EC27C7ED-BB57-1409-29AD-5106C24AA141}"/>
              </a:ext>
            </a:extLst>
          </p:cNvPr>
          <p:cNvSpPr/>
          <p:nvPr/>
        </p:nvSpPr>
        <p:spPr>
          <a:xfrm>
            <a:off x="809625" y="912053"/>
            <a:ext cx="11144250" cy="1938992"/>
          </a:xfrm>
          <a:prstGeom prst="rect">
            <a:avLst/>
          </a:prstGeom>
        </p:spPr>
        <p:txBody>
          <a:bodyPr wrap="square">
            <a:spAutoFit/>
          </a:bodyPr>
          <a:lstStyle/>
          <a:p>
            <a:pPr algn="just"/>
            <a:r>
              <a:rPr lang="en-IN" sz="2400" i="1" dirty="0"/>
              <a:t>Hypothesis </a:t>
            </a:r>
          </a:p>
          <a:p>
            <a:pPr algn="just"/>
            <a:r>
              <a:rPr lang="en-IN" sz="2400" i="1" dirty="0"/>
              <a:t>H</a:t>
            </a:r>
            <a:r>
              <a:rPr lang="en-IN" sz="2400" i="1" baseline="-25000" dirty="0"/>
              <a:t>0</a:t>
            </a:r>
            <a:r>
              <a:rPr lang="en-IN" sz="2400" i="1" dirty="0"/>
              <a:t> : Group 1 = Group 2 = Group 3 = Group 4</a:t>
            </a:r>
          </a:p>
          <a:p>
            <a:pPr algn="just"/>
            <a:r>
              <a:rPr lang="en-IN" sz="2400" i="1" dirty="0"/>
              <a:t>H</a:t>
            </a:r>
            <a:r>
              <a:rPr lang="en-IN" sz="2400" i="1" baseline="-25000" dirty="0"/>
              <a:t>a</a:t>
            </a:r>
            <a:r>
              <a:rPr lang="en-IN" sz="2400" i="1" dirty="0"/>
              <a:t> :At least one group is different</a:t>
            </a:r>
          </a:p>
          <a:p>
            <a:pPr algn="just"/>
            <a:r>
              <a:rPr lang="en-IN" sz="2400" i="1" dirty="0" err="1"/>
              <a:t>DoF</a:t>
            </a:r>
            <a:r>
              <a:rPr lang="en-IN" sz="2400" i="1" dirty="0"/>
              <a:t>  = C -1  = 4-1 = 3  and </a:t>
            </a:r>
            <a:r>
              <a:rPr lang="en-IN" sz="2400" i="1" dirty="0">
                <a:sym typeface="Symbol" panose="05050102010706020507" pitchFamily="18" charset="2"/>
              </a:rPr>
              <a:t> =0.01   (the critical values of chi-square is X</a:t>
            </a:r>
            <a:r>
              <a:rPr lang="en-IN" sz="2400" i="1" baseline="30000" dirty="0">
                <a:sym typeface="Symbol" panose="05050102010706020507" pitchFamily="18" charset="2"/>
              </a:rPr>
              <a:t>2</a:t>
            </a:r>
            <a:r>
              <a:rPr lang="en-IN" sz="2400" i="1" baseline="-25000" dirty="0">
                <a:sym typeface="Symbol" panose="05050102010706020507" pitchFamily="18" charset="2"/>
              </a:rPr>
              <a:t>0.1 and 3</a:t>
            </a:r>
            <a:r>
              <a:rPr lang="en-IN" sz="2400" i="1" dirty="0">
                <a:sym typeface="Symbol" panose="05050102010706020507" pitchFamily="18" charset="2"/>
              </a:rPr>
              <a:t> =11.3449 if K &gt; 11.3449 the decision is to reject the null hypothesis </a:t>
            </a:r>
            <a:endParaRPr lang="en-IN" sz="2400" i="1" dirty="0"/>
          </a:p>
        </p:txBody>
      </p:sp>
      <p:graphicFrame>
        <p:nvGraphicFramePr>
          <p:cNvPr id="4" name="Table 3">
            <a:extLst>
              <a:ext uri="{FF2B5EF4-FFF2-40B4-BE49-F238E27FC236}">
                <a16:creationId xmlns:a16="http://schemas.microsoft.com/office/drawing/2014/main" id="{5D2C14E8-967F-3799-B6A0-65346844C4A9}"/>
              </a:ext>
            </a:extLst>
          </p:cNvPr>
          <p:cNvGraphicFramePr>
            <a:graphicFrameLocks noGrp="1"/>
          </p:cNvGraphicFramePr>
          <p:nvPr>
            <p:extLst>
              <p:ext uri="{D42A27DB-BD31-4B8C-83A1-F6EECF244321}">
                <p14:modId xmlns:p14="http://schemas.microsoft.com/office/powerpoint/2010/main" val="3454386587"/>
              </p:ext>
            </p:extLst>
          </p:nvPr>
        </p:nvGraphicFramePr>
        <p:xfrm>
          <a:off x="764080" y="3822493"/>
          <a:ext cx="10589720" cy="3222314"/>
        </p:xfrm>
        <a:graphic>
          <a:graphicData uri="http://schemas.openxmlformats.org/drawingml/2006/table">
            <a:tbl>
              <a:tblPr firstRow="1" bandRow="1">
                <a:tableStyleId>{5C22544A-7EE6-4342-B048-85BDC9FD1C3A}</a:tableStyleId>
              </a:tblPr>
              <a:tblGrid>
                <a:gridCol w="2647430">
                  <a:extLst>
                    <a:ext uri="{9D8B030D-6E8A-4147-A177-3AD203B41FA5}">
                      <a16:colId xmlns:a16="http://schemas.microsoft.com/office/drawing/2014/main" val="20000"/>
                    </a:ext>
                  </a:extLst>
                </a:gridCol>
                <a:gridCol w="2261016">
                  <a:extLst>
                    <a:ext uri="{9D8B030D-6E8A-4147-A177-3AD203B41FA5}">
                      <a16:colId xmlns:a16="http://schemas.microsoft.com/office/drawing/2014/main" val="20001"/>
                    </a:ext>
                  </a:extLst>
                </a:gridCol>
                <a:gridCol w="2383436">
                  <a:extLst>
                    <a:ext uri="{9D8B030D-6E8A-4147-A177-3AD203B41FA5}">
                      <a16:colId xmlns:a16="http://schemas.microsoft.com/office/drawing/2014/main" val="20002"/>
                    </a:ext>
                  </a:extLst>
                </a:gridCol>
                <a:gridCol w="3297838">
                  <a:extLst>
                    <a:ext uri="{9D8B030D-6E8A-4147-A177-3AD203B41FA5}">
                      <a16:colId xmlns:a16="http://schemas.microsoft.com/office/drawing/2014/main" val="20003"/>
                    </a:ext>
                  </a:extLst>
                </a:gridCol>
              </a:tblGrid>
              <a:tr h="450181">
                <a:tc>
                  <a:txBody>
                    <a:bodyPr/>
                    <a:lstStyle/>
                    <a:p>
                      <a:r>
                        <a:rPr lang="en-IN" dirty="0"/>
                        <a:t>Group 1</a:t>
                      </a:r>
                      <a:r>
                        <a:rPr lang="en-IN" baseline="0" dirty="0"/>
                        <a:t> (Native) </a:t>
                      </a:r>
                      <a:endParaRPr lang="en-IN" dirty="0"/>
                    </a:p>
                  </a:txBody>
                  <a:tcPr/>
                </a:tc>
                <a:tc>
                  <a:txBody>
                    <a:bodyPr/>
                    <a:lstStyle/>
                    <a:p>
                      <a:r>
                        <a:rPr lang="en-IN" dirty="0"/>
                        <a:t>Group</a:t>
                      </a:r>
                      <a:r>
                        <a:rPr lang="en-IN" baseline="0" dirty="0"/>
                        <a:t> 2 (+ water)</a:t>
                      </a:r>
                      <a:endParaRPr lang="en-IN" dirty="0"/>
                    </a:p>
                  </a:txBody>
                  <a:tcPr/>
                </a:tc>
                <a:tc>
                  <a:txBody>
                    <a:bodyPr/>
                    <a:lstStyle/>
                    <a:p>
                      <a:r>
                        <a:rPr lang="en-IN" dirty="0"/>
                        <a:t>Group 3 (+ Fertilizer)</a:t>
                      </a:r>
                    </a:p>
                  </a:txBody>
                  <a:tcPr/>
                </a:tc>
                <a:tc>
                  <a:txBody>
                    <a:bodyPr/>
                    <a:lstStyle/>
                    <a:p>
                      <a:r>
                        <a:rPr lang="en-IN" dirty="0"/>
                        <a:t>Group</a:t>
                      </a:r>
                      <a:r>
                        <a:rPr lang="en-IN" baseline="0" dirty="0"/>
                        <a:t> 4 (+ water and Fertilizer)</a:t>
                      </a:r>
                      <a:endParaRPr lang="en-IN" dirty="0"/>
                    </a:p>
                  </a:txBody>
                  <a:tcPr/>
                </a:tc>
                <a:extLst>
                  <a:ext uri="{0D108BD9-81ED-4DB2-BD59-A6C34878D82A}">
                    <a16:rowId xmlns:a16="http://schemas.microsoft.com/office/drawing/2014/main" val="10000"/>
                  </a:ext>
                </a:extLst>
              </a:tr>
              <a:tr h="334626">
                <a:tc>
                  <a:txBody>
                    <a:bodyPr/>
                    <a:lstStyle/>
                    <a:p>
                      <a:pPr algn="ctr"/>
                      <a:r>
                        <a:rPr lang="en-IN" dirty="0"/>
                        <a:t>4</a:t>
                      </a:r>
                    </a:p>
                  </a:txBody>
                  <a:tcPr/>
                </a:tc>
                <a:tc>
                  <a:txBody>
                    <a:bodyPr/>
                    <a:lstStyle/>
                    <a:p>
                      <a:pPr algn="ctr"/>
                      <a:r>
                        <a:rPr lang="en-IN" dirty="0"/>
                        <a:t>7.5</a:t>
                      </a:r>
                    </a:p>
                  </a:txBody>
                  <a:tcPr/>
                </a:tc>
                <a:tc>
                  <a:txBody>
                    <a:bodyPr/>
                    <a:lstStyle/>
                    <a:p>
                      <a:pPr algn="ctr"/>
                      <a:r>
                        <a:rPr lang="en-IN" dirty="0"/>
                        <a:t>10</a:t>
                      </a:r>
                    </a:p>
                  </a:txBody>
                  <a:tcPr/>
                </a:tc>
                <a:tc>
                  <a:txBody>
                    <a:bodyPr/>
                    <a:lstStyle/>
                    <a:p>
                      <a:pPr algn="ctr"/>
                      <a:r>
                        <a:rPr lang="en-IN" dirty="0"/>
                        <a:t>22</a:t>
                      </a:r>
                    </a:p>
                  </a:txBody>
                  <a:tcPr/>
                </a:tc>
                <a:extLst>
                  <a:ext uri="{0D108BD9-81ED-4DB2-BD59-A6C34878D82A}">
                    <a16:rowId xmlns:a16="http://schemas.microsoft.com/office/drawing/2014/main" val="10001"/>
                  </a:ext>
                </a:extLst>
              </a:tr>
              <a:tr h="334626">
                <a:tc>
                  <a:txBody>
                    <a:bodyPr/>
                    <a:lstStyle/>
                    <a:p>
                      <a:pPr algn="ctr"/>
                      <a:r>
                        <a:rPr lang="en-IN" dirty="0"/>
                        <a:t>1</a:t>
                      </a:r>
                    </a:p>
                  </a:txBody>
                  <a:tcPr/>
                </a:tc>
                <a:tc>
                  <a:txBody>
                    <a:bodyPr/>
                    <a:lstStyle/>
                    <a:p>
                      <a:pPr algn="ctr"/>
                      <a:r>
                        <a:rPr lang="en-IN" dirty="0"/>
                        <a:t>13</a:t>
                      </a:r>
                    </a:p>
                  </a:txBody>
                  <a:tcPr/>
                </a:tc>
                <a:tc>
                  <a:txBody>
                    <a:bodyPr/>
                    <a:lstStyle/>
                    <a:p>
                      <a:pPr algn="ctr"/>
                      <a:r>
                        <a:rPr lang="en-IN" dirty="0"/>
                        <a:t>16.5</a:t>
                      </a:r>
                    </a:p>
                  </a:txBody>
                  <a:tcPr/>
                </a:tc>
                <a:tc>
                  <a:txBody>
                    <a:bodyPr/>
                    <a:lstStyle/>
                    <a:p>
                      <a:pPr algn="ctr"/>
                      <a:r>
                        <a:rPr lang="en-IN" dirty="0"/>
                        <a:t>23</a:t>
                      </a:r>
                    </a:p>
                  </a:txBody>
                  <a:tcPr/>
                </a:tc>
                <a:extLst>
                  <a:ext uri="{0D108BD9-81ED-4DB2-BD59-A6C34878D82A}">
                    <a16:rowId xmlns:a16="http://schemas.microsoft.com/office/drawing/2014/main" val="10002"/>
                  </a:ext>
                </a:extLst>
              </a:tr>
              <a:tr h="334626">
                <a:tc>
                  <a:txBody>
                    <a:bodyPr/>
                    <a:lstStyle/>
                    <a:p>
                      <a:pPr algn="ctr"/>
                      <a:r>
                        <a:rPr lang="en-IN" dirty="0"/>
                        <a:t>3</a:t>
                      </a:r>
                    </a:p>
                  </a:txBody>
                  <a:tcPr/>
                </a:tc>
                <a:tc>
                  <a:txBody>
                    <a:bodyPr/>
                    <a:lstStyle/>
                    <a:p>
                      <a:pPr algn="ctr"/>
                      <a:r>
                        <a:rPr lang="en-IN" dirty="0"/>
                        <a:t>10</a:t>
                      </a:r>
                    </a:p>
                  </a:txBody>
                  <a:tcPr/>
                </a:tc>
                <a:tc>
                  <a:txBody>
                    <a:bodyPr/>
                    <a:lstStyle/>
                    <a:p>
                      <a:pPr algn="ctr"/>
                      <a:r>
                        <a:rPr lang="en-IN" dirty="0"/>
                        <a:t>7.5</a:t>
                      </a:r>
                    </a:p>
                  </a:txBody>
                  <a:tcPr/>
                </a:tc>
                <a:tc>
                  <a:txBody>
                    <a:bodyPr/>
                    <a:lstStyle/>
                    <a:p>
                      <a:pPr algn="ctr"/>
                      <a:r>
                        <a:rPr lang="en-IN" dirty="0"/>
                        <a:t>19.5</a:t>
                      </a:r>
                    </a:p>
                  </a:txBody>
                  <a:tcPr/>
                </a:tc>
                <a:extLst>
                  <a:ext uri="{0D108BD9-81ED-4DB2-BD59-A6C34878D82A}">
                    <a16:rowId xmlns:a16="http://schemas.microsoft.com/office/drawing/2014/main" val="10003"/>
                  </a:ext>
                </a:extLst>
              </a:tr>
              <a:tr h="334626">
                <a:tc>
                  <a:txBody>
                    <a:bodyPr/>
                    <a:lstStyle/>
                    <a:p>
                      <a:pPr algn="ctr"/>
                      <a:r>
                        <a:rPr lang="en-IN" dirty="0"/>
                        <a:t>10</a:t>
                      </a:r>
                    </a:p>
                  </a:txBody>
                  <a:tcPr/>
                </a:tc>
                <a:tc>
                  <a:txBody>
                    <a:bodyPr/>
                    <a:lstStyle/>
                    <a:p>
                      <a:pPr algn="ctr"/>
                      <a:r>
                        <a:rPr lang="en-IN" dirty="0"/>
                        <a:t>5.5</a:t>
                      </a:r>
                    </a:p>
                  </a:txBody>
                  <a:tcPr/>
                </a:tc>
                <a:tc>
                  <a:txBody>
                    <a:bodyPr/>
                    <a:lstStyle/>
                    <a:p>
                      <a:pPr algn="ctr"/>
                      <a:r>
                        <a:rPr lang="en-IN" dirty="0"/>
                        <a:t>19.5</a:t>
                      </a:r>
                    </a:p>
                  </a:txBody>
                  <a:tcPr/>
                </a:tc>
                <a:tc>
                  <a:txBody>
                    <a:bodyPr/>
                    <a:lstStyle/>
                    <a:p>
                      <a:pPr algn="ctr"/>
                      <a:r>
                        <a:rPr lang="en-IN" dirty="0"/>
                        <a:t>18</a:t>
                      </a:r>
                    </a:p>
                  </a:txBody>
                  <a:tcPr/>
                </a:tc>
                <a:extLst>
                  <a:ext uri="{0D108BD9-81ED-4DB2-BD59-A6C34878D82A}">
                    <a16:rowId xmlns:a16="http://schemas.microsoft.com/office/drawing/2014/main" val="10004"/>
                  </a:ext>
                </a:extLst>
              </a:tr>
              <a:tr h="334626">
                <a:tc>
                  <a:txBody>
                    <a:bodyPr/>
                    <a:lstStyle/>
                    <a:p>
                      <a:pPr algn="ctr"/>
                      <a:r>
                        <a:rPr lang="en-IN" dirty="0"/>
                        <a:t>5.5</a:t>
                      </a:r>
                    </a:p>
                  </a:txBody>
                  <a:tcPr/>
                </a:tc>
                <a:tc>
                  <a:txBody>
                    <a:bodyPr/>
                    <a:lstStyle/>
                    <a:p>
                      <a:pPr algn="ctr"/>
                      <a:r>
                        <a:rPr lang="en-IN" dirty="0"/>
                        <a:t>15</a:t>
                      </a:r>
                    </a:p>
                  </a:txBody>
                  <a:tcPr/>
                </a:tc>
                <a:tc>
                  <a:txBody>
                    <a:bodyPr/>
                    <a:lstStyle/>
                    <a:p>
                      <a:pPr algn="ctr"/>
                      <a:r>
                        <a:rPr lang="en-IN" dirty="0"/>
                        <a:t>21</a:t>
                      </a:r>
                    </a:p>
                  </a:txBody>
                  <a:tcPr/>
                </a:tc>
                <a:tc>
                  <a:txBody>
                    <a:bodyPr/>
                    <a:lstStyle/>
                    <a:p>
                      <a:pPr algn="ctr"/>
                      <a:r>
                        <a:rPr lang="en-IN" dirty="0"/>
                        <a:t>16.5</a:t>
                      </a:r>
                    </a:p>
                  </a:txBody>
                  <a:tcPr/>
                </a:tc>
                <a:extLst>
                  <a:ext uri="{0D108BD9-81ED-4DB2-BD59-A6C34878D82A}">
                    <a16:rowId xmlns:a16="http://schemas.microsoft.com/office/drawing/2014/main" val="10005"/>
                  </a:ext>
                </a:extLst>
              </a:tr>
              <a:tr h="334626">
                <a:tc>
                  <a:txBody>
                    <a:bodyPr/>
                    <a:lstStyle/>
                    <a:p>
                      <a:pPr algn="ctr"/>
                      <a:r>
                        <a:rPr lang="en-IN" dirty="0"/>
                        <a:t>2</a:t>
                      </a:r>
                    </a:p>
                  </a:txBody>
                  <a:tcPr/>
                </a:tc>
                <a:tc>
                  <a:txBody>
                    <a:bodyPr/>
                    <a:lstStyle/>
                    <a:p>
                      <a:pPr algn="ctr"/>
                      <a:r>
                        <a:rPr lang="en-IN" dirty="0"/>
                        <a:t>13</a:t>
                      </a:r>
                    </a:p>
                  </a:txBody>
                  <a:tcPr/>
                </a:tc>
                <a:tc>
                  <a:txBody>
                    <a:bodyPr/>
                    <a:lstStyle/>
                    <a:p>
                      <a:pPr algn="ctr"/>
                      <a:r>
                        <a:rPr lang="en-IN" dirty="0"/>
                        <a:t>13</a:t>
                      </a:r>
                    </a:p>
                  </a:txBody>
                  <a:tcPr/>
                </a:tc>
                <a:tc>
                  <a:txBody>
                    <a:bodyPr/>
                    <a:lstStyle/>
                    <a:p>
                      <a:pPr algn="ctr"/>
                      <a:r>
                        <a:rPr lang="en-IN" dirty="0"/>
                        <a:t>24</a:t>
                      </a:r>
                    </a:p>
                  </a:txBody>
                  <a:tcPr/>
                </a:tc>
                <a:extLst>
                  <a:ext uri="{0D108BD9-81ED-4DB2-BD59-A6C34878D82A}">
                    <a16:rowId xmlns:a16="http://schemas.microsoft.com/office/drawing/2014/main" val="10006"/>
                  </a:ext>
                </a:extLst>
              </a:tr>
              <a:tr h="577573">
                <a:tc>
                  <a:txBody>
                    <a:bodyPr/>
                    <a:lstStyle/>
                    <a:p>
                      <a:pPr algn="ctr"/>
                      <a:r>
                        <a:rPr lang="en-IN" dirty="0"/>
                        <a:t>T</a:t>
                      </a:r>
                      <a:r>
                        <a:rPr lang="en-IN" baseline="-25000" dirty="0"/>
                        <a:t>1</a:t>
                      </a:r>
                      <a:r>
                        <a:rPr lang="en-IN" baseline="0" dirty="0"/>
                        <a:t> = 25.5 (n</a:t>
                      </a:r>
                      <a:r>
                        <a:rPr lang="en-IN" baseline="-25000" dirty="0"/>
                        <a:t>1</a:t>
                      </a:r>
                      <a:r>
                        <a:rPr lang="en-IN" baseline="0" dirty="0"/>
                        <a:t>=6)</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a:t>
                      </a:r>
                      <a:r>
                        <a:rPr lang="en-IN" baseline="-25000" dirty="0"/>
                        <a:t>2</a:t>
                      </a:r>
                      <a:r>
                        <a:rPr lang="en-IN" baseline="0" dirty="0"/>
                        <a:t> =64.0(n</a:t>
                      </a:r>
                      <a:r>
                        <a:rPr lang="en-IN" baseline="-25000" dirty="0"/>
                        <a:t>2</a:t>
                      </a:r>
                      <a:r>
                        <a:rPr lang="en-IN" baseline="0" dirty="0"/>
                        <a:t>=6)</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a:t>
                      </a:r>
                      <a:r>
                        <a:rPr lang="en-IN" baseline="-25000" dirty="0"/>
                        <a:t>3</a:t>
                      </a:r>
                      <a:r>
                        <a:rPr lang="en-IN" baseline="0" dirty="0"/>
                        <a:t> = 87.5(n</a:t>
                      </a:r>
                      <a:r>
                        <a:rPr lang="en-IN" baseline="-25000" dirty="0"/>
                        <a:t>3</a:t>
                      </a:r>
                      <a:r>
                        <a:rPr lang="en-IN" baseline="0" dirty="0"/>
                        <a:t>=6)</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a:t>
                      </a:r>
                      <a:r>
                        <a:rPr lang="en-IN" baseline="-25000" dirty="0"/>
                        <a:t>4</a:t>
                      </a:r>
                      <a:r>
                        <a:rPr lang="en-IN" baseline="0" dirty="0"/>
                        <a:t> =123.0(n</a:t>
                      </a:r>
                      <a:r>
                        <a:rPr lang="en-IN" baseline="-25000" dirty="0"/>
                        <a:t>3</a:t>
                      </a:r>
                      <a:r>
                        <a:rPr lang="en-IN" baseline="0" dirty="0"/>
                        <a:t>=6)</a:t>
                      </a:r>
                      <a:endParaRPr lang="en-IN" dirty="0"/>
                    </a:p>
                  </a:txBody>
                  <a:tcPr/>
                </a:tc>
                <a:extLst>
                  <a:ext uri="{0D108BD9-81ED-4DB2-BD59-A6C34878D82A}">
                    <a16:rowId xmlns:a16="http://schemas.microsoft.com/office/drawing/2014/main" val="10007"/>
                  </a:ext>
                </a:extLst>
              </a:tr>
            </a:tbl>
          </a:graphicData>
        </a:graphic>
      </p:graphicFrame>
      <p:graphicFrame>
        <p:nvGraphicFramePr>
          <p:cNvPr id="7" name="Table 6">
            <a:extLst>
              <a:ext uri="{FF2B5EF4-FFF2-40B4-BE49-F238E27FC236}">
                <a16:creationId xmlns:a16="http://schemas.microsoft.com/office/drawing/2014/main" id="{AC8DA120-5C8B-B1CD-0687-02F4280C24B2}"/>
              </a:ext>
            </a:extLst>
          </p:cNvPr>
          <p:cNvGraphicFramePr>
            <a:graphicFrameLocks noGrp="1"/>
          </p:cNvGraphicFramePr>
          <p:nvPr>
            <p:extLst>
              <p:ext uri="{D42A27DB-BD31-4B8C-83A1-F6EECF244321}">
                <p14:modId xmlns:p14="http://schemas.microsoft.com/office/powerpoint/2010/main" val="1203142418"/>
              </p:ext>
            </p:extLst>
          </p:nvPr>
        </p:nvGraphicFramePr>
        <p:xfrm>
          <a:off x="838200" y="2982748"/>
          <a:ext cx="10515600" cy="752058"/>
        </p:xfrm>
        <a:graphic>
          <a:graphicData uri="http://schemas.openxmlformats.org/drawingml/2006/table">
            <a:tbl>
              <a:tblPr>
                <a:tableStyleId>{5C22544A-7EE6-4342-B048-85BDC9FD1C3A}</a:tableStyleId>
              </a:tblPr>
              <a:tblGrid>
                <a:gridCol w="43815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38150">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438150">
                  <a:extLst>
                    <a:ext uri="{9D8B030D-6E8A-4147-A177-3AD203B41FA5}">
                      <a16:colId xmlns:a16="http://schemas.microsoft.com/office/drawing/2014/main" val="20005"/>
                    </a:ext>
                  </a:extLst>
                </a:gridCol>
                <a:gridCol w="438150">
                  <a:extLst>
                    <a:ext uri="{9D8B030D-6E8A-4147-A177-3AD203B41FA5}">
                      <a16:colId xmlns:a16="http://schemas.microsoft.com/office/drawing/2014/main" val="20006"/>
                    </a:ext>
                  </a:extLst>
                </a:gridCol>
                <a:gridCol w="438150">
                  <a:extLst>
                    <a:ext uri="{9D8B030D-6E8A-4147-A177-3AD203B41FA5}">
                      <a16:colId xmlns:a16="http://schemas.microsoft.com/office/drawing/2014/main" val="20007"/>
                    </a:ext>
                  </a:extLst>
                </a:gridCol>
                <a:gridCol w="438150">
                  <a:extLst>
                    <a:ext uri="{9D8B030D-6E8A-4147-A177-3AD203B41FA5}">
                      <a16:colId xmlns:a16="http://schemas.microsoft.com/office/drawing/2014/main" val="20008"/>
                    </a:ext>
                  </a:extLst>
                </a:gridCol>
                <a:gridCol w="438150">
                  <a:extLst>
                    <a:ext uri="{9D8B030D-6E8A-4147-A177-3AD203B41FA5}">
                      <a16:colId xmlns:a16="http://schemas.microsoft.com/office/drawing/2014/main" val="20009"/>
                    </a:ext>
                  </a:extLst>
                </a:gridCol>
                <a:gridCol w="438150">
                  <a:extLst>
                    <a:ext uri="{9D8B030D-6E8A-4147-A177-3AD203B41FA5}">
                      <a16:colId xmlns:a16="http://schemas.microsoft.com/office/drawing/2014/main" val="20010"/>
                    </a:ext>
                  </a:extLst>
                </a:gridCol>
                <a:gridCol w="438150">
                  <a:extLst>
                    <a:ext uri="{9D8B030D-6E8A-4147-A177-3AD203B41FA5}">
                      <a16:colId xmlns:a16="http://schemas.microsoft.com/office/drawing/2014/main" val="20011"/>
                    </a:ext>
                  </a:extLst>
                </a:gridCol>
                <a:gridCol w="438150">
                  <a:extLst>
                    <a:ext uri="{9D8B030D-6E8A-4147-A177-3AD203B41FA5}">
                      <a16:colId xmlns:a16="http://schemas.microsoft.com/office/drawing/2014/main" val="20012"/>
                    </a:ext>
                  </a:extLst>
                </a:gridCol>
                <a:gridCol w="438150">
                  <a:extLst>
                    <a:ext uri="{9D8B030D-6E8A-4147-A177-3AD203B41FA5}">
                      <a16:colId xmlns:a16="http://schemas.microsoft.com/office/drawing/2014/main" val="20013"/>
                    </a:ext>
                  </a:extLst>
                </a:gridCol>
                <a:gridCol w="438150">
                  <a:extLst>
                    <a:ext uri="{9D8B030D-6E8A-4147-A177-3AD203B41FA5}">
                      <a16:colId xmlns:a16="http://schemas.microsoft.com/office/drawing/2014/main" val="20014"/>
                    </a:ext>
                  </a:extLst>
                </a:gridCol>
                <a:gridCol w="438150">
                  <a:extLst>
                    <a:ext uri="{9D8B030D-6E8A-4147-A177-3AD203B41FA5}">
                      <a16:colId xmlns:a16="http://schemas.microsoft.com/office/drawing/2014/main" val="20015"/>
                    </a:ext>
                  </a:extLst>
                </a:gridCol>
                <a:gridCol w="438150">
                  <a:extLst>
                    <a:ext uri="{9D8B030D-6E8A-4147-A177-3AD203B41FA5}">
                      <a16:colId xmlns:a16="http://schemas.microsoft.com/office/drawing/2014/main" val="20016"/>
                    </a:ext>
                  </a:extLst>
                </a:gridCol>
                <a:gridCol w="438150">
                  <a:extLst>
                    <a:ext uri="{9D8B030D-6E8A-4147-A177-3AD203B41FA5}">
                      <a16:colId xmlns:a16="http://schemas.microsoft.com/office/drawing/2014/main" val="20017"/>
                    </a:ext>
                  </a:extLst>
                </a:gridCol>
                <a:gridCol w="438150">
                  <a:extLst>
                    <a:ext uri="{9D8B030D-6E8A-4147-A177-3AD203B41FA5}">
                      <a16:colId xmlns:a16="http://schemas.microsoft.com/office/drawing/2014/main" val="20018"/>
                    </a:ext>
                  </a:extLst>
                </a:gridCol>
                <a:gridCol w="438150">
                  <a:extLst>
                    <a:ext uri="{9D8B030D-6E8A-4147-A177-3AD203B41FA5}">
                      <a16:colId xmlns:a16="http://schemas.microsoft.com/office/drawing/2014/main" val="20019"/>
                    </a:ext>
                  </a:extLst>
                </a:gridCol>
                <a:gridCol w="438150">
                  <a:extLst>
                    <a:ext uri="{9D8B030D-6E8A-4147-A177-3AD203B41FA5}">
                      <a16:colId xmlns:a16="http://schemas.microsoft.com/office/drawing/2014/main" val="20020"/>
                    </a:ext>
                  </a:extLst>
                </a:gridCol>
                <a:gridCol w="438150">
                  <a:extLst>
                    <a:ext uri="{9D8B030D-6E8A-4147-A177-3AD203B41FA5}">
                      <a16:colId xmlns:a16="http://schemas.microsoft.com/office/drawing/2014/main" val="20021"/>
                    </a:ext>
                  </a:extLst>
                </a:gridCol>
                <a:gridCol w="438150">
                  <a:extLst>
                    <a:ext uri="{9D8B030D-6E8A-4147-A177-3AD203B41FA5}">
                      <a16:colId xmlns:a16="http://schemas.microsoft.com/office/drawing/2014/main" val="20022"/>
                    </a:ext>
                  </a:extLst>
                </a:gridCol>
                <a:gridCol w="438150">
                  <a:extLst>
                    <a:ext uri="{9D8B030D-6E8A-4147-A177-3AD203B41FA5}">
                      <a16:colId xmlns:a16="http://schemas.microsoft.com/office/drawing/2014/main" val="20023"/>
                    </a:ext>
                  </a:extLst>
                </a:gridCol>
              </a:tblGrid>
              <a:tr h="225921">
                <a:tc gridSpan="24">
                  <a:txBody>
                    <a:bodyPr/>
                    <a:lstStyle/>
                    <a:p>
                      <a:pPr algn="ctr" rtl="0" fontAlgn="ctr"/>
                      <a:r>
                        <a:rPr lang="en-IN" sz="1600" b="0" i="0" u="none" strike="noStrike" dirty="0">
                          <a:solidFill>
                            <a:srgbClr val="000000"/>
                          </a:solidFill>
                          <a:effectLst/>
                          <a:latin typeface="Calibri" panose="020F0502020204030204" pitchFamily="34" charset="0"/>
                        </a:rPr>
                        <a:t>Assigning</a:t>
                      </a:r>
                      <a:r>
                        <a:rPr lang="en-IN" sz="1600" b="0" i="0" u="none" strike="noStrike" baseline="0" dirty="0">
                          <a:solidFill>
                            <a:srgbClr val="000000"/>
                          </a:solidFill>
                          <a:effectLst/>
                          <a:latin typeface="Calibri" panose="020F0502020204030204" pitchFamily="34" charset="0"/>
                        </a:rPr>
                        <a:t> Raking </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1" i="0" u="none" strike="noStrike" dirty="0">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1" i="0" u="none" strike="noStrike" dirty="0">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1" i="0" u="none" strike="noStrike" dirty="0">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1" i="0" u="none" strike="noStrike" dirty="0">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ct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5921">
                <a:tc>
                  <a:txBody>
                    <a:bodyPr/>
                    <a:lstStyle/>
                    <a:p>
                      <a:pPr algn="ctr" rtl="0" fontAlgn="ctr"/>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8</a:t>
                      </a:r>
                      <a:endParaRPr lang="en-IN" sz="1600" b="1" i="0" u="none" strike="noStrike" dirty="0">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9</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10</a:t>
                      </a:r>
                      <a:endParaRPr lang="en-IN" sz="1600" b="1" i="0" u="none" strike="noStrike">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10</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11</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11</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11</a:t>
                      </a:r>
                      <a:endParaRPr lang="en-IN" sz="1600" b="1" i="0" u="none" strike="noStrike">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12</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12</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12</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13</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14</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14</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15</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17</a:t>
                      </a:r>
                      <a:endParaRPr lang="en-IN" sz="1600" b="0" i="0" u="none" strike="noStrike">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a:effectLst/>
                        </a:rPr>
                        <a:t>18</a:t>
                      </a:r>
                      <a:endParaRPr lang="en-IN" sz="1600" b="1" i="0" u="none" strike="noStrike">
                        <a:solidFill>
                          <a:srgbClr val="FFFFFF"/>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20</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600" u="none" strike="noStrike" dirty="0">
                          <a:effectLst/>
                        </a:rPr>
                        <a:t>22</a:t>
                      </a:r>
                      <a:endParaRPr lang="en-IN" sz="1600" b="0" i="0" u="none" strike="noStrike" dirty="0">
                        <a:solidFill>
                          <a:srgbClr val="000000"/>
                        </a:solidFill>
                        <a:effectLst/>
                        <a:latin typeface="Calibri" panose="020F0502020204030204" pitchFamily="34" charset="0"/>
                      </a:endParaRPr>
                    </a:p>
                  </a:txBody>
                  <a:tcPr marL="6846" marR="6846" marT="68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5921">
                <a:tc>
                  <a:txBody>
                    <a:bodyPr/>
                    <a:lstStyle/>
                    <a:p>
                      <a:pPr algn="r" fontAlgn="b"/>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2</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7.5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7.5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10</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10</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10</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13</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13</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13</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16.5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16.5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18</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19.5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19.5</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21</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22</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23</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24</a:t>
                      </a:r>
                      <a:endParaRPr lang="en-IN" sz="1600" b="0" i="0" u="none" strike="noStrike" dirty="0">
                        <a:solidFill>
                          <a:srgbClr val="000000"/>
                        </a:solidFill>
                        <a:effectLst/>
                        <a:latin typeface="Calibri" panose="020F0502020204030204" pitchFamily="34" charset="0"/>
                      </a:endParaRPr>
                    </a:p>
                  </a:txBody>
                  <a:tcPr marL="6846" marR="6846" marT="684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04896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6959C-4D09-A36E-8DA6-A473C82C8D23}"/>
              </a:ext>
            </a:extLst>
          </p:cNvPr>
          <p:cNvSpPr txBox="1"/>
          <p:nvPr/>
        </p:nvSpPr>
        <p:spPr>
          <a:xfrm>
            <a:off x="1313476" y="166347"/>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Kruskal </a:t>
            </a:r>
            <a:r>
              <a:rPr lang="en-US" sz="3200" dirty="0" err="1">
                <a:latin typeface="Times New Roman" panose="02020603050405020304" pitchFamily="18" charset="0"/>
                <a:cs typeface="Times New Roman" panose="02020603050405020304" pitchFamily="18" charset="0"/>
              </a:rPr>
              <a:t>Wallies</a:t>
            </a:r>
            <a:r>
              <a:rPr lang="en-US" sz="3200" dirty="0">
                <a:latin typeface="Times New Roman" panose="02020603050405020304" pitchFamily="18" charset="0"/>
                <a:cs typeface="Times New Roman" panose="02020603050405020304" pitchFamily="18" charset="0"/>
              </a:rPr>
              <a:t> Test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6F81D5-6824-0796-AF33-17CB0A72E25C}"/>
                  </a:ext>
                </a:extLst>
              </p:cNvPr>
              <p:cNvSpPr/>
              <p:nvPr/>
            </p:nvSpPr>
            <p:spPr>
              <a:xfrm>
                <a:off x="809625" y="912053"/>
                <a:ext cx="11144250" cy="744178"/>
              </a:xfrm>
              <a:prstGeom prst="rect">
                <a:avLst/>
              </a:prstGeom>
            </p:spPr>
            <p:txBody>
              <a:bodyPr wrap="square">
                <a:spAutoFit/>
              </a:bodyPr>
              <a:lstStyle/>
              <a:p>
                <a:pPr algn="just"/>
                <a14:m>
                  <m:oMath xmlns:m="http://schemas.openxmlformats.org/officeDocument/2006/math">
                    <m:nary>
                      <m:naryPr>
                        <m:chr m:val="∑"/>
                        <m:ctrlPr>
                          <a:rPr lang="en-IN" sz="2400" i="1" smtClean="0">
                            <a:latin typeface="Cambria Math" panose="02040503050406030204" pitchFamily="18" charset="0"/>
                          </a:rPr>
                        </m:ctrlPr>
                      </m:naryPr>
                      <m:sub>
                        <m:r>
                          <m:rPr>
                            <m:brk m:alnAt="23"/>
                          </m:rPr>
                          <a:rPr lang="en-IN" sz="2400" b="0" i="1" smtClean="0">
                            <a:latin typeface="Cambria Math" panose="02040503050406030204" pitchFamily="18" charset="0"/>
                          </a:rPr>
                          <m:t>𝑖</m:t>
                        </m:r>
                        <m:r>
                          <a:rPr lang="en-IN" sz="2400" b="0" i="1" smtClean="0">
                            <a:latin typeface="Cambria Math" panose="02040503050406030204" pitchFamily="18" charset="0"/>
                          </a:rPr>
                          <m:t>=1</m:t>
                        </m:r>
                      </m:sub>
                      <m:sup>
                        <m:r>
                          <a:rPr lang="en-IN" sz="2400" b="0" i="1" smtClean="0">
                            <a:latin typeface="Cambria Math" panose="02040503050406030204" pitchFamily="18" charset="0"/>
                          </a:rPr>
                          <m:t>𝑐</m:t>
                        </m:r>
                      </m:sup>
                      <m:e>
                        <m:f>
                          <m:fPr>
                            <m:ctrlPr>
                              <a:rPr lang="en-IN" sz="2400" i="1" smtClean="0">
                                <a:latin typeface="Cambria Math" panose="02040503050406030204" pitchFamily="18" charset="0"/>
                              </a:rPr>
                            </m:ctrlPr>
                          </m:fPr>
                          <m:num>
                            <m:sSubSup>
                              <m:sSubSupPr>
                                <m:ctrlPr>
                                  <a:rPr lang="en-IN" sz="2400" i="1" smtClean="0">
                                    <a:latin typeface="Cambria Math" panose="02040503050406030204" pitchFamily="18" charset="0"/>
                                  </a:rPr>
                                </m:ctrlPr>
                              </m:sSubSupPr>
                              <m:e>
                                <m:r>
                                  <a:rPr lang="en-IN" sz="2400" b="0" i="1" smtClean="0">
                                    <a:latin typeface="Cambria Math" panose="02040503050406030204" pitchFamily="18" charset="0"/>
                                  </a:rPr>
                                  <m:t>𝑇</m:t>
                                </m:r>
                              </m:e>
                              <m:sub>
                                <m:r>
                                  <a:rPr lang="en-IN" sz="2400" b="0" i="1" smtClean="0">
                                    <a:latin typeface="Cambria Math" panose="02040503050406030204" pitchFamily="18" charset="0"/>
                                  </a:rPr>
                                  <m:t>𝑖</m:t>
                                </m:r>
                              </m:sub>
                              <m:sup>
                                <m:r>
                                  <a:rPr lang="en-IN" sz="2400" b="0" i="1" smtClean="0">
                                    <a:latin typeface="Cambria Math" panose="02040503050406030204" pitchFamily="18" charset="0"/>
                                  </a:rPr>
                                  <m:t>2</m:t>
                                </m:r>
                              </m:sup>
                            </m:sSubSup>
                          </m:num>
                          <m:den>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1</m:t>
                                </m:r>
                              </m:sub>
                            </m:sSub>
                          </m:den>
                        </m:f>
                      </m:e>
                    </m:nary>
                    <m:r>
                      <a:rPr lang="en-IN" sz="2400" b="0" i="1" smtClean="0">
                        <a:latin typeface="Cambria Math" panose="02040503050406030204" pitchFamily="18" charset="0"/>
                      </a:rPr>
                      <m:t>= </m:t>
                    </m:r>
                    <m:f>
                      <m:fPr>
                        <m:ctrlPr>
                          <a:rPr lang="en-IN" sz="2400" i="1" smtClean="0">
                            <a:latin typeface="Cambria Math" panose="02040503050406030204" pitchFamily="18" charset="0"/>
                          </a:rPr>
                        </m:ctrlPr>
                      </m:fPr>
                      <m:num>
                        <m:sSup>
                          <m:sSupPr>
                            <m:ctrlPr>
                              <a:rPr lang="en-IN" sz="2400" i="1">
                                <a:latin typeface="Cambria Math" panose="02040503050406030204" pitchFamily="18" charset="0"/>
                              </a:rPr>
                            </m:ctrlPr>
                          </m:sSupPr>
                          <m:e>
                            <m:r>
                              <a:rPr lang="en-IN" sz="2400" b="0" i="1" smtClean="0">
                                <a:latin typeface="Cambria Math" panose="02040503050406030204" pitchFamily="18" charset="0"/>
                              </a:rPr>
                              <m:t>25.5</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6</m:t>
                        </m:r>
                      </m:den>
                    </m:f>
                    <m:r>
                      <a:rPr lang="en-IN" sz="2400" b="0" i="1" smtClean="0">
                        <a:latin typeface="Cambria Math" panose="02040503050406030204" pitchFamily="18" charset="0"/>
                      </a:rPr>
                      <m:t>+</m:t>
                    </m:r>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r>
                              <a:rPr lang="en-IN" sz="2400" b="0" i="1" smtClean="0">
                                <a:latin typeface="Cambria Math" panose="02040503050406030204" pitchFamily="18" charset="0"/>
                              </a:rPr>
                              <m:t>64</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6</m:t>
                        </m:r>
                      </m:den>
                    </m:f>
                  </m:oMath>
                </a14:m>
                <a:r>
                  <a:rPr lang="en-IN" sz="2400" i="1" dirty="0"/>
                  <a:t>+</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r>
                              <a:rPr lang="en-IN" sz="2400" b="0" i="1" smtClean="0">
                                <a:latin typeface="Cambria Math" panose="02040503050406030204" pitchFamily="18" charset="0"/>
                              </a:rPr>
                              <m:t>87.5</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6</m:t>
                        </m:r>
                      </m:den>
                    </m:f>
                  </m:oMath>
                </a14:m>
                <a:r>
                  <a:rPr lang="en-IN" sz="2400" i="1" dirty="0"/>
                  <a:t>+</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r>
                              <a:rPr lang="en-IN" sz="2400" b="0" i="1" smtClean="0">
                                <a:latin typeface="Cambria Math" panose="02040503050406030204" pitchFamily="18" charset="0"/>
                              </a:rPr>
                              <m:t>123</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6</m:t>
                        </m:r>
                      </m:den>
                    </m:f>
                  </m:oMath>
                </a14:m>
                <a:r>
                  <a:rPr lang="en-IN" sz="2400" i="1" dirty="0"/>
                  <a:t> = 4588.6</a:t>
                </a:r>
              </a:p>
            </p:txBody>
          </p:sp>
        </mc:Choice>
        <mc:Fallback xmlns="">
          <p:sp>
            <p:nvSpPr>
              <p:cNvPr id="5" name="Rectangle 4">
                <a:extLst>
                  <a:ext uri="{FF2B5EF4-FFF2-40B4-BE49-F238E27FC236}">
                    <a16:creationId xmlns:a16="http://schemas.microsoft.com/office/drawing/2014/main" id="{576F81D5-6824-0796-AF33-17CB0A72E25C}"/>
                  </a:ext>
                </a:extLst>
              </p:cNvPr>
              <p:cNvSpPr>
                <a:spLocks noRot="1" noChangeAspect="1" noMove="1" noResize="1" noEditPoints="1" noAdjustHandles="1" noChangeArrowheads="1" noChangeShapeType="1" noTextEdit="1"/>
              </p:cNvSpPr>
              <p:nvPr/>
            </p:nvSpPr>
            <p:spPr>
              <a:xfrm>
                <a:off x="809625" y="912053"/>
                <a:ext cx="11144250" cy="744178"/>
              </a:xfrm>
              <a:prstGeom prst="rect">
                <a:avLst/>
              </a:prstGeom>
              <a:blipFill>
                <a:blip r:embed="rId2"/>
                <a:stretch>
                  <a:fillRect b="-8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F2B309-B1E5-F284-E544-909C79AFBC81}"/>
                  </a:ext>
                </a:extLst>
              </p:cNvPr>
              <p:cNvSpPr txBox="1"/>
              <p:nvPr/>
            </p:nvSpPr>
            <p:spPr>
              <a:xfrm>
                <a:off x="689704" y="1983509"/>
                <a:ext cx="8364511"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𝐾</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12</m:t>
                          </m:r>
                        </m:num>
                        <m:den>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+1)</m:t>
                          </m:r>
                        </m:den>
                      </m:f>
                      <m:d>
                        <m:dPr>
                          <m:ctrlPr>
                            <a:rPr lang="en-IN" b="0" i="1" smtClean="0">
                              <a:latin typeface="Cambria Math" panose="02040503050406030204" pitchFamily="18" charset="0"/>
                            </a:rPr>
                          </m:ctrlPr>
                        </m:dPr>
                        <m:e>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𝑐</m:t>
                              </m:r>
                            </m:sup>
                            <m:e>
                              <m:f>
                                <m:fPr>
                                  <m:ctrlPr>
                                    <a:rPr lang="en-IN" b="0" i="1" smtClean="0">
                                      <a:latin typeface="Cambria Math" panose="02040503050406030204" pitchFamily="18" charset="0"/>
                                    </a:rPr>
                                  </m:ctrlPr>
                                </m:fPr>
                                <m:num>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𝑇</m:t>
                                      </m:r>
                                    </m:e>
                                    <m:sub>
                                      <m:r>
                                        <a:rPr lang="en-IN" b="0" i="1" smtClean="0">
                                          <a:latin typeface="Cambria Math" panose="02040503050406030204" pitchFamily="18" charset="0"/>
                                        </a:rPr>
                                        <m:t>𝑖</m:t>
                                      </m:r>
                                    </m:sub>
                                    <m:sup>
                                      <m:r>
                                        <a:rPr lang="en-IN" b="0" i="1" smtClean="0">
                                          <a:latin typeface="Cambria Math" panose="02040503050406030204" pitchFamily="18" charset="0"/>
                                        </a:rPr>
                                        <m:t>2</m:t>
                                      </m:r>
                                    </m:sup>
                                  </m:sSubSup>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𝑖</m:t>
                                      </m:r>
                                    </m:sub>
                                  </m:sSub>
                                </m:den>
                              </m:f>
                            </m:e>
                          </m:nary>
                        </m:e>
                      </m:d>
                      <m:r>
                        <a:rPr lang="en-IN" b="0" i="1" smtClean="0">
                          <a:latin typeface="Cambria Math" panose="02040503050406030204" pitchFamily="18" charset="0"/>
                        </a:rPr>
                        <m:t> −3(</m:t>
                      </m:r>
                      <m:r>
                        <a:rPr lang="en-IN" b="0" i="1" smtClean="0">
                          <a:latin typeface="Cambria Math" panose="02040503050406030204" pitchFamily="18" charset="0"/>
                        </a:rPr>
                        <m:t>𝑛</m:t>
                      </m:r>
                      <m:r>
                        <a:rPr lang="en-IN" b="0" i="1" smtClean="0">
                          <a:latin typeface="Cambria Math" panose="02040503050406030204" pitchFamily="18" charset="0"/>
                        </a:rPr>
                        <m:t>+1)</m:t>
                      </m:r>
                    </m:oMath>
                  </m:oMathPara>
                </a14:m>
                <a:endParaRPr lang="en-IN" dirty="0"/>
              </a:p>
            </p:txBody>
          </p:sp>
        </mc:Choice>
        <mc:Fallback xmlns="">
          <p:sp>
            <p:nvSpPr>
              <p:cNvPr id="6" name="TextBox 5">
                <a:extLst>
                  <a:ext uri="{FF2B5EF4-FFF2-40B4-BE49-F238E27FC236}">
                    <a16:creationId xmlns:a16="http://schemas.microsoft.com/office/drawing/2014/main" id="{05F2B309-B1E5-F284-E544-909C79AFBC81}"/>
                  </a:ext>
                </a:extLst>
              </p:cNvPr>
              <p:cNvSpPr txBox="1">
                <a:spLocks noRot="1" noChangeAspect="1" noMove="1" noResize="1" noEditPoints="1" noAdjustHandles="1" noChangeArrowheads="1" noChangeShapeType="1" noTextEdit="1"/>
              </p:cNvSpPr>
              <p:nvPr/>
            </p:nvSpPr>
            <p:spPr>
              <a:xfrm>
                <a:off x="689704" y="1983509"/>
                <a:ext cx="8364511" cy="85331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EA5855-6959-C3D8-D26E-5CE7A9A6D82E}"/>
                  </a:ext>
                </a:extLst>
              </p:cNvPr>
              <p:cNvSpPr txBox="1"/>
              <p:nvPr/>
            </p:nvSpPr>
            <p:spPr>
              <a:xfrm>
                <a:off x="809625" y="2776329"/>
                <a:ext cx="8364511" cy="661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𝐾</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12</m:t>
                          </m:r>
                        </m:num>
                        <m:den>
                          <m:r>
                            <a:rPr lang="en-IN" b="0" i="1" smtClean="0">
                              <a:latin typeface="Cambria Math" panose="02040503050406030204" pitchFamily="18" charset="0"/>
                            </a:rPr>
                            <m:t>24(24+1)</m:t>
                          </m:r>
                        </m:den>
                      </m:f>
                      <m:d>
                        <m:dPr>
                          <m:ctrlPr>
                            <a:rPr lang="en-IN" b="0" i="1" smtClean="0">
                              <a:latin typeface="Cambria Math" panose="02040503050406030204" pitchFamily="18" charset="0"/>
                            </a:rPr>
                          </m:ctrlPr>
                        </m:dPr>
                        <m:e>
                          <m:r>
                            <a:rPr lang="en-IN" b="0" i="1" smtClean="0">
                              <a:latin typeface="Cambria Math" panose="02040503050406030204" pitchFamily="18" charset="0"/>
                            </a:rPr>
                            <m:t>4588.6</m:t>
                          </m:r>
                        </m:e>
                      </m:d>
                      <m:r>
                        <a:rPr lang="en-IN" b="0" i="1" smtClean="0">
                          <a:latin typeface="Cambria Math" panose="02040503050406030204" pitchFamily="18" charset="0"/>
                        </a:rPr>
                        <m:t> −3</m:t>
                      </m:r>
                      <m:d>
                        <m:dPr>
                          <m:ctrlPr>
                            <a:rPr lang="en-IN" b="0" i="1" smtClean="0">
                              <a:latin typeface="Cambria Math" panose="02040503050406030204" pitchFamily="18" charset="0"/>
                            </a:rPr>
                          </m:ctrlPr>
                        </m:dPr>
                        <m:e>
                          <m:r>
                            <a:rPr lang="en-IN" b="0" i="1" smtClean="0">
                              <a:latin typeface="Cambria Math" panose="02040503050406030204" pitchFamily="18" charset="0"/>
                            </a:rPr>
                            <m:t>24+1</m:t>
                          </m:r>
                        </m:e>
                      </m:d>
                      <m:r>
                        <a:rPr lang="en-IN" b="0" i="1" smtClean="0">
                          <a:latin typeface="Cambria Math" panose="02040503050406030204" pitchFamily="18" charset="0"/>
                        </a:rPr>
                        <m:t>=16.77</m:t>
                      </m:r>
                    </m:oMath>
                  </m:oMathPara>
                </a14:m>
                <a:endParaRPr lang="en-IN" dirty="0"/>
              </a:p>
            </p:txBody>
          </p:sp>
        </mc:Choice>
        <mc:Fallback xmlns="">
          <p:sp>
            <p:nvSpPr>
              <p:cNvPr id="8" name="TextBox 7">
                <a:extLst>
                  <a:ext uri="{FF2B5EF4-FFF2-40B4-BE49-F238E27FC236}">
                    <a16:creationId xmlns:a16="http://schemas.microsoft.com/office/drawing/2014/main" id="{5EEA5855-6959-C3D8-D26E-5CE7A9A6D82E}"/>
                  </a:ext>
                </a:extLst>
              </p:cNvPr>
              <p:cNvSpPr txBox="1">
                <a:spLocks noRot="1" noChangeAspect="1" noMove="1" noResize="1" noEditPoints="1" noAdjustHandles="1" noChangeArrowheads="1" noChangeShapeType="1" noTextEdit="1"/>
              </p:cNvSpPr>
              <p:nvPr/>
            </p:nvSpPr>
            <p:spPr>
              <a:xfrm>
                <a:off x="809625" y="2776329"/>
                <a:ext cx="8364511" cy="661912"/>
              </a:xfrm>
              <a:prstGeom prst="rect">
                <a:avLst/>
              </a:prstGeom>
              <a:blipFill>
                <a:blip r:embed="rId4"/>
                <a:stretch>
                  <a:fillRect/>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D880AB0C-BA55-5DA1-0C0E-38C61D7C759A}"/>
              </a:ext>
            </a:extLst>
          </p:cNvPr>
          <p:cNvSpPr txBox="1"/>
          <p:nvPr/>
        </p:nvSpPr>
        <p:spPr>
          <a:xfrm>
            <a:off x="809625" y="3807502"/>
            <a:ext cx="10477968" cy="646331"/>
          </a:xfrm>
          <a:prstGeom prst="rect">
            <a:avLst/>
          </a:prstGeom>
          <a:noFill/>
        </p:spPr>
        <p:txBody>
          <a:bodyPr wrap="square" rtlCol="0">
            <a:spAutoFit/>
          </a:bodyPr>
          <a:lstStyle/>
          <a:p>
            <a:pPr algn="just"/>
            <a:r>
              <a:rPr lang="en-IN" dirty="0"/>
              <a:t>The observed K values is 16.77 and the critical value X</a:t>
            </a:r>
            <a:r>
              <a:rPr lang="en-IN" baseline="30000" dirty="0"/>
              <a:t>2</a:t>
            </a:r>
            <a:r>
              <a:rPr lang="en-IN" baseline="-25000" dirty="0"/>
              <a:t>0.01,3 </a:t>
            </a:r>
            <a:r>
              <a:rPr lang="en-IN" dirty="0"/>
              <a:t>=11.3449. because the observed values is grater than the table value, the null hypothesis is rejected. There is a significant difference in the way the trees grow.</a:t>
            </a:r>
          </a:p>
        </p:txBody>
      </p:sp>
    </p:spTree>
    <p:extLst>
      <p:ext uri="{BB962C8B-B14F-4D97-AF65-F5344CB8AC3E}">
        <p14:creationId xmlns:p14="http://schemas.microsoft.com/office/powerpoint/2010/main" val="35601072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spcBef>
                <a:spcPct val="0"/>
              </a:spcBef>
            </a:pPr>
            <a:r>
              <a:rPr lang="en-US" altLang="en-US" sz="3200" dirty="0"/>
              <a:t>Linear Regression</a:t>
            </a:r>
          </a:p>
        </p:txBody>
      </p:sp>
      <p:sp>
        <p:nvSpPr>
          <p:cNvPr id="2" name="Rectangle 1"/>
          <p:cNvSpPr/>
          <p:nvPr/>
        </p:nvSpPr>
        <p:spPr>
          <a:xfrm>
            <a:off x="947558" y="852958"/>
            <a:ext cx="1352678" cy="461665"/>
          </a:xfrm>
          <a:prstGeom prst="rect">
            <a:avLst/>
          </a:prstGeom>
        </p:spPr>
        <p:txBody>
          <a:bodyPr wrap="none">
            <a:spAutoFit/>
          </a:bodyPr>
          <a:lstStyle/>
          <a:p>
            <a:r>
              <a:rPr lang="en-US" sz="2400" dirty="0"/>
              <a:t>Residuals</a:t>
            </a:r>
            <a:endParaRPr lang="en-IN" sz="2400" dirty="0"/>
          </a:p>
        </p:txBody>
      </p:sp>
      <p:sp>
        <p:nvSpPr>
          <p:cNvPr id="3" name="Rectangle 2"/>
          <p:cNvSpPr/>
          <p:nvPr/>
        </p:nvSpPr>
        <p:spPr>
          <a:xfrm>
            <a:off x="947558" y="1308050"/>
            <a:ext cx="10386392" cy="1200329"/>
          </a:xfrm>
          <a:prstGeom prst="rect">
            <a:avLst/>
          </a:prstGeom>
        </p:spPr>
        <p:txBody>
          <a:bodyPr wrap="square">
            <a:spAutoFit/>
          </a:bodyPr>
          <a:lstStyle/>
          <a:p>
            <a:pPr algn="just">
              <a:spcBef>
                <a:spcPct val="20000"/>
              </a:spcBef>
              <a:buClr>
                <a:schemeClr val="tx1"/>
              </a:buClr>
              <a:buSzPct val="75000"/>
            </a:pPr>
            <a:r>
              <a:rPr lang="en-US" sz="2400" dirty="0"/>
              <a:t>After verifying that the linear correlation between two variables is significant, next we determine the equation of the line that can be used to predict the value of </a:t>
            </a:r>
            <a:r>
              <a:rPr lang="en-US" sz="2400" i="1" dirty="0"/>
              <a:t>y</a:t>
            </a:r>
            <a:r>
              <a:rPr lang="en-US" sz="2400" dirty="0"/>
              <a:t> for a given value of </a:t>
            </a:r>
            <a:r>
              <a:rPr lang="en-US" sz="2400" i="1" dirty="0"/>
              <a:t>x</a:t>
            </a:r>
            <a:r>
              <a:rPr lang="en-US" sz="2400" dirty="0"/>
              <a:t>.  </a:t>
            </a:r>
          </a:p>
        </p:txBody>
      </p:sp>
      <p:grpSp>
        <p:nvGrpSpPr>
          <p:cNvPr id="9" name="Group 68"/>
          <p:cNvGrpSpPr>
            <a:grpSpLocks/>
          </p:cNvGrpSpPr>
          <p:nvPr/>
        </p:nvGrpSpPr>
        <p:grpSpPr bwMode="auto">
          <a:xfrm>
            <a:off x="1812131" y="2525622"/>
            <a:ext cx="7319963" cy="2667340"/>
            <a:chOff x="1008" y="1595"/>
            <a:chExt cx="4611" cy="1753"/>
          </a:xfrm>
        </p:grpSpPr>
        <p:sp>
          <p:nvSpPr>
            <p:cNvPr id="10" name="Line 54"/>
            <p:cNvSpPr>
              <a:spLocks noChangeShapeType="1"/>
            </p:cNvSpPr>
            <p:nvPr/>
          </p:nvSpPr>
          <p:spPr bwMode="auto">
            <a:xfrm>
              <a:off x="1865" y="2141"/>
              <a:ext cx="0" cy="305"/>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Line 65"/>
            <p:cNvSpPr>
              <a:spLocks noChangeShapeType="1"/>
            </p:cNvSpPr>
            <p:nvPr/>
          </p:nvSpPr>
          <p:spPr bwMode="auto">
            <a:xfrm flipV="1">
              <a:off x="1776" y="2400"/>
              <a:ext cx="9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 name="Line 49"/>
            <p:cNvSpPr>
              <a:spLocks noChangeShapeType="1"/>
            </p:cNvSpPr>
            <p:nvPr/>
          </p:nvSpPr>
          <p:spPr bwMode="auto">
            <a:xfrm>
              <a:off x="1198" y="2110"/>
              <a:ext cx="1736" cy="768"/>
            </a:xfrm>
            <a:prstGeom prst="line">
              <a:avLst/>
            </a:prstGeom>
            <a:noFill/>
            <a:ln w="38100">
              <a:solidFill>
                <a:srgbClr val="E115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 name="Line 12"/>
            <p:cNvSpPr>
              <a:spLocks noChangeShapeType="1"/>
            </p:cNvSpPr>
            <p:nvPr/>
          </p:nvSpPr>
          <p:spPr bwMode="auto">
            <a:xfrm flipV="1">
              <a:off x="1086" y="3234"/>
              <a:ext cx="184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Text Box 14"/>
            <p:cNvSpPr txBox="1">
              <a:spLocks noChangeArrowheads="1"/>
            </p:cNvSpPr>
            <p:nvPr/>
          </p:nvSpPr>
          <p:spPr bwMode="auto">
            <a:xfrm>
              <a:off x="2916" y="3060"/>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i="1">
                  <a:latin typeface="Times New Roman" pitchFamily="18" charset="0"/>
                </a:rPr>
                <a:t>x</a:t>
              </a:r>
            </a:p>
          </p:txBody>
        </p:sp>
        <p:sp>
          <p:nvSpPr>
            <p:cNvPr id="16" name="Line 16"/>
            <p:cNvSpPr>
              <a:spLocks noChangeShapeType="1"/>
            </p:cNvSpPr>
            <p:nvPr/>
          </p:nvSpPr>
          <p:spPr bwMode="auto">
            <a:xfrm flipV="1">
              <a:off x="1080" y="1899"/>
              <a:ext cx="8" cy="134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Text Box 20"/>
            <p:cNvSpPr txBox="1">
              <a:spLocks noChangeArrowheads="1"/>
            </p:cNvSpPr>
            <p:nvPr/>
          </p:nvSpPr>
          <p:spPr bwMode="auto">
            <a:xfrm>
              <a:off x="1008" y="1678"/>
              <a:ext cx="3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sz="1800" i="1">
                  <a:latin typeface="Times New Roman" pitchFamily="18" charset="0"/>
                </a:rPr>
                <a:t>y</a:t>
              </a:r>
            </a:p>
          </p:txBody>
        </p:sp>
        <p:sp>
          <p:nvSpPr>
            <p:cNvPr id="18" name="Oval 40"/>
            <p:cNvSpPr>
              <a:spLocks noChangeAspect="1" noChangeArrowheads="1"/>
            </p:cNvSpPr>
            <p:nvPr/>
          </p:nvSpPr>
          <p:spPr bwMode="auto">
            <a:xfrm>
              <a:off x="1481" y="2458"/>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 name="Oval 41"/>
            <p:cNvSpPr>
              <a:spLocks noChangeAspect="1" noChangeArrowheads="1"/>
            </p:cNvSpPr>
            <p:nvPr/>
          </p:nvSpPr>
          <p:spPr bwMode="auto">
            <a:xfrm>
              <a:off x="1481" y="2221"/>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 name="Oval 43"/>
            <p:cNvSpPr>
              <a:spLocks noChangeAspect="1" noChangeArrowheads="1"/>
            </p:cNvSpPr>
            <p:nvPr/>
          </p:nvSpPr>
          <p:spPr bwMode="auto">
            <a:xfrm>
              <a:off x="1835" y="2062"/>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 name="Oval 45"/>
            <p:cNvSpPr>
              <a:spLocks noChangeAspect="1" noChangeArrowheads="1"/>
            </p:cNvSpPr>
            <p:nvPr/>
          </p:nvSpPr>
          <p:spPr bwMode="auto">
            <a:xfrm>
              <a:off x="2475" y="2645"/>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Oval 46"/>
            <p:cNvSpPr>
              <a:spLocks noChangeAspect="1" noChangeArrowheads="1"/>
            </p:cNvSpPr>
            <p:nvPr/>
          </p:nvSpPr>
          <p:spPr bwMode="auto">
            <a:xfrm>
              <a:off x="1834" y="2380"/>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Oval 48"/>
            <p:cNvSpPr>
              <a:spLocks noChangeAspect="1" noChangeArrowheads="1"/>
            </p:cNvSpPr>
            <p:nvPr/>
          </p:nvSpPr>
          <p:spPr bwMode="auto">
            <a:xfrm>
              <a:off x="2475" y="2965"/>
              <a:ext cx="69" cy="69"/>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 name="Rectangle 50"/>
            <p:cNvSpPr>
              <a:spLocks noChangeArrowheads="1"/>
            </p:cNvSpPr>
            <p:nvPr/>
          </p:nvSpPr>
          <p:spPr bwMode="auto">
            <a:xfrm>
              <a:off x="1203" y="2224"/>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i="1"/>
                <a:t>d</a:t>
              </a:r>
              <a:r>
                <a:rPr lang="en-US" sz="1800" baseline="-25000"/>
                <a:t>1</a:t>
              </a:r>
            </a:p>
          </p:txBody>
        </p:sp>
        <p:sp>
          <p:nvSpPr>
            <p:cNvPr id="25" name="Rectangle 51"/>
            <p:cNvSpPr>
              <a:spLocks noChangeArrowheads="1"/>
            </p:cNvSpPr>
            <p:nvPr/>
          </p:nvSpPr>
          <p:spPr bwMode="auto">
            <a:xfrm>
              <a:off x="1951" y="2121"/>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i="1"/>
                <a:t>d</a:t>
              </a:r>
              <a:r>
                <a:rPr lang="en-US" sz="1800" baseline="-25000"/>
                <a:t>2</a:t>
              </a:r>
            </a:p>
          </p:txBody>
        </p:sp>
        <p:sp>
          <p:nvSpPr>
            <p:cNvPr id="26" name="Rectangle 52"/>
            <p:cNvSpPr>
              <a:spLocks noChangeArrowheads="1"/>
            </p:cNvSpPr>
            <p:nvPr/>
          </p:nvSpPr>
          <p:spPr bwMode="auto">
            <a:xfrm>
              <a:off x="2192" y="2713"/>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i="1"/>
                <a:t>d</a:t>
              </a:r>
              <a:r>
                <a:rPr lang="en-US" sz="1800" baseline="-25000"/>
                <a:t>3</a:t>
              </a:r>
            </a:p>
          </p:txBody>
        </p:sp>
        <p:sp>
          <p:nvSpPr>
            <p:cNvPr id="27" name="Line 53"/>
            <p:cNvSpPr>
              <a:spLocks noChangeShapeType="1"/>
            </p:cNvSpPr>
            <p:nvPr/>
          </p:nvSpPr>
          <p:spPr bwMode="auto">
            <a:xfrm>
              <a:off x="1511" y="2312"/>
              <a:ext cx="0" cy="144"/>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8" name="Line 55"/>
            <p:cNvSpPr>
              <a:spLocks noChangeShapeType="1"/>
            </p:cNvSpPr>
            <p:nvPr/>
          </p:nvSpPr>
          <p:spPr bwMode="auto">
            <a:xfrm>
              <a:off x="2510" y="2693"/>
              <a:ext cx="0" cy="305"/>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9" name="AutoShape 56"/>
            <p:cNvSpPr>
              <a:spLocks/>
            </p:cNvSpPr>
            <p:nvPr/>
          </p:nvSpPr>
          <p:spPr bwMode="auto">
            <a:xfrm>
              <a:off x="1405" y="2264"/>
              <a:ext cx="48" cy="220"/>
            </a:xfrm>
            <a:prstGeom prst="leftBrace">
              <a:avLst>
                <a:gd name="adj1" fmla="val 381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0" name="AutoShape 57"/>
            <p:cNvSpPr>
              <a:spLocks/>
            </p:cNvSpPr>
            <p:nvPr/>
          </p:nvSpPr>
          <p:spPr bwMode="auto">
            <a:xfrm>
              <a:off x="2404" y="2674"/>
              <a:ext cx="68" cy="316"/>
            </a:xfrm>
            <a:prstGeom prst="leftBrace">
              <a:avLst>
                <a:gd name="adj1" fmla="val 387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1" name="AutoShape 58"/>
            <p:cNvSpPr>
              <a:spLocks/>
            </p:cNvSpPr>
            <p:nvPr/>
          </p:nvSpPr>
          <p:spPr bwMode="auto">
            <a:xfrm flipH="1">
              <a:off x="1941" y="2093"/>
              <a:ext cx="48" cy="356"/>
            </a:xfrm>
            <a:prstGeom prst="leftBrace">
              <a:avLst>
                <a:gd name="adj1" fmla="val 6180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2" name="Rectangle 59"/>
            <p:cNvSpPr>
              <a:spLocks noChangeArrowheads="1"/>
            </p:cNvSpPr>
            <p:nvPr/>
          </p:nvSpPr>
          <p:spPr bwMode="auto">
            <a:xfrm>
              <a:off x="2592" y="2099"/>
              <a:ext cx="3027" cy="445"/>
            </a:xfrm>
            <a:prstGeom prst="rect">
              <a:avLst/>
            </a:prstGeom>
            <a:solidFill>
              <a:schemeClr val="bg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tx1"/>
                </a:buClr>
                <a:buSzPct val="75000"/>
              </a:pPr>
              <a:r>
                <a:rPr lang="en-US" sz="1800"/>
                <a:t>For a given </a:t>
              </a:r>
              <a:r>
                <a:rPr lang="en-US" sz="1800" i="1"/>
                <a:t>x</a:t>
              </a:r>
              <a:r>
                <a:rPr lang="en-US" sz="1800">
                  <a:latin typeface="Times New Roman" pitchFamily="18" charset="0"/>
                </a:rPr>
                <a:t>-</a:t>
              </a:r>
              <a:r>
                <a:rPr lang="en-US" sz="1800"/>
                <a:t>value,</a:t>
              </a:r>
            </a:p>
            <a:p>
              <a:pPr>
                <a:spcBef>
                  <a:spcPct val="20000"/>
                </a:spcBef>
                <a:buClr>
                  <a:schemeClr val="tx1"/>
                </a:buClr>
                <a:buSzPct val="75000"/>
              </a:pPr>
              <a:r>
                <a:rPr lang="en-US" sz="1800" i="1"/>
                <a:t>d</a:t>
              </a:r>
              <a:r>
                <a:rPr lang="en-US" sz="1800"/>
                <a:t> = (observed </a:t>
              </a:r>
              <a:r>
                <a:rPr lang="en-US" sz="1800" i="1"/>
                <a:t>y</a:t>
              </a:r>
              <a:r>
                <a:rPr lang="en-US" sz="1800">
                  <a:latin typeface="Times New Roman" pitchFamily="18" charset="0"/>
                </a:rPr>
                <a:t>-</a:t>
              </a:r>
              <a:r>
                <a:rPr lang="en-US" sz="1800"/>
                <a:t>value) –  (predicted </a:t>
              </a:r>
              <a:r>
                <a:rPr lang="en-US" sz="1800" i="1"/>
                <a:t>y</a:t>
              </a:r>
              <a:r>
                <a:rPr lang="en-US" sz="1800">
                  <a:latin typeface="Times New Roman" pitchFamily="18" charset="0"/>
                </a:rPr>
                <a:t>-</a:t>
              </a:r>
              <a:r>
                <a:rPr lang="en-US" sz="1800"/>
                <a:t>value)</a:t>
              </a:r>
              <a:endParaRPr lang="en-US" sz="1800" i="1"/>
            </a:p>
          </p:txBody>
        </p:sp>
        <p:sp>
          <p:nvSpPr>
            <p:cNvPr id="33" name="Rectangle 60"/>
            <p:cNvSpPr>
              <a:spLocks noChangeArrowheads="1"/>
            </p:cNvSpPr>
            <p:nvPr/>
          </p:nvSpPr>
          <p:spPr bwMode="auto">
            <a:xfrm>
              <a:off x="1878" y="1595"/>
              <a:ext cx="8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dirty="0"/>
                <a:t>Observed </a:t>
              </a:r>
              <a:r>
                <a:rPr lang="en-US" sz="1800" i="1" dirty="0"/>
                <a:t>y</a:t>
              </a:r>
              <a:r>
                <a:rPr lang="en-US" sz="1800" dirty="0">
                  <a:latin typeface="Times New Roman" pitchFamily="18" charset="0"/>
                </a:rPr>
                <a:t>-</a:t>
              </a:r>
              <a:r>
                <a:rPr lang="en-US" sz="1800" dirty="0"/>
                <a:t>value</a:t>
              </a:r>
            </a:p>
          </p:txBody>
        </p:sp>
        <p:sp>
          <p:nvSpPr>
            <p:cNvPr id="34" name="Line 62"/>
            <p:cNvSpPr>
              <a:spLocks noChangeShapeType="1"/>
            </p:cNvSpPr>
            <p:nvPr/>
          </p:nvSpPr>
          <p:spPr bwMode="auto">
            <a:xfrm flipH="1">
              <a:off x="1882" y="1872"/>
              <a:ext cx="182" cy="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5" name="Rectangle 63"/>
            <p:cNvSpPr>
              <a:spLocks noChangeArrowheads="1"/>
            </p:cNvSpPr>
            <p:nvPr/>
          </p:nvSpPr>
          <p:spPr bwMode="auto">
            <a:xfrm>
              <a:off x="1430" y="2670"/>
              <a:ext cx="87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a:t>Predicted </a:t>
              </a:r>
              <a:r>
                <a:rPr lang="en-US" sz="1800" i="1"/>
                <a:t>y</a:t>
              </a:r>
              <a:r>
                <a:rPr lang="en-US" sz="1800">
                  <a:latin typeface="Times New Roman" pitchFamily="18" charset="0"/>
                </a:rPr>
                <a:t>-</a:t>
              </a:r>
              <a:r>
                <a:rPr lang="en-US" sz="1800"/>
                <a:t>value</a:t>
              </a:r>
            </a:p>
          </p:txBody>
        </p:sp>
        <p:sp>
          <p:nvSpPr>
            <p:cNvPr id="36" name="Line 64"/>
            <p:cNvSpPr>
              <a:spLocks noChangeShapeType="1"/>
            </p:cNvSpPr>
            <p:nvPr/>
          </p:nvSpPr>
          <p:spPr bwMode="auto">
            <a:xfrm>
              <a:off x="2160" y="2928"/>
              <a:ext cx="33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37" name="Rectangle 6"/>
          <p:cNvSpPr>
            <a:spLocks noChangeArrowheads="1"/>
          </p:cNvSpPr>
          <p:nvPr/>
        </p:nvSpPr>
        <p:spPr bwMode="auto">
          <a:xfrm>
            <a:off x="457200" y="5221288"/>
            <a:ext cx="10876750" cy="1027112"/>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FFFFFF"/>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tx1"/>
              </a:buClr>
              <a:buSzPct val="75000"/>
            </a:pPr>
            <a:r>
              <a:rPr lang="en-US" sz="2400" dirty="0"/>
              <a:t>Each data point </a:t>
            </a:r>
            <a:r>
              <a:rPr lang="en-US" sz="2400" i="1" dirty="0"/>
              <a:t>d</a:t>
            </a:r>
            <a:r>
              <a:rPr lang="en-US" sz="2400" i="1" baseline="-25000" dirty="0"/>
              <a:t>i</a:t>
            </a:r>
            <a:r>
              <a:rPr lang="en-US" sz="2400" dirty="0"/>
              <a:t> represents the difference between the observed </a:t>
            </a:r>
            <a:r>
              <a:rPr lang="en-US" sz="2400" i="1" dirty="0"/>
              <a:t>y</a:t>
            </a:r>
            <a:r>
              <a:rPr lang="en-US" sz="2400" dirty="0">
                <a:latin typeface="Times New Roman" pitchFamily="18" charset="0"/>
              </a:rPr>
              <a:t>-</a:t>
            </a:r>
            <a:r>
              <a:rPr lang="en-US" sz="2400" dirty="0"/>
              <a:t>value and the predicted </a:t>
            </a:r>
            <a:r>
              <a:rPr lang="en-US" sz="2400" i="1" dirty="0"/>
              <a:t>y</a:t>
            </a:r>
            <a:r>
              <a:rPr lang="en-US" sz="2400" dirty="0">
                <a:latin typeface="Times New Roman" pitchFamily="18" charset="0"/>
              </a:rPr>
              <a:t>-</a:t>
            </a:r>
            <a:r>
              <a:rPr lang="en-US" sz="2400" dirty="0"/>
              <a:t>value for a given </a:t>
            </a:r>
            <a:r>
              <a:rPr lang="en-US" sz="2400" i="1" dirty="0"/>
              <a:t>x</a:t>
            </a:r>
            <a:r>
              <a:rPr lang="en-US" sz="2400" dirty="0">
                <a:latin typeface="Times New Roman" pitchFamily="18" charset="0"/>
              </a:rPr>
              <a:t>-</a:t>
            </a:r>
            <a:r>
              <a:rPr lang="en-US" sz="2400" dirty="0"/>
              <a:t>value on the line.  These differences are called </a:t>
            </a:r>
            <a:r>
              <a:rPr lang="en-US" sz="2400" b="1" dirty="0">
                <a:solidFill>
                  <a:srgbClr val="000099"/>
                </a:solidFill>
              </a:rPr>
              <a:t>residuals</a:t>
            </a:r>
            <a:r>
              <a:rPr lang="en-US" sz="2400" dirty="0"/>
              <a:t>.</a:t>
            </a:r>
          </a:p>
        </p:txBody>
      </p:sp>
    </p:spTree>
    <p:extLst>
      <p:ext uri="{BB962C8B-B14F-4D97-AF65-F5344CB8AC3E}">
        <p14:creationId xmlns:p14="http://schemas.microsoft.com/office/powerpoint/2010/main" val="37164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spcBef>
                <a:spcPct val="0"/>
              </a:spcBef>
            </a:pPr>
            <a:r>
              <a:rPr lang="en-US" altLang="en-US" sz="3200" dirty="0"/>
              <a:t>Linear Regression</a:t>
            </a:r>
          </a:p>
        </p:txBody>
      </p:sp>
      <p:sp>
        <p:nvSpPr>
          <p:cNvPr id="8" name="Rectangle 3"/>
          <p:cNvSpPr>
            <a:spLocks noChangeArrowheads="1"/>
          </p:cNvSpPr>
          <p:nvPr/>
        </p:nvSpPr>
        <p:spPr bwMode="auto">
          <a:xfrm>
            <a:off x="153606" y="1107434"/>
            <a:ext cx="8382000" cy="1143000"/>
          </a:xfrm>
          <a:prstGeom prst="rect">
            <a:avLst/>
          </a:prstGeom>
          <a:noFill/>
          <a:ln>
            <a:noFill/>
          </a:ln>
          <a:effectLst/>
          <a:extLst>
            <a:ext uri="{909E8E84-426E-40DD-AFC4-6F175D3DCCD1}">
              <a14:hiddenFill xmlns:a14="http://schemas.microsoft.com/office/drawing/2010/main">
                <a:gradFill rotWithShape="0">
                  <a:gsLst>
                    <a:gs pos="0">
                      <a:srgbClr val="740404">
                        <a:alpha val="70000"/>
                      </a:srgbClr>
                    </a:gs>
                    <a:gs pos="100000">
                      <a:srgbClr val="FFFFFF"/>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chemeClr val="tx1"/>
              </a:buClr>
              <a:buSzPct val="75000"/>
            </a:pPr>
            <a:r>
              <a:rPr lang="en-US" b="1" dirty="0"/>
              <a:t>Example</a:t>
            </a:r>
            <a:r>
              <a:rPr lang="en-US" dirty="0">
                <a:latin typeface="Times New Roman" pitchFamily="18" charset="0"/>
              </a:rPr>
              <a:t>:</a:t>
            </a:r>
          </a:p>
          <a:p>
            <a:pPr>
              <a:spcBef>
                <a:spcPct val="20000"/>
              </a:spcBef>
              <a:buClr>
                <a:schemeClr val="tx1"/>
              </a:buClr>
              <a:buSzPct val="75000"/>
            </a:pPr>
            <a:r>
              <a:rPr lang="en-US" dirty="0"/>
              <a:t>Find the equation of the regression line.  </a:t>
            </a:r>
          </a:p>
        </p:txBody>
      </p:sp>
      <p:graphicFrame>
        <p:nvGraphicFramePr>
          <p:cNvPr id="9" name="Group 7"/>
          <p:cNvGraphicFramePr>
            <a:graphicFrameLocks noGrp="1"/>
          </p:cNvGraphicFramePr>
          <p:nvPr/>
        </p:nvGraphicFramePr>
        <p:xfrm>
          <a:off x="906081" y="2132959"/>
          <a:ext cx="6324600" cy="2616200"/>
        </p:xfrm>
        <a:graphic>
          <a:graphicData uri="http://schemas.openxmlformats.org/drawingml/2006/table">
            <a:tbl>
              <a:tblPr/>
              <a:tblGrid>
                <a:gridCol w="1135063">
                  <a:extLst>
                    <a:ext uri="{9D8B030D-6E8A-4147-A177-3AD203B41FA5}">
                      <a16:colId xmlns:a16="http://schemas.microsoft.com/office/drawing/2014/main" val="20000"/>
                    </a:ext>
                  </a:extLst>
                </a:gridCol>
                <a:gridCol w="1298575">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300162">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dirty="0">
                          <a:ln>
                            <a:noFill/>
                          </a:ln>
                          <a:solidFill>
                            <a:schemeClr val="tx1"/>
                          </a:solidFill>
                          <a:effectLst/>
                          <a:latin typeface="Century" pitchFamily="18" charset="0"/>
                        </a:rPr>
                        <a:t>x</a:t>
                      </a:r>
                    </a:p>
                  </a:txBody>
                  <a:tcPr marL="45720" marR="4572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 </a:t>
                      </a:r>
                      <a:r>
                        <a:rPr kumimoji="0" lang="en-US" sz="2200" b="0" i="1" u="none" strike="noStrike" cap="none" normalizeH="0" baseline="0">
                          <a:ln>
                            <a:noFill/>
                          </a:ln>
                          <a:solidFill>
                            <a:schemeClr val="tx1"/>
                          </a:solidFill>
                          <a:effectLst/>
                          <a:latin typeface="Century" pitchFamily="18" charset="0"/>
                        </a:rPr>
                        <a:t>y</a:t>
                      </a:r>
                      <a:r>
                        <a:rPr kumimoji="0" lang="en-US" sz="2200" b="0" i="0" u="none" strike="noStrike" cap="none" normalizeH="0" baseline="0">
                          <a:ln>
                            <a:noFill/>
                          </a:ln>
                          <a:solidFill>
                            <a:schemeClr val="tx1"/>
                          </a:solidFill>
                          <a:effectLst/>
                          <a:latin typeface="Century" pitchFamily="18" charset="0"/>
                        </a:rPr>
                        <a:t> </a:t>
                      </a: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xy</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y</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Century" pitchFamily="18" charset="0"/>
                        </a:rPr>
                        <a:t>1</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Times New Roman" pitchFamily="18" charset="0"/>
                          <a:sym typeface="Symbol" pitchFamily="18" charset="2"/>
                        </a:rPr>
                        <a:t>– 3</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 3</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1</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9</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8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Century" pitchFamily="18" charset="0"/>
                        </a:rPr>
                        <a:t>2</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Times New Roman" pitchFamily="18" charset="0"/>
                          <a:sym typeface="Symbol" pitchFamily="18" charset="2"/>
                        </a:rPr>
                        <a:t>– 1</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 2</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1</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3</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Times New Roman" pitchFamily="18" charset="0"/>
                          <a:sym typeface="Symbol" pitchFamily="18" charset="2"/>
                        </a:rPr>
                        <a:t>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9</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4</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Times New Roman" pitchFamily="18" charset="0"/>
                          <a:sym typeface="Symbol" pitchFamily="18" charset="2"/>
                        </a:rPr>
                        <a:t>1</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16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1</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5</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Times New Roman" pitchFamily="18" charset="0"/>
                          <a:sym typeface="Symbol" pitchFamily="18" charset="2"/>
                        </a:rPr>
                        <a:t>2</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10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Times New Roman" pitchFamily="18" charset="0"/>
                          <a:sym typeface="Symbol" pitchFamily="18" charset="2"/>
                        </a:rPr>
                        <a:t>4</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8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0" lang="en-US" sz="2200" b="0" i="0" u="none" strike="noStrike" cap="none" normalizeH="0" baseline="0">
                        <a:ln>
                          <a:noFill/>
                        </a:ln>
                        <a:solidFill>
                          <a:schemeClr val="tx1"/>
                        </a:solidFill>
                        <a:effectLst/>
                        <a:latin typeface="Century" pitchFamily="18" charset="0"/>
                      </a:endParaRP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0" lang="en-US" sz="2200" b="0" i="0" u="none" strike="noStrike" cap="none" normalizeH="0" baseline="0">
                        <a:ln>
                          <a:noFill/>
                        </a:ln>
                        <a:solidFill>
                          <a:schemeClr val="tx1"/>
                        </a:solidFill>
                        <a:effectLst/>
                        <a:latin typeface="Times New Roman" pitchFamily="18" charset="0"/>
                        <a:sym typeface="Symbol" pitchFamily="18" charset="2"/>
                      </a:endParaRP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0" lang="en-US" sz="2200" b="0" i="0" u="none" strike="noStrike" cap="none" normalizeH="0" baseline="0">
                        <a:ln>
                          <a:noFill/>
                        </a:ln>
                        <a:solidFill>
                          <a:schemeClr val="tx1"/>
                        </a:solidFill>
                        <a:effectLst/>
                        <a:latin typeface="Times New Roman" pitchFamily="18" charset="0"/>
                        <a:sym typeface="Symbol" pitchFamily="18" charset="2"/>
                      </a:endParaRP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0" lang="en-US" sz="2200" b="0" i="0" u="none" strike="noStrike" cap="none" normalizeH="0" baseline="0">
                        <a:ln>
                          <a:noFill/>
                        </a:ln>
                        <a:solidFill>
                          <a:schemeClr val="tx1"/>
                        </a:solidFill>
                        <a:effectLst/>
                        <a:latin typeface="Times New Roman" pitchFamily="18" charset="0"/>
                        <a:sym typeface="Symbol" pitchFamily="18" charset="2"/>
                      </a:endParaRP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0" lang="en-US" sz="2200" b="0" i="0" u="none" strike="noStrike" cap="none" normalizeH="0" baseline="0" dirty="0">
                        <a:ln>
                          <a:noFill/>
                        </a:ln>
                        <a:solidFill>
                          <a:schemeClr val="tx1"/>
                        </a:solidFill>
                        <a:effectLst/>
                        <a:latin typeface="Times New Roman" pitchFamily="18" charset="0"/>
                        <a:sym typeface="Symbol" pitchFamily="18" charset="2"/>
                      </a:endParaRP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0" name="Object 57"/>
          <p:cNvGraphicFramePr>
            <a:graphicFrameLocks noChangeAspect="1"/>
          </p:cNvGraphicFramePr>
          <p:nvPr/>
        </p:nvGraphicFramePr>
        <p:xfrm>
          <a:off x="1071181" y="4352284"/>
          <a:ext cx="838200" cy="234950"/>
        </p:xfrm>
        <a:graphic>
          <a:graphicData uri="http://schemas.openxmlformats.org/presentationml/2006/ole">
            <mc:AlternateContent xmlns:mc="http://schemas.openxmlformats.org/markup-compatibility/2006">
              <mc:Choice xmlns:v="urn:schemas-microsoft-com:vml" Requires="v">
                <p:oleObj name="Equation" r:id="rId2" imgW="1129810" imgH="317362" progId="Equation.DSMT4">
                  <p:embed/>
                </p:oleObj>
              </mc:Choice>
              <mc:Fallback>
                <p:oleObj name="Equation" r:id="rId2" imgW="1129810" imgH="317362" progId="Equation.DSMT4">
                  <p:embed/>
                  <p:pic>
                    <p:nvPicPr>
                      <p:cNvPr id="1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81" y="4352284"/>
                        <a:ext cx="8382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8"/>
          <p:cNvGraphicFramePr>
            <a:graphicFrameLocks noChangeAspect="1"/>
          </p:cNvGraphicFramePr>
          <p:nvPr/>
        </p:nvGraphicFramePr>
        <p:xfrm>
          <a:off x="2125281" y="4342759"/>
          <a:ext cx="876300" cy="254000"/>
        </p:xfrm>
        <a:graphic>
          <a:graphicData uri="http://schemas.openxmlformats.org/presentationml/2006/ole">
            <mc:AlternateContent xmlns:mc="http://schemas.openxmlformats.org/markup-compatibility/2006">
              <mc:Choice xmlns:v="urn:schemas-microsoft-com:vml" Requires="v">
                <p:oleObj name="Equation" r:id="rId4" imgW="1180588" imgH="342751" progId="Equation.DSMT4">
                  <p:embed/>
                </p:oleObj>
              </mc:Choice>
              <mc:Fallback>
                <p:oleObj name="Equation" r:id="rId4" imgW="1180588" imgH="342751" progId="Equation.DSMT4">
                  <p:embed/>
                  <p:pic>
                    <p:nvPicPr>
                      <p:cNvPr id="11"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281" y="4342759"/>
                        <a:ext cx="8763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9"/>
          <p:cNvGraphicFramePr>
            <a:graphicFrameLocks noChangeAspect="1"/>
          </p:cNvGraphicFramePr>
          <p:nvPr/>
        </p:nvGraphicFramePr>
        <p:xfrm>
          <a:off x="3541331" y="4342759"/>
          <a:ext cx="857250" cy="254000"/>
        </p:xfrm>
        <a:graphic>
          <a:graphicData uri="http://schemas.openxmlformats.org/presentationml/2006/ole">
            <mc:AlternateContent xmlns:mc="http://schemas.openxmlformats.org/markup-compatibility/2006">
              <mc:Choice xmlns:v="urn:schemas-microsoft-com:vml" Requires="v">
                <p:oleObj name="Equation" r:id="rId6" imgW="1155700" imgH="342900" progId="Equation.DSMT4">
                  <p:embed/>
                </p:oleObj>
              </mc:Choice>
              <mc:Fallback>
                <p:oleObj name="Equation" r:id="rId6" imgW="1155700" imgH="342900" progId="Equation.DSMT4">
                  <p:embed/>
                  <p:pic>
                    <p:nvPicPr>
                      <p:cNvPr id="12"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331" y="4342759"/>
                        <a:ext cx="85725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0"/>
          <p:cNvGraphicFramePr>
            <a:graphicFrameLocks noChangeAspect="1"/>
          </p:cNvGraphicFramePr>
          <p:nvPr/>
        </p:nvGraphicFramePr>
        <p:xfrm>
          <a:off x="4779581" y="4323709"/>
          <a:ext cx="950913" cy="292100"/>
        </p:xfrm>
        <a:graphic>
          <a:graphicData uri="http://schemas.openxmlformats.org/presentationml/2006/ole">
            <mc:AlternateContent xmlns:mc="http://schemas.openxmlformats.org/markup-compatibility/2006">
              <mc:Choice xmlns:v="urn:schemas-microsoft-com:vml" Requires="v">
                <p:oleObj name="Equation" r:id="rId8" imgW="1282700" imgH="393700" progId="Equation.DSMT4">
                  <p:embed/>
                </p:oleObj>
              </mc:Choice>
              <mc:Fallback>
                <p:oleObj name="Equation" r:id="rId8" imgW="1282700" imgH="393700" progId="Equation.DSMT4">
                  <p:embed/>
                  <p:pic>
                    <p:nvPicPr>
                      <p:cNvPr id="13"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9581" y="4323709"/>
                        <a:ext cx="9509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61"/>
          <p:cNvGraphicFramePr>
            <a:graphicFrameLocks noChangeAspect="1"/>
          </p:cNvGraphicFramePr>
          <p:nvPr/>
        </p:nvGraphicFramePr>
        <p:xfrm>
          <a:off x="6030531" y="4314184"/>
          <a:ext cx="950913" cy="311150"/>
        </p:xfrm>
        <a:graphic>
          <a:graphicData uri="http://schemas.openxmlformats.org/presentationml/2006/ole">
            <mc:AlternateContent xmlns:mc="http://schemas.openxmlformats.org/markup-compatibility/2006">
              <mc:Choice xmlns:v="urn:schemas-microsoft-com:vml" Requires="v">
                <p:oleObj name="Equation" r:id="rId10" imgW="1282700" imgH="419100" progId="Equation.DSMT4">
                  <p:embed/>
                </p:oleObj>
              </mc:Choice>
              <mc:Fallback>
                <p:oleObj name="Equation" r:id="rId10" imgW="1282700" imgH="419100" progId="Equation.DSMT4">
                  <p:embed/>
                  <p:pic>
                    <p:nvPicPr>
                      <p:cNvPr id="15" name="Object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0531" y="4314184"/>
                        <a:ext cx="95091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2"/>
          <p:cNvGraphicFramePr>
            <a:graphicFrameLocks noChangeAspect="1"/>
          </p:cNvGraphicFramePr>
          <p:nvPr/>
        </p:nvGraphicFramePr>
        <p:xfrm>
          <a:off x="525081" y="5169847"/>
          <a:ext cx="3033713" cy="849312"/>
        </p:xfrm>
        <a:graphic>
          <a:graphicData uri="http://schemas.openxmlformats.org/presentationml/2006/ole">
            <mc:AlternateContent xmlns:mc="http://schemas.openxmlformats.org/markup-compatibility/2006">
              <mc:Choice xmlns:v="urn:schemas-microsoft-com:vml" Requires="v">
                <p:oleObj name="Equation" r:id="rId12" imgW="3175000" imgH="889000" progId="Equation.DSMT4">
                  <p:embed/>
                </p:oleObj>
              </mc:Choice>
              <mc:Fallback>
                <p:oleObj name="Equation" r:id="rId12" imgW="3175000" imgH="889000" progId="Equation.DSMT4">
                  <p:embed/>
                  <p:pic>
                    <p:nvPicPr>
                      <p:cNvPr id="16"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081" y="5169847"/>
                        <a:ext cx="3033713"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3"/>
          <p:cNvGraphicFramePr>
            <a:graphicFrameLocks noChangeAspect="1"/>
          </p:cNvGraphicFramePr>
          <p:nvPr/>
        </p:nvGraphicFramePr>
        <p:xfrm>
          <a:off x="3620706" y="5169847"/>
          <a:ext cx="2012950" cy="849312"/>
        </p:xfrm>
        <a:graphic>
          <a:graphicData uri="http://schemas.openxmlformats.org/presentationml/2006/ole">
            <mc:AlternateContent xmlns:mc="http://schemas.openxmlformats.org/markup-compatibility/2006">
              <mc:Choice xmlns:v="urn:schemas-microsoft-com:vml" Requires="v">
                <p:oleObj name="Equation" r:id="rId14" imgW="2108200" imgH="889000" progId="Equation.DSMT4">
                  <p:embed/>
                </p:oleObj>
              </mc:Choice>
              <mc:Fallback>
                <p:oleObj name="Equation" r:id="rId14" imgW="2108200" imgH="889000" progId="Equation.DSMT4">
                  <p:embed/>
                  <p:pic>
                    <p:nvPicPr>
                      <p:cNvPr id="17" name="Object 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0706" y="5169847"/>
                        <a:ext cx="2012950"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4"/>
          <p:cNvGraphicFramePr>
            <a:graphicFrameLocks noChangeAspect="1"/>
          </p:cNvGraphicFramePr>
          <p:nvPr/>
        </p:nvGraphicFramePr>
        <p:xfrm>
          <a:off x="5636831" y="5212709"/>
          <a:ext cx="619125" cy="619125"/>
        </p:xfrm>
        <a:graphic>
          <a:graphicData uri="http://schemas.openxmlformats.org/presentationml/2006/ole">
            <mc:AlternateContent xmlns:mc="http://schemas.openxmlformats.org/markup-compatibility/2006">
              <mc:Choice xmlns:v="urn:schemas-microsoft-com:vml" Requires="v">
                <p:oleObj name="Equation" r:id="rId16" imgW="647700" imgH="647700" progId="Equation.DSMT4">
                  <p:embed/>
                </p:oleObj>
              </mc:Choice>
              <mc:Fallback>
                <p:oleObj name="Equation" r:id="rId16" imgW="647700" imgH="647700" progId="Equation.DSMT4">
                  <p:embed/>
                  <p:pic>
                    <p:nvPicPr>
                      <p:cNvPr id="18"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6831" y="5212709"/>
                        <a:ext cx="619125"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5"/>
          <p:cNvGraphicFramePr>
            <a:graphicFrameLocks noChangeAspect="1"/>
          </p:cNvGraphicFramePr>
          <p:nvPr/>
        </p:nvGraphicFramePr>
        <p:xfrm>
          <a:off x="6311519" y="5388922"/>
          <a:ext cx="642937" cy="266700"/>
        </p:xfrm>
        <a:graphic>
          <a:graphicData uri="http://schemas.openxmlformats.org/presentationml/2006/ole">
            <mc:AlternateContent xmlns:mc="http://schemas.openxmlformats.org/markup-compatibility/2006">
              <mc:Choice xmlns:v="urn:schemas-microsoft-com:vml" Requires="v">
                <p:oleObj name="Equation" r:id="rId18" imgW="672808" imgH="279279" progId="Equation.DSMT4">
                  <p:embed/>
                </p:oleObj>
              </mc:Choice>
              <mc:Fallback>
                <p:oleObj name="Equation" r:id="rId18" imgW="672808" imgH="279279" progId="Equation.DSMT4">
                  <p:embed/>
                  <p:pic>
                    <p:nvPicPr>
                      <p:cNvPr id="19" name="Object 6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11519" y="5388922"/>
                        <a:ext cx="642937"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7225553" y="1530502"/>
          <a:ext cx="1676400" cy="371475"/>
        </p:xfrm>
        <a:graphic>
          <a:graphicData uri="http://schemas.openxmlformats.org/presentationml/2006/ole">
            <mc:AlternateContent xmlns:mc="http://schemas.openxmlformats.org/markup-compatibility/2006">
              <mc:Choice xmlns:v="urn:schemas-microsoft-com:vml" Requires="v">
                <p:oleObj name="Equation" r:id="rId20" imgW="1548728" imgH="342751" progId="Equation.DSMT4">
                  <p:embed/>
                </p:oleObj>
              </mc:Choice>
              <mc:Fallback>
                <p:oleObj name="Equation" r:id="rId20" imgW="1548728" imgH="342751" progId="Equation.DSMT4">
                  <p:embed/>
                  <p:pic>
                    <p:nvPicPr>
                      <p:cNvPr id="3" name="Object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25553" y="1530502"/>
                        <a:ext cx="16764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8947991" y="1328890"/>
          <a:ext cx="2020887" cy="700087"/>
        </p:xfrm>
        <a:graphic>
          <a:graphicData uri="http://schemas.openxmlformats.org/presentationml/2006/ole">
            <mc:AlternateContent xmlns:mc="http://schemas.openxmlformats.org/markup-compatibility/2006">
              <mc:Choice xmlns:v="urn:schemas-microsoft-com:vml" Requires="v">
                <p:oleObj name="Equation" r:id="rId22" imgW="1866900" imgH="647700" progId="Equation.DSMT4">
                  <p:embed/>
                </p:oleObj>
              </mc:Choice>
              <mc:Fallback>
                <p:oleObj name="Equation" r:id="rId22" imgW="1866900" imgH="647700" progId="Equation.DSMT4">
                  <p:embed/>
                  <p:pic>
                    <p:nvPicPr>
                      <p:cNvPr id="6" name="Object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47991" y="1328890"/>
                        <a:ext cx="2020887"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11014916" y="1600352"/>
          <a:ext cx="947737" cy="301625"/>
        </p:xfrm>
        <a:graphic>
          <a:graphicData uri="http://schemas.openxmlformats.org/presentationml/2006/ole">
            <mc:AlternateContent xmlns:mc="http://schemas.openxmlformats.org/markup-compatibility/2006">
              <mc:Choice xmlns:v="urn:schemas-microsoft-com:vml" Requires="v">
                <p:oleObj name="Equation" r:id="rId24" imgW="876300" imgH="279400" progId="Equation.DSMT4">
                  <p:embed/>
                </p:oleObj>
              </mc:Choice>
              <mc:Fallback>
                <p:oleObj name="Equation" r:id="rId24" imgW="876300" imgH="279400" progId="Equation.DSMT4">
                  <p:embed/>
                  <p:pic>
                    <p:nvPicPr>
                      <p:cNvPr id="7" name="Object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14916" y="1600352"/>
                        <a:ext cx="94773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62"/>
          <p:cNvSpPr>
            <a:spLocks noChangeArrowheads="1"/>
          </p:cNvSpPr>
          <p:nvPr/>
        </p:nvSpPr>
        <p:spPr bwMode="auto">
          <a:xfrm>
            <a:off x="7538037" y="2252995"/>
            <a:ext cx="44274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The equation of the regression line is</a:t>
            </a:r>
          </a:p>
          <a:p>
            <a:r>
              <a:rPr lang="en-US" i="1" dirty="0"/>
              <a:t>	ŷ</a:t>
            </a:r>
            <a:r>
              <a:rPr lang="en-US" dirty="0"/>
              <a:t> = 1.2</a:t>
            </a:r>
            <a:r>
              <a:rPr lang="en-US" i="1" dirty="0"/>
              <a:t>x</a:t>
            </a:r>
            <a:r>
              <a:rPr lang="en-US" dirty="0"/>
              <a:t> – 3.8.</a:t>
            </a:r>
            <a:endParaRPr lang="en-US" i="1" dirty="0"/>
          </a:p>
        </p:txBody>
      </p:sp>
      <p:grpSp>
        <p:nvGrpSpPr>
          <p:cNvPr id="88" name="Group 87"/>
          <p:cNvGrpSpPr/>
          <p:nvPr/>
        </p:nvGrpSpPr>
        <p:grpSpPr>
          <a:xfrm>
            <a:off x="7773681" y="3124200"/>
            <a:ext cx="4146550" cy="3200400"/>
            <a:chOff x="3016250" y="3124200"/>
            <a:chExt cx="4146550" cy="3200400"/>
          </a:xfrm>
        </p:grpSpPr>
        <p:grpSp>
          <p:nvGrpSpPr>
            <p:cNvPr id="89" name="Group 105"/>
            <p:cNvGrpSpPr>
              <a:grpSpLocks/>
            </p:cNvGrpSpPr>
            <p:nvPr/>
          </p:nvGrpSpPr>
          <p:grpSpPr bwMode="auto">
            <a:xfrm>
              <a:off x="3016250" y="3124200"/>
              <a:ext cx="4146550" cy="3124200"/>
              <a:chOff x="2172" y="1892"/>
              <a:chExt cx="2612" cy="1968"/>
            </a:xfrm>
          </p:grpSpPr>
          <p:sp>
            <p:nvSpPr>
              <p:cNvPr id="100" name="Text Box 65"/>
              <p:cNvSpPr txBox="1">
                <a:spLocks noChangeArrowheads="1"/>
              </p:cNvSpPr>
              <p:nvPr/>
            </p:nvSpPr>
            <p:spPr bwMode="auto">
              <a:xfrm>
                <a:off x="2172" y="2160"/>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2</a:t>
                </a:r>
              </a:p>
            </p:txBody>
          </p:sp>
          <p:grpSp>
            <p:nvGrpSpPr>
              <p:cNvPr id="101" name="Group 104"/>
              <p:cNvGrpSpPr>
                <a:grpSpLocks/>
              </p:cNvGrpSpPr>
              <p:nvPr/>
            </p:nvGrpSpPr>
            <p:grpSpPr bwMode="auto">
              <a:xfrm>
                <a:off x="2400" y="1892"/>
                <a:ext cx="2384" cy="1968"/>
                <a:chOff x="2400" y="1872"/>
                <a:chExt cx="2384" cy="1968"/>
              </a:xfrm>
            </p:grpSpPr>
            <p:sp>
              <p:nvSpPr>
                <p:cNvPr id="111" name="Line 67"/>
                <p:cNvSpPr>
                  <a:spLocks noChangeShapeType="1"/>
                </p:cNvSpPr>
                <p:nvPr/>
              </p:nvSpPr>
              <p:spPr bwMode="auto">
                <a:xfrm>
                  <a:off x="2400" y="2791"/>
                  <a:ext cx="2060" cy="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2" name="Line 68"/>
                <p:cNvSpPr>
                  <a:spLocks noChangeShapeType="1"/>
                </p:cNvSpPr>
                <p:nvPr/>
              </p:nvSpPr>
              <p:spPr bwMode="auto">
                <a:xfrm>
                  <a:off x="4299" y="2695"/>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 name="Text Box 69"/>
                <p:cNvSpPr txBox="1">
                  <a:spLocks noChangeArrowheads="1"/>
                </p:cNvSpPr>
                <p:nvPr/>
              </p:nvSpPr>
              <p:spPr bwMode="auto">
                <a:xfrm>
                  <a:off x="4443" y="2620"/>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i="1">
                      <a:latin typeface="Times New Roman" pitchFamily="18" charset="0"/>
                    </a:rPr>
                    <a:t>x</a:t>
                  </a:r>
                </a:p>
              </p:txBody>
            </p:sp>
            <p:sp>
              <p:nvSpPr>
                <p:cNvPr id="114" name="Line 70"/>
                <p:cNvSpPr>
                  <a:spLocks noChangeShapeType="1"/>
                </p:cNvSpPr>
                <p:nvPr/>
              </p:nvSpPr>
              <p:spPr bwMode="auto">
                <a:xfrm>
                  <a:off x="3939" y="2695"/>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 name="Line 71"/>
                <p:cNvSpPr>
                  <a:spLocks noChangeShapeType="1"/>
                </p:cNvSpPr>
                <p:nvPr/>
              </p:nvSpPr>
              <p:spPr bwMode="auto">
                <a:xfrm flipV="1">
                  <a:off x="2592" y="2093"/>
                  <a:ext cx="23" cy="174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 name="Line 72"/>
                <p:cNvSpPr>
                  <a:spLocks noChangeShapeType="1"/>
                </p:cNvSpPr>
                <p:nvPr/>
              </p:nvSpPr>
              <p:spPr bwMode="auto">
                <a:xfrm>
                  <a:off x="2494" y="3336"/>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 name="Line 73"/>
                <p:cNvSpPr>
                  <a:spLocks noChangeShapeType="1"/>
                </p:cNvSpPr>
                <p:nvPr/>
              </p:nvSpPr>
              <p:spPr bwMode="auto">
                <a:xfrm>
                  <a:off x="2494" y="2270"/>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 name="Line 74"/>
                <p:cNvSpPr>
                  <a:spLocks noChangeShapeType="1"/>
                </p:cNvSpPr>
                <p:nvPr/>
              </p:nvSpPr>
              <p:spPr bwMode="auto">
                <a:xfrm>
                  <a:off x="2494" y="3061"/>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 name="Text Box 75"/>
                <p:cNvSpPr txBox="1">
                  <a:spLocks noChangeArrowheads="1"/>
                </p:cNvSpPr>
                <p:nvPr/>
              </p:nvSpPr>
              <p:spPr bwMode="auto">
                <a:xfrm>
                  <a:off x="2535" y="1872"/>
                  <a:ext cx="3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sz="1800" i="1">
                      <a:latin typeface="Times New Roman" pitchFamily="18" charset="0"/>
                    </a:rPr>
                    <a:t>y</a:t>
                  </a:r>
                </a:p>
              </p:txBody>
            </p:sp>
            <p:sp>
              <p:nvSpPr>
                <p:cNvPr id="120" name="Line 76"/>
                <p:cNvSpPr>
                  <a:spLocks noChangeShapeType="1"/>
                </p:cNvSpPr>
                <p:nvPr/>
              </p:nvSpPr>
              <p:spPr bwMode="auto">
                <a:xfrm>
                  <a:off x="2492" y="3612"/>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1" name="Line 77"/>
                <p:cNvSpPr>
                  <a:spLocks noChangeShapeType="1"/>
                </p:cNvSpPr>
                <p:nvPr/>
              </p:nvSpPr>
              <p:spPr bwMode="auto">
                <a:xfrm>
                  <a:off x="2492" y="2545"/>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2" name="Line 78"/>
                <p:cNvSpPr>
                  <a:spLocks noChangeShapeType="1"/>
                </p:cNvSpPr>
                <p:nvPr/>
              </p:nvSpPr>
              <p:spPr bwMode="auto">
                <a:xfrm>
                  <a:off x="3579" y="2695"/>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3" name="Line 79"/>
                <p:cNvSpPr>
                  <a:spLocks noChangeShapeType="1"/>
                </p:cNvSpPr>
                <p:nvPr/>
              </p:nvSpPr>
              <p:spPr bwMode="auto">
                <a:xfrm>
                  <a:off x="2860" y="2695"/>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4" name="Line 80"/>
                <p:cNvSpPr>
                  <a:spLocks noChangeShapeType="1"/>
                </p:cNvSpPr>
                <p:nvPr/>
              </p:nvSpPr>
              <p:spPr bwMode="auto">
                <a:xfrm>
                  <a:off x="3219" y="2695"/>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02" name="Text Box 83"/>
              <p:cNvSpPr txBox="1">
                <a:spLocks noChangeArrowheads="1"/>
              </p:cNvSpPr>
              <p:nvPr/>
            </p:nvSpPr>
            <p:spPr bwMode="auto">
              <a:xfrm>
                <a:off x="2172" y="2438"/>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1</a:t>
                </a:r>
              </a:p>
            </p:txBody>
          </p:sp>
          <p:sp>
            <p:nvSpPr>
              <p:cNvPr id="103" name="Text Box 84"/>
              <p:cNvSpPr txBox="1">
                <a:spLocks noChangeArrowheads="1"/>
              </p:cNvSpPr>
              <p:nvPr/>
            </p:nvSpPr>
            <p:spPr bwMode="auto">
              <a:xfrm>
                <a:off x="2172" y="2956"/>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sym typeface="Symbol" pitchFamily="18" charset="2"/>
                  </a:rPr>
                  <a:t>1</a:t>
                </a:r>
              </a:p>
            </p:txBody>
          </p:sp>
          <p:sp>
            <p:nvSpPr>
              <p:cNvPr id="104" name="Text Box 85"/>
              <p:cNvSpPr txBox="1">
                <a:spLocks noChangeArrowheads="1"/>
              </p:cNvSpPr>
              <p:nvPr/>
            </p:nvSpPr>
            <p:spPr bwMode="auto">
              <a:xfrm>
                <a:off x="2172" y="3234"/>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sym typeface="Symbol" pitchFamily="18" charset="2"/>
                  </a:rPr>
                  <a:t>2</a:t>
                </a:r>
              </a:p>
            </p:txBody>
          </p:sp>
          <p:sp>
            <p:nvSpPr>
              <p:cNvPr id="105" name="Text Box 86"/>
              <p:cNvSpPr txBox="1">
                <a:spLocks noChangeArrowheads="1"/>
              </p:cNvSpPr>
              <p:nvPr/>
            </p:nvSpPr>
            <p:spPr bwMode="auto">
              <a:xfrm>
                <a:off x="2172" y="3513"/>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sym typeface="Symbol" pitchFamily="18" charset="2"/>
                  </a:rPr>
                  <a:t>3</a:t>
                </a:r>
              </a:p>
            </p:txBody>
          </p:sp>
          <p:sp>
            <p:nvSpPr>
              <p:cNvPr id="106" name="Text Box 87"/>
              <p:cNvSpPr txBox="1">
                <a:spLocks noChangeArrowheads="1"/>
              </p:cNvSpPr>
              <p:nvPr/>
            </p:nvSpPr>
            <p:spPr bwMode="auto">
              <a:xfrm>
                <a:off x="2731" y="2875"/>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1</a:t>
                </a:r>
              </a:p>
            </p:txBody>
          </p:sp>
          <p:sp>
            <p:nvSpPr>
              <p:cNvPr id="107" name="Text Box 88"/>
              <p:cNvSpPr txBox="1">
                <a:spLocks noChangeArrowheads="1"/>
              </p:cNvSpPr>
              <p:nvPr/>
            </p:nvSpPr>
            <p:spPr bwMode="auto">
              <a:xfrm>
                <a:off x="3079" y="2875"/>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2</a:t>
                </a:r>
              </a:p>
            </p:txBody>
          </p:sp>
          <p:sp>
            <p:nvSpPr>
              <p:cNvPr id="108" name="Text Box 89"/>
              <p:cNvSpPr txBox="1">
                <a:spLocks noChangeArrowheads="1"/>
              </p:cNvSpPr>
              <p:nvPr/>
            </p:nvSpPr>
            <p:spPr bwMode="auto">
              <a:xfrm>
                <a:off x="3437" y="2875"/>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3</a:t>
                </a:r>
              </a:p>
            </p:txBody>
          </p:sp>
          <p:sp>
            <p:nvSpPr>
              <p:cNvPr id="109" name="Text Box 90"/>
              <p:cNvSpPr txBox="1">
                <a:spLocks noChangeArrowheads="1"/>
              </p:cNvSpPr>
              <p:nvPr/>
            </p:nvSpPr>
            <p:spPr bwMode="auto">
              <a:xfrm>
                <a:off x="3803" y="2875"/>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4</a:t>
                </a:r>
              </a:p>
            </p:txBody>
          </p:sp>
          <p:sp>
            <p:nvSpPr>
              <p:cNvPr id="110" name="Text Box 91"/>
              <p:cNvSpPr txBox="1">
                <a:spLocks noChangeArrowheads="1"/>
              </p:cNvSpPr>
              <p:nvPr/>
            </p:nvSpPr>
            <p:spPr bwMode="auto">
              <a:xfrm>
                <a:off x="4125" y="287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5</a:t>
                </a:r>
              </a:p>
            </p:txBody>
          </p:sp>
        </p:grpSp>
        <p:sp>
          <p:nvSpPr>
            <p:cNvPr id="90" name="Oval 92"/>
            <p:cNvSpPr>
              <a:spLocks noChangeAspect="1" noChangeArrowheads="1"/>
            </p:cNvSpPr>
            <p:nvPr/>
          </p:nvSpPr>
          <p:spPr bwMode="auto">
            <a:xfrm>
              <a:off x="4614863" y="4997450"/>
              <a:ext cx="109537"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 name="Oval 93"/>
            <p:cNvSpPr>
              <a:spLocks noChangeAspect="1" noChangeArrowheads="1"/>
            </p:cNvSpPr>
            <p:nvPr/>
          </p:nvSpPr>
          <p:spPr bwMode="auto">
            <a:xfrm>
              <a:off x="4049713" y="5832475"/>
              <a:ext cx="109537"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 name="Oval 95"/>
            <p:cNvSpPr>
              <a:spLocks noChangeAspect="1" noChangeArrowheads="1"/>
            </p:cNvSpPr>
            <p:nvPr/>
          </p:nvSpPr>
          <p:spPr bwMode="auto">
            <a:xfrm>
              <a:off x="5208588" y="4538663"/>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3" name="Oval 100"/>
            <p:cNvSpPr>
              <a:spLocks noChangeAspect="1" noChangeArrowheads="1"/>
            </p:cNvSpPr>
            <p:nvPr/>
          </p:nvSpPr>
          <p:spPr bwMode="auto">
            <a:xfrm>
              <a:off x="5780088" y="4125913"/>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4" name="Oval 103"/>
            <p:cNvSpPr>
              <a:spLocks noChangeAspect="1" noChangeArrowheads="1"/>
            </p:cNvSpPr>
            <p:nvPr/>
          </p:nvSpPr>
          <p:spPr bwMode="auto">
            <a:xfrm>
              <a:off x="6346825" y="3700463"/>
              <a:ext cx="109538"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5" name="Line 106"/>
            <p:cNvSpPr>
              <a:spLocks noChangeShapeType="1"/>
            </p:cNvSpPr>
            <p:nvPr/>
          </p:nvSpPr>
          <p:spPr bwMode="auto">
            <a:xfrm flipV="1">
              <a:off x="3429000" y="3657600"/>
              <a:ext cx="3170238" cy="2667000"/>
            </a:xfrm>
            <a:prstGeom prst="line">
              <a:avLst/>
            </a:prstGeom>
            <a:noFill/>
            <a:ln w="28575">
              <a:solidFill>
                <a:srgbClr val="E115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96" name="Group 112"/>
            <p:cNvGrpSpPr>
              <a:grpSpLocks/>
            </p:cNvGrpSpPr>
            <p:nvPr/>
          </p:nvGrpSpPr>
          <p:grpSpPr bwMode="auto">
            <a:xfrm>
              <a:off x="5207000" y="4737100"/>
              <a:ext cx="1920875" cy="935038"/>
              <a:chOff x="3280" y="2984"/>
              <a:chExt cx="1210" cy="589"/>
            </a:xfrm>
          </p:grpSpPr>
          <p:graphicFrame>
            <p:nvGraphicFramePr>
              <p:cNvPr id="97" name="Object 109"/>
              <p:cNvGraphicFramePr>
                <a:graphicFrameLocks noChangeAspect="1"/>
              </p:cNvGraphicFramePr>
              <p:nvPr/>
            </p:nvGraphicFramePr>
            <p:xfrm>
              <a:off x="3443" y="3168"/>
              <a:ext cx="1047" cy="405"/>
            </p:xfrm>
            <a:graphic>
              <a:graphicData uri="http://schemas.openxmlformats.org/presentationml/2006/ole">
                <mc:AlternateContent xmlns:mc="http://schemas.openxmlformats.org/markup-compatibility/2006">
                  <mc:Choice xmlns:v="urn:schemas-microsoft-com:vml" Requires="v">
                    <p:oleObj name="Equation" r:id="rId26" imgW="1841500" imgH="711200" progId="Equation.DSMT4">
                      <p:embed/>
                    </p:oleObj>
                  </mc:Choice>
                  <mc:Fallback>
                    <p:oleObj name="Equation" r:id="rId26" imgW="1841500" imgH="711200" progId="Equation.DSMT4">
                      <p:embed/>
                      <p:pic>
                        <p:nvPicPr>
                          <p:cNvPr id="97" name="Object 10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43" y="3168"/>
                            <a:ext cx="1047" cy="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Oval 110"/>
              <p:cNvSpPr>
                <a:spLocks noChangeAspect="1" noChangeArrowheads="1"/>
              </p:cNvSpPr>
              <p:nvPr/>
            </p:nvSpPr>
            <p:spPr bwMode="auto">
              <a:xfrm>
                <a:off x="3280" y="2984"/>
                <a:ext cx="69" cy="6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 name="Line 111"/>
              <p:cNvSpPr>
                <a:spLocks noChangeShapeType="1"/>
              </p:cNvSpPr>
              <p:nvPr/>
            </p:nvSpPr>
            <p:spPr bwMode="auto">
              <a:xfrm flipH="1" flipV="1">
                <a:off x="3399" y="3072"/>
                <a:ext cx="345"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mc:AlternateContent xmlns:mc="http://schemas.openxmlformats.org/markup-compatibility/2006" xmlns:p14="http://schemas.microsoft.com/office/powerpoint/2010/main">
        <mc:Choice Requires="p14">
          <p:contentPart p14:bwMode="auto" r:id="rId28">
            <p14:nvContentPartPr>
              <p14:cNvPr id="2" name="Ink 1"/>
              <p14:cNvContentPartPr/>
              <p14:nvPr/>
            </p14:nvContentPartPr>
            <p14:xfrm>
              <a:off x="1741320" y="2437920"/>
              <a:ext cx="27000" cy="277200"/>
            </p14:xfrm>
          </p:contentPart>
        </mc:Choice>
        <mc:Fallback xmlns="">
          <p:pic>
            <p:nvPicPr>
              <p:cNvPr id="2" name="Ink 1"/>
              <p:cNvPicPr/>
              <p:nvPr/>
            </p:nvPicPr>
            <p:blipFill>
              <a:blip r:embed="rId30"/>
              <a:stretch>
                <a:fillRect/>
              </a:stretch>
            </p:blipFill>
            <p:spPr>
              <a:xfrm>
                <a:off x="1731960" y="2428560"/>
                <a:ext cx="45720" cy="295920"/>
              </a:xfrm>
              <a:prstGeom prst="rect">
                <a:avLst/>
              </a:prstGeom>
            </p:spPr>
          </p:pic>
        </mc:Fallback>
      </mc:AlternateContent>
    </p:spTree>
    <p:extLst>
      <p:ext uri="{BB962C8B-B14F-4D97-AF65-F5344CB8AC3E}">
        <p14:creationId xmlns:p14="http://schemas.microsoft.com/office/powerpoint/2010/main" val="37498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1000"/>
                            </p:stCondLst>
                            <p:childTnLst>
                              <p:par>
                                <p:cTn id="13" presetID="22" presetClass="entr" presetSubtype="8"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par>
                          <p:cTn id="16" fill="hold">
                            <p:stCondLst>
                              <p:cond delay="2500"/>
                            </p:stCondLst>
                            <p:childTnLst>
                              <p:par>
                                <p:cTn id="17" presetID="22" presetClass="entr" presetSubtype="8"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par>
                          <p:cTn id="20" fill="hold">
                            <p:stCondLst>
                              <p:cond delay="4000"/>
                            </p:stCondLst>
                            <p:childTnLst>
                              <p:par>
                                <p:cTn id="21" presetID="22" presetClass="entr" presetSubtype="8"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par>
                          <p:cTn id="24" fill="hold">
                            <p:stCondLst>
                              <p:cond delay="5500"/>
                            </p:stCondLst>
                            <p:childTnLst>
                              <p:par>
                                <p:cTn id="25" presetID="22" presetClass="entr" presetSubtype="8" fill="hold"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par>
                          <p:cTn id="44" fill="hold">
                            <p:stCondLst>
                              <p:cond delay="0"/>
                            </p:stCondLst>
                            <p:childTnLst>
                              <p:par>
                                <p:cTn id="45" presetID="22" presetClass="entr" presetSubtype="8"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10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10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10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wipe(left)">
                                      <p:cBhvr>
                                        <p:cTn id="62" dur="1000"/>
                                        <p:tgtEl>
                                          <p:spTgt spid="23">
                                            <p:txEl>
                                              <p:pRg st="0" end="0"/>
                                            </p:txEl>
                                          </p:spTgt>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23">
                                            <p:txEl>
                                              <p:pRg st="1" end="1"/>
                                            </p:txEl>
                                          </p:spTgt>
                                        </p:tgtEl>
                                        <p:attrNameLst>
                                          <p:attrName>style.visibility</p:attrName>
                                        </p:attrNameLst>
                                      </p:cBhvr>
                                      <p:to>
                                        <p:strVal val="visible"/>
                                      </p:to>
                                    </p:set>
                                    <p:animEffect transition="in" filter="wipe(left)">
                                      <p:cBhvr>
                                        <p:cTn id="66" dur="10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spcBef>
                <a:spcPct val="0"/>
              </a:spcBef>
            </a:pPr>
            <a:r>
              <a:rPr lang="en-US" altLang="en-US" sz="3200" dirty="0"/>
              <a:t>Linear Regression</a:t>
            </a:r>
          </a:p>
        </p:txBody>
      </p:sp>
      <p:sp>
        <p:nvSpPr>
          <p:cNvPr id="55" name="Rectangle 157"/>
          <p:cNvSpPr>
            <a:spLocks noChangeArrowheads="1"/>
          </p:cNvSpPr>
          <p:nvPr/>
        </p:nvSpPr>
        <p:spPr bwMode="auto">
          <a:xfrm>
            <a:off x="304799" y="1209675"/>
            <a:ext cx="1052732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90000"/>
              </a:lnSpc>
              <a:spcBef>
                <a:spcPct val="0"/>
              </a:spcBef>
            </a:pPr>
            <a:r>
              <a:rPr lang="en-US" dirty="0"/>
              <a:t>The following data represents the number of hours 12 different students watched television during the weekend and the scores of each student who took a test the following Monday.</a:t>
            </a:r>
          </a:p>
        </p:txBody>
      </p:sp>
      <p:graphicFrame>
        <p:nvGraphicFramePr>
          <p:cNvPr id="56" name="Group 355"/>
          <p:cNvGraphicFramePr>
            <a:graphicFrameLocks noGrp="1"/>
          </p:cNvGraphicFramePr>
          <p:nvPr/>
        </p:nvGraphicFramePr>
        <p:xfrm>
          <a:off x="304800" y="3016997"/>
          <a:ext cx="8899525" cy="1829033"/>
        </p:xfrm>
        <a:graphic>
          <a:graphicData uri="http://schemas.openxmlformats.org/drawingml/2006/table">
            <a:tbl>
              <a:tblPr/>
              <a:tblGrid>
                <a:gridCol w="1722438">
                  <a:extLst>
                    <a:ext uri="{9D8B030D-6E8A-4147-A177-3AD203B41FA5}">
                      <a16:colId xmlns:a16="http://schemas.microsoft.com/office/drawing/2014/main" val="20000"/>
                    </a:ext>
                  </a:extLst>
                </a:gridCol>
                <a:gridCol w="623887">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gridCol w="593725">
                  <a:extLst>
                    <a:ext uri="{9D8B030D-6E8A-4147-A177-3AD203B41FA5}">
                      <a16:colId xmlns:a16="http://schemas.microsoft.com/office/drawing/2014/main" val="20003"/>
                    </a:ext>
                  </a:extLst>
                </a:gridCol>
                <a:gridCol w="595313">
                  <a:extLst>
                    <a:ext uri="{9D8B030D-6E8A-4147-A177-3AD203B41FA5}">
                      <a16:colId xmlns:a16="http://schemas.microsoft.com/office/drawing/2014/main" val="20004"/>
                    </a:ext>
                  </a:extLst>
                </a:gridCol>
                <a:gridCol w="623887">
                  <a:extLst>
                    <a:ext uri="{9D8B030D-6E8A-4147-A177-3AD203B41FA5}">
                      <a16:colId xmlns:a16="http://schemas.microsoft.com/office/drawing/2014/main" val="20005"/>
                    </a:ext>
                  </a:extLst>
                </a:gridCol>
                <a:gridCol w="579438">
                  <a:extLst>
                    <a:ext uri="{9D8B030D-6E8A-4147-A177-3AD203B41FA5}">
                      <a16:colId xmlns:a16="http://schemas.microsoft.com/office/drawing/2014/main" val="20006"/>
                    </a:ext>
                  </a:extLst>
                </a:gridCol>
                <a:gridCol w="579437">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579438">
                  <a:extLst>
                    <a:ext uri="{9D8B030D-6E8A-4147-A177-3AD203B41FA5}">
                      <a16:colId xmlns:a16="http://schemas.microsoft.com/office/drawing/2014/main" val="20010"/>
                    </a:ext>
                  </a:extLst>
                </a:gridCol>
                <a:gridCol w="577850">
                  <a:extLst>
                    <a:ext uri="{9D8B030D-6E8A-4147-A177-3AD203B41FA5}">
                      <a16:colId xmlns:a16="http://schemas.microsoft.com/office/drawing/2014/main" val="20011"/>
                    </a:ext>
                  </a:extLst>
                </a:gridCol>
                <a:gridCol w="579437">
                  <a:extLst>
                    <a:ext uri="{9D8B030D-6E8A-4147-A177-3AD203B41FA5}">
                      <a16:colId xmlns:a16="http://schemas.microsoft.com/office/drawing/2014/main" val="20012"/>
                    </a:ext>
                  </a:extLst>
                </a:gridCol>
              </a:tblGrid>
              <a:tr h="38086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Hours, </a:t>
                      </a:r>
                      <a:r>
                        <a:rPr kumimoji="0" lang="en-US" sz="2200" b="0" i="1" u="none" strike="noStrike" cap="none" normalizeH="0" baseline="0">
                          <a:ln>
                            <a:noFill/>
                          </a:ln>
                          <a:solidFill>
                            <a:schemeClr val="tx1"/>
                          </a:solidFill>
                          <a:effectLst/>
                          <a:latin typeface="Century" pitchFamily="18" charset="0"/>
                        </a:rPr>
                        <a:t>x</a:t>
                      </a:r>
                      <a:endParaRPr kumimoji="0" lang="en-US" sz="2200" b="0" i="0" u="none" strike="noStrike" cap="none" normalizeH="0" baseline="0">
                        <a:ln>
                          <a:noFill/>
                        </a:ln>
                        <a:solidFill>
                          <a:schemeClr val="tx1"/>
                        </a:solidFill>
                        <a:effectLst/>
                        <a:latin typeface="Century" pitchFamily="18" charset="0"/>
                      </a:endParaRP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1</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2</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3</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3</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7</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7</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Century" pitchFamily="18" charset="0"/>
                        </a:rPr>
                        <a:t>10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164">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a:ln>
                            <a:noFill/>
                          </a:ln>
                          <a:solidFill>
                            <a:schemeClr val="tx1"/>
                          </a:solidFill>
                          <a:effectLst/>
                          <a:latin typeface="Century" pitchFamily="18" charset="0"/>
                        </a:rPr>
                        <a:t>Test score, </a:t>
                      </a:r>
                      <a:r>
                        <a:rPr kumimoji="0" lang="en-US" sz="2200" b="0" i="1" u="none" strike="noStrike" cap="none" normalizeH="0" baseline="0">
                          <a:ln>
                            <a:noFill/>
                          </a:ln>
                          <a:solidFill>
                            <a:schemeClr val="tx1"/>
                          </a:solidFill>
                          <a:effectLst/>
                          <a:latin typeface="Century" pitchFamily="18" charset="0"/>
                        </a:rPr>
                        <a:t>y</a:t>
                      </a:r>
                      <a:endParaRPr kumimoji="0" lang="en-US" sz="2200" b="0" i="0" u="none" strike="noStrike" cap="none" normalizeH="0" baseline="0">
                        <a:ln>
                          <a:noFill/>
                        </a:ln>
                        <a:solidFill>
                          <a:schemeClr val="tx1"/>
                        </a:solidFill>
                        <a:effectLst/>
                        <a:latin typeface="Century" pitchFamily="18" charset="0"/>
                      </a:endParaRP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85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82</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74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68</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76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84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58</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65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75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164">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xy</a:t>
                      </a: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85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164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222</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285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340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380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420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348</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455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500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43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0</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1</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36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49</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49</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100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172">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y</a:t>
                      </a:r>
                      <a:r>
                        <a:rPr kumimoji="0" lang="en-US" sz="2200" b="0" i="0" u="none" strike="noStrike" cap="none" normalizeH="0" baseline="30000">
                          <a:ln>
                            <a:noFill/>
                          </a:ln>
                          <a:solidFill>
                            <a:schemeClr val="tx1"/>
                          </a:solidFill>
                          <a:effectLst/>
                          <a:latin typeface="Century" pitchFamily="18" charset="0"/>
                        </a:rPr>
                        <a:t>2</a:t>
                      </a:r>
                      <a:endParaRPr kumimoji="0" lang="en-US" sz="2200" b="0" i="1" u="none" strike="noStrike" cap="none" normalizeH="0" baseline="0">
                        <a:ln>
                          <a:noFill/>
                        </a:ln>
                        <a:solidFill>
                          <a:schemeClr val="tx1"/>
                        </a:solidFill>
                        <a:effectLst/>
                        <a:latin typeface="Century" pitchFamily="18" charset="0"/>
                      </a:endParaRPr>
                    </a:p>
                  </a:txBody>
                  <a:tcPr marL="45720" marR="4572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9216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7225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6724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5476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9025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4624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5776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7056</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3364</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4225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a:ln>
                            <a:noFill/>
                          </a:ln>
                          <a:solidFill>
                            <a:schemeClr val="tx1"/>
                          </a:solidFill>
                          <a:effectLst/>
                          <a:latin typeface="Times New Roman" pitchFamily="18" charset="0"/>
                          <a:sym typeface="Symbol" pitchFamily="18" charset="2"/>
                        </a:rPr>
                        <a:t>5625</a:t>
                      </a:r>
                    </a:p>
                  </a:txBody>
                  <a:tcPr marL="45720" marR="4572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900" b="0" i="0" u="none" strike="noStrike" cap="none" normalizeH="0" baseline="0" dirty="0">
                          <a:ln>
                            <a:noFill/>
                          </a:ln>
                          <a:solidFill>
                            <a:schemeClr val="tx1"/>
                          </a:solidFill>
                          <a:effectLst/>
                          <a:latin typeface="Times New Roman" pitchFamily="18" charset="0"/>
                          <a:sym typeface="Symbol" pitchFamily="18" charset="2"/>
                        </a:rPr>
                        <a:t>2500</a:t>
                      </a:r>
                    </a:p>
                  </a:txBody>
                  <a:tcPr marL="45720" marR="4572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7" name="Object 446"/>
          <p:cNvGraphicFramePr>
            <a:graphicFrameLocks noChangeAspect="1"/>
          </p:cNvGraphicFramePr>
          <p:nvPr/>
        </p:nvGraphicFramePr>
        <p:xfrm>
          <a:off x="325437" y="5073383"/>
          <a:ext cx="866775" cy="234950"/>
        </p:xfrm>
        <a:graphic>
          <a:graphicData uri="http://schemas.openxmlformats.org/presentationml/2006/ole">
            <mc:AlternateContent xmlns:mc="http://schemas.openxmlformats.org/markup-compatibility/2006">
              <mc:Choice xmlns:v="urn:schemas-microsoft-com:vml" Requires="v">
                <p:oleObj name="Equation" r:id="rId2" imgW="1167893" imgH="317362" progId="Equation.DSMT4">
                  <p:embed/>
                </p:oleObj>
              </mc:Choice>
              <mc:Fallback>
                <p:oleObj name="Equation" r:id="rId2" imgW="1167893" imgH="317362" progId="Equation.DSMT4">
                  <p:embed/>
                  <p:pic>
                    <p:nvPicPr>
                      <p:cNvPr id="57" name="Object 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7" y="5073383"/>
                        <a:ext cx="866775"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447"/>
          <p:cNvGraphicFramePr>
            <a:graphicFrameLocks noChangeAspect="1"/>
          </p:cNvGraphicFramePr>
          <p:nvPr/>
        </p:nvGraphicFramePr>
        <p:xfrm>
          <a:off x="1865312" y="5063858"/>
          <a:ext cx="998538" cy="254000"/>
        </p:xfrm>
        <a:graphic>
          <a:graphicData uri="http://schemas.openxmlformats.org/presentationml/2006/ole">
            <mc:AlternateContent xmlns:mc="http://schemas.openxmlformats.org/markup-compatibility/2006">
              <mc:Choice xmlns:v="urn:schemas-microsoft-com:vml" Requires="v">
                <p:oleObj name="Equation" r:id="rId4" imgW="1346200" imgH="342900" progId="Equation.DSMT4">
                  <p:embed/>
                </p:oleObj>
              </mc:Choice>
              <mc:Fallback>
                <p:oleObj name="Equation" r:id="rId4" imgW="1346200" imgH="342900" progId="Equation.DSMT4">
                  <p:embed/>
                  <p:pic>
                    <p:nvPicPr>
                      <p:cNvPr id="58" name="Object 4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312" y="5063858"/>
                        <a:ext cx="998538"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448"/>
          <p:cNvGraphicFramePr>
            <a:graphicFrameLocks noChangeAspect="1"/>
          </p:cNvGraphicFramePr>
          <p:nvPr/>
        </p:nvGraphicFramePr>
        <p:xfrm>
          <a:off x="3363912" y="5063858"/>
          <a:ext cx="1233488" cy="254000"/>
        </p:xfrm>
        <a:graphic>
          <a:graphicData uri="http://schemas.openxmlformats.org/presentationml/2006/ole">
            <mc:AlternateContent xmlns:mc="http://schemas.openxmlformats.org/markup-compatibility/2006">
              <mc:Choice xmlns:v="urn:schemas-microsoft-com:vml" Requires="v">
                <p:oleObj name="Equation" r:id="rId6" imgW="1663700" imgH="342900" progId="Equation.DSMT4">
                  <p:embed/>
                </p:oleObj>
              </mc:Choice>
              <mc:Fallback>
                <p:oleObj name="Equation" r:id="rId6" imgW="1663700" imgH="342900" progId="Equation.DSMT4">
                  <p:embed/>
                  <p:pic>
                    <p:nvPicPr>
                      <p:cNvPr id="59" name="Object 4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912" y="5063858"/>
                        <a:ext cx="1233488"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449"/>
          <p:cNvGraphicFramePr>
            <a:graphicFrameLocks noChangeAspect="1"/>
          </p:cNvGraphicFramePr>
          <p:nvPr/>
        </p:nvGraphicFramePr>
        <p:xfrm>
          <a:off x="5091112" y="5044808"/>
          <a:ext cx="1082675" cy="292100"/>
        </p:xfrm>
        <a:graphic>
          <a:graphicData uri="http://schemas.openxmlformats.org/presentationml/2006/ole">
            <mc:AlternateContent xmlns:mc="http://schemas.openxmlformats.org/markup-compatibility/2006">
              <mc:Choice xmlns:v="urn:schemas-microsoft-com:vml" Requires="v">
                <p:oleObj name="Equation" r:id="rId8" imgW="1459866" imgH="393529" progId="Equation.DSMT4">
                  <p:embed/>
                </p:oleObj>
              </mc:Choice>
              <mc:Fallback>
                <p:oleObj name="Equation" r:id="rId8" imgW="1459866" imgH="393529" progId="Equation.DSMT4">
                  <p:embed/>
                  <p:pic>
                    <p:nvPicPr>
                      <p:cNvPr id="60" name="Object 4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1112" y="5044808"/>
                        <a:ext cx="10826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450"/>
          <p:cNvGraphicFramePr>
            <a:graphicFrameLocks noChangeAspect="1"/>
          </p:cNvGraphicFramePr>
          <p:nvPr/>
        </p:nvGraphicFramePr>
        <p:xfrm>
          <a:off x="6664325" y="5035283"/>
          <a:ext cx="1336675" cy="311150"/>
        </p:xfrm>
        <a:graphic>
          <a:graphicData uri="http://schemas.openxmlformats.org/presentationml/2006/ole">
            <mc:AlternateContent xmlns:mc="http://schemas.openxmlformats.org/markup-compatibility/2006">
              <mc:Choice xmlns:v="urn:schemas-microsoft-com:vml" Requires="v">
                <p:oleObj name="Equation" r:id="rId10" imgW="1803400" imgH="419100" progId="Equation.DSMT4">
                  <p:embed/>
                </p:oleObj>
              </mc:Choice>
              <mc:Fallback>
                <p:oleObj name="Equation" r:id="rId10" imgW="1803400" imgH="419100" progId="Equation.DSMT4">
                  <p:embed/>
                  <p:pic>
                    <p:nvPicPr>
                      <p:cNvPr id="61" name="Object 4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4325" y="5035283"/>
                        <a:ext cx="1336675"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Rectangle 451"/>
          <p:cNvSpPr>
            <a:spLocks noChangeArrowheads="1"/>
          </p:cNvSpPr>
          <p:nvPr/>
        </p:nvSpPr>
        <p:spPr bwMode="auto">
          <a:xfrm>
            <a:off x="304800" y="1988884"/>
            <a:ext cx="7696200" cy="116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09588" indent="-509588">
              <a:lnSpc>
                <a:spcPct val="90000"/>
              </a:lnSpc>
              <a:spcBef>
                <a:spcPct val="25000"/>
              </a:spcBef>
            </a:pPr>
            <a:r>
              <a:rPr lang="en-US" dirty="0"/>
              <a:t>a.)  Find the equation of the regression line.</a:t>
            </a:r>
          </a:p>
          <a:p>
            <a:pPr marL="509588" indent="-509588">
              <a:lnSpc>
                <a:spcPct val="90000"/>
              </a:lnSpc>
              <a:spcBef>
                <a:spcPct val="25000"/>
              </a:spcBef>
            </a:pPr>
            <a:r>
              <a:rPr lang="en-US" dirty="0"/>
              <a:t>b.)  Use the equation to find the expected test score for a student who watches 9 hours of TV.</a:t>
            </a:r>
          </a:p>
        </p:txBody>
      </p:sp>
    </p:spTree>
    <p:extLst>
      <p:ext uri="{BB962C8B-B14F-4D97-AF65-F5344CB8AC3E}">
        <p14:creationId xmlns:p14="http://schemas.microsoft.com/office/powerpoint/2010/main" val="27460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1000"/>
                                        <p:tgtEl>
                                          <p:spTgt spid="57"/>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1000"/>
                                        <p:tgtEl>
                                          <p:spTgt spid="58"/>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1000"/>
                                        <p:tgtEl>
                                          <p:spTgt spid="59"/>
                                        </p:tgtEl>
                                      </p:cBhvr>
                                    </p:animEffect>
                                  </p:childTnLst>
                                </p:cTn>
                              </p:par>
                            </p:childTnLst>
                          </p:cTn>
                        </p:par>
                        <p:par>
                          <p:cTn id="16" fill="hold">
                            <p:stCondLst>
                              <p:cond delay="4000"/>
                            </p:stCondLst>
                            <p:childTnLst>
                              <p:par>
                                <p:cTn id="17" presetID="22" presetClass="entr" presetSubtype="8" fill="hold" nodeType="afterEffect">
                                  <p:stCondLst>
                                    <p:cond delay="50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1000"/>
                                        <p:tgtEl>
                                          <p:spTgt spid="60"/>
                                        </p:tgtEl>
                                      </p:cBhvr>
                                    </p:animEffect>
                                  </p:childTnLst>
                                </p:cTn>
                              </p:par>
                            </p:childTnLst>
                          </p:cTn>
                        </p:par>
                        <p:par>
                          <p:cTn id="20" fill="hold">
                            <p:stCondLst>
                              <p:cond delay="5500"/>
                            </p:stCondLst>
                            <p:childTnLst>
                              <p:par>
                                <p:cTn id="21" presetID="22" presetClass="entr" presetSubtype="8" fill="hold" nodeType="afterEffect">
                                  <p:stCondLst>
                                    <p:cond delay="50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spcBef>
                <a:spcPct val="0"/>
              </a:spcBef>
            </a:pPr>
            <a:r>
              <a:rPr lang="en-US" altLang="en-US" sz="3200" dirty="0"/>
              <a:t>Linear Regression</a:t>
            </a:r>
          </a:p>
        </p:txBody>
      </p:sp>
      <p:graphicFrame>
        <p:nvGraphicFramePr>
          <p:cNvPr id="11" name="Object 99"/>
          <p:cNvGraphicFramePr>
            <a:graphicFrameLocks noChangeAspect="1"/>
          </p:cNvGraphicFramePr>
          <p:nvPr/>
        </p:nvGraphicFramePr>
        <p:xfrm>
          <a:off x="409816" y="1279874"/>
          <a:ext cx="3033713" cy="849313"/>
        </p:xfrm>
        <a:graphic>
          <a:graphicData uri="http://schemas.openxmlformats.org/presentationml/2006/ole">
            <mc:AlternateContent xmlns:mc="http://schemas.openxmlformats.org/markup-compatibility/2006">
              <mc:Choice xmlns:v="urn:schemas-microsoft-com:vml" Requires="v">
                <p:oleObj name="Equation" r:id="rId2" imgW="3175000" imgH="889000" progId="Equation.DSMT4">
                  <p:embed/>
                </p:oleObj>
              </mc:Choice>
              <mc:Fallback>
                <p:oleObj name="Equation" r:id="rId2" imgW="3175000" imgH="889000" progId="Equation.DSMT4">
                  <p:embed/>
                  <p:pic>
                    <p:nvPicPr>
                      <p:cNvPr id="11"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16" y="1279874"/>
                        <a:ext cx="3033713"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0"/>
          <p:cNvGraphicFramePr>
            <a:graphicFrameLocks noChangeAspect="1"/>
          </p:cNvGraphicFramePr>
          <p:nvPr/>
        </p:nvGraphicFramePr>
        <p:xfrm>
          <a:off x="3505441" y="1279874"/>
          <a:ext cx="2825750" cy="849313"/>
        </p:xfrm>
        <a:graphic>
          <a:graphicData uri="http://schemas.openxmlformats.org/presentationml/2006/ole">
            <mc:AlternateContent xmlns:mc="http://schemas.openxmlformats.org/markup-compatibility/2006">
              <mc:Choice xmlns:v="urn:schemas-microsoft-com:vml" Requires="v">
                <p:oleObj name="Equation" r:id="rId4" imgW="2959100" imgH="889000" progId="Equation.DSMT4">
                  <p:embed/>
                </p:oleObj>
              </mc:Choice>
              <mc:Fallback>
                <p:oleObj name="Equation" r:id="rId4" imgW="2959100" imgH="889000" progId="Equation.DSMT4">
                  <p:embed/>
                  <p:pic>
                    <p:nvPicPr>
                      <p:cNvPr id="12" name="Object 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441" y="1279874"/>
                        <a:ext cx="2825750"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1"/>
          <p:cNvGraphicFramePr>
            <a:graphicFrameLocks noChangeAspect="1"/>
          </p:cNvGraphicFramePr>
          <p:nvPr/>
        </p:nvGraphicFramePr>
        <p:xfrm>
          <a:off x="6332779" y="1498949"/>
          <a:ext cx="1163637" cy="266700"/>
        </p:xfrm>
        <a:graphic>
          <a:graphicData uri="http://schemas.openxmlformats.org/presentationml/2006/ole">
            <mc:AlternateContent xmlns:mc="http://schemas.openxmlformats.org/markup-compatibility/2006">
              <mc:Choice xmlns:v="urn:schemas-microsoft-com:vml" Requires="v">
                <p:oleObj name="Equation" r:id="rId6" imgW="1219200" imgH="279400" progId="Equation.DSMT4">
                  <p:embed/>
                </p:oleObj>
              </mc:Choice>
              <mc:Fallback>
                <p:oleObj name="Equation" r:id="rId6" imgW="1219200" imgH="279400" progId="Equation.DSMT4">
                  <p:embed/>
                  <p:pic>
                    <p:nvPicPr>
                      <p:cNvPr id="13" name="Object 1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779" y="1498949"/>
                        <a:ext cx="1163637"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2"/>
          <p:cNvGraphicFramePr>
            <a:graphicFrameLocks noChangeAspect="1"/>
          </p:cNvGraphicFramePr>
          <p:nvPr/>
        </p:nvGraphicFramePr>
        <p:xfrm>
          <a:off x="438391" y="2529237"/>
          <a:ext cx="1676400" cy="371475"/>
        </p:xfrm>
        <a:graphic>
          <a:graphicData uri="http://schemas.openxmlformats.org/presentationml/2006/ole">
            <mc:AlternateContent xmlns:mc="http://schemas.openxmlformats.org/markup-compatibility/2006">
              <mc:Choice xmlns:v="urn:schemas-microsoft-com:vml" Requires="v">
                <p:oleObj name="Equation" r:id="rId8" imgW="1548728" imgH="342751" progId="Equation.DSMT4">
                  <p:embed/>
                </p:oleObj>
              </mc:Choice>
              <mc:Fallback>
                <p:oleObj name="Equation" r:id="rId8" imgW="1548728" imgH="342751" progId="Equation.DSMT4">
                  <p:embed/>
                  <p:pic>
                    <p:nvPicPr>
                      <p:cNvPr id="15" name="Object 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391" y="2529237"/>
                        <a:ext cx="16764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3"/>
          <p:cNvGraphicFramePr>
            <a:graphicFrameLocks noChangeAspect="1"/>
          </p:cNvGraphicFramePr>
          <p:nvPr/>
        </p:nvGraphicFramePr>
        <p:xfrm>
          <a:off x="700329" y="2941987"/>
          <a:ext cx="2817812" cy="700087"/>
        </p:xfrm>
        <a:graphic>
          <a:graphicData uri="http://schemas.openxmlformats.org/presentationml/2006/ole">
            <mc:AlternateContent xmlns:mc="http://schemas.openxmlformats.org/markup-compatibility/2006">
              <mc:Choice xmlns:v="urn:schemas-microsoft-com:vml" Requires="v">
                <p:oleObj name="Equation" r:id="rId10" imgW="2603500" imgH="647700" progId="Equation.DSMT4">
                  <p:embed/>
                </p:oleObj>
              </mc:Choice>
              <mc:Fallback>
                <p:oleObj name="Equation" r:id="rId10" imgW="2603500" imgH="647700" progId="Equation.DSMT4">
                  <p:embed/>
                  <p:pic>
                    <p:nvPicPr>
                      <p:cNvPr id="16" name="Object 1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329" y="2941987"/>
                        <a:ext cx="2817812"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04"/>
          <p:cNvGraphicFramePr>
            <a:graphicFrameLocks noChangeAspect="1"/>
          </p:cNvGraphicFramePr>
          <p:nvPr/>
        </p:nvGraphicFramePr>
        <p:xfrm>
          <a:off x="717791" y="3742087"/>
          <a:ext cx="1127125" cy="301625"/>
        </p:xfrm>
        <a:graphic>
          <a:graphicData uri="http://schemas.openxmlformats.org/presentationml/2006/ole">
            <mc:AlternateContent xmlns:mc="http://schemas.openxmlformats.org/markup-compatibility/2006">
              <mc:Choice xmlns:v="urn:schemas-microsoft-com:vml" Requires="v">
                <p:oleObj name="Equation" r:id="rId12" imgW="1040948" imgH="279279" progId="Equation.DSMT4">
                  <p:embed/>
                </p:oleObj>
              </mc:Choice>
              <mc:Fallback>
                <p:oleObj name="Equation" r:id="rId12" imgW="1040948" imgH="279279" progId="Equation.DSMT4">
                  <p:embed/>
                  <p:pic>
                    <p:nvPicPr>
                      <p:cNvPr id="17" name="Object 1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7791" y="3742087"/>
                        <a:ext cx="11271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105"/>
          <p:cNvSpPr>
            <a:spLocks noChangeArrowheads="1"/>
          </p:cNvSpPr>
          <p:nvPr/>
        </p:nvSpPr>
        <p:spPr bwMode="auto">
          <a:xfrm>
            <a:off x="209791" y="4470749"/>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i="1"/>
              <a:t>ŷ</a:t>
            </a:r>
            <a:r>
              <a:rPr lang="en-US"/>
              <a:t> = –4.07</a:t>
            </a:r>
            <a:r>
              <a:rPr lang="en-US" i="1"/>
              <a:t>x</a:t>
            </a:r>
            <a:r>
              <a:rPr lang="en-US"/>
              <a:t> + 93.97</a:t>
            </a:r>
          </a:p>
        </p:txBody>
      </p:sp>
      <p:grpSp>
        <p:nvGrpSpPr>
          <p:cNvPr id="19" name="Group 182"/>
          <p:cNvGrpSpPr>
            <a:grpSpLocks/>
          </p:cNvGrpSpPr>
          <p:nvPr/>
        </p:nvGrpSpPr>
        <p:grpSpPr bwMode="auto">
          <a:xfrm>
            <a:off x="3838816" y="2213324"/>
            <a:ext cx="4398963" cy="3543300"/>
            <a:chOff x="1104" y="1776"/>
            <a:chExt cx="2771" cy="2232"/>
          </a:xfrm>
        </p:grpSpPr>
        <p:sp>
          <p:nvSpPr>
            <p:cNvPr id="20" name="Text Box 183"/>
            <p:cNvSpPr txBox="1">
              <a:spLocks noChangeArrowheads="1"/>
            </p:cNvSpPr>
            <p:nvPr/>
          </p:nvSpPr>
          <p:spPr bwMode="auto">
            <a:xfrm>
              <a:off x="1263" y="2052"/>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100</a:t>
              </a:r>
            </a:p>
          </p:txBody>
        </p:sp>
        <p:grpSp>
          <p:nvGrpSpPr>
            <p:cNvPr id="21" name="Group 184"/>
            <p:cNvGrpSpPr>
              <a:grpSpLocks/>
            </p:cNvGrpSpPr>
            <p:nvPr/>
          </p:nvGrpSpPr>
          <p:grpSpPr bwMode="auto">
            <a:xfrm>
              <a:off x="1583" y="1776"/>
              <a:ext cx="2292" cy="1845"/>
              <a:chOff x="1583" y="1776"/>
              <a:chExt cx="2292" cy="1845"/>
            </a:xfrm>
          </p:grpSpPr>
          <p:sp>
            <p:nvSpPr>
              <p:cNvPr id="33" name="Line 185"/>
              <p:cNvSpPr>
                <a:spLocks noChangeShapeType="1"/>
              </p:cNvSpPr>
              <p:nvPr/>
            </p:nvSpPr>
            <p:spPr bwMode="auto">
              <a:xfrm flipV="1">
                <a:off x="1704" y="3511"/>
                <a:ext cx="184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4" name="Line 186"/>
              <p:cNvSpPr>
                <a:spLocks noChangeShapeType="1"/>
              </p:cNvSpPr>
              <p:nvPr/>
            </p:nvSpPr>
            <p:spPr bwMode="auto">
              <a:xfrm>
                <a:off x="3390" y="3408"/>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5" name="Text Box 187"/>
              <p:cNvSpPr txBox="1">
                <a:spLocks noChangeArrowheads="1"/>
              </p:cNvSpPr>
              <p:nvPr/>
            </p:nvSpPr>
            <p:spPr bwMode="auto">
              <a:xfrm>
                <a:off x="3534" y="3333"/>
                <a:ext cx="3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i="1">
                    <a:latin typeface="Times New Roman" pitchFamily="18" charset="0"/>
                  </a:rPr>
                  <a:t>x</a:t>
                </a:r>
              </a:p>
            </p:txBody>
          </p:sp>
          <p:sp>
            <p:nvSpPr>
              <p:cNvPr id="36" name="Line 188"/>
              <p:cNvSpPr>
                <a:spLocks noChangeShapeType="1"/>
              </p:cNvSpPr>
              <p:nvPr/>
            </p:nvSpPr>
            <p:spPr bwMode="auto">
              <a:xfrm>
                <a:off x="3030" y="3408"/>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 name="Line 189"/>
              <p:cNvSpPr>
                <a:spLocks noChangeShapeType="1"/>
              </p:cNvSpPr>
              <p:nvPr/>
            </p:nvSpPr>
            <p:spPr bwMode="auto">
              <a:xfrm flipV="1">
                <a:off x="1698" y="1997"/>
                <a:ext cx="8" cy="15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Line 190"/>
              <p:cNvSpPr>
                <a:spLocks noChangeShapeType="1"/>
              </p:cNvSpPr>
              <p:nvPr/>
            </p:nvSpPr>
            <p:spPr bwMode="auto">
              <a:xfrm>
                <a:off x="1585" y="3000"/>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9" name="Line 191"/>
              <p:cNvSpPr>
                <a:spLocks noChangeShapeType="1"/>
              </p:cNvSpPr>
              <p:nvPr/>
            </p:nvSpPr>
            <p:spPr bwMode="auto">
              <a:xfrm>
                <a:off x="1585" y="2174"/>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0" name="Line 192"/>
              <p:cNvSpPr>
                <a:spLocks noChangeShapeType="1"/>
              </p:cNvSpPr>
              <p:nvPr/>
            </p:nvSpPr>
            <p:spPr bwMode="auto">
              <a:xfrm>
                <a:off x="1585" y="2725"/>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 name="Text Box 193"/>
              <p:cNvSpPr txBox="1">
                <a:spLocks noChangeArrowheads="1"/>
              </p:cNvSpPr>
              <p:nvPr/>
            </p:nvSpPr>
            <p:spPr bwMode="auto">
              <a:xfrm>
                <a:off x="1626" y="1776"/>
                <a:ext cx="3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spcBef>
                    <a:spcPct val="0"/>
                  </a:spcBef>
                </a:pPr>
                <a:r>
                  <a:rPr lang="en-US" sz="1800" i="1">
                    <a:latin typeface="Times New Roman" pitchFamily="18" charset="0"/>
                  </a:rPr>
                  <a:t>y</a:t>
                </a:r>
              </a:p>
            </p:txBody>
          </p:sp>
          <p:sp>
            <p:nvSpPr>
              <p:cNvPr id="42" name="Line 194"/>
              <p:cNvSpPr>
                <a:spLocks noChangeShapeType="1"/>
              </p:cNvSpPr>
              <p:nvPr/>
            </p:nvSpPr>
            <p:spPr bwMode="auto">
              <a:xfrm>
                <a:off x="1583" y="3276"/>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3" name="Line 195"/>
              <p:cNvSpPr>
                <a:spLocks noChangeShapeType="1"/>
              </p:cNvSpPr>
              <p:nvPr/>
            </p:nvSpPr>
            <p:spPr bwMode="auto">
              <a:xfrm>
                <a:off x="1583" y="2449"/>
                <a:ext cx="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4" name="Line 196"/>
              <p:cNvSpPr>
                <a:spLocks noChangeShapeType="1"/>
              </p:cNvSpPr>
              <p:nvPr/>
            </p:nvSpPr>
            <p:spPr bwMode="auto">
              <a:xfrm>
                <a:off x="2670" y="3408"/>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 name="Line 197"/>
              <p:cNvSpPr>
                <a:spLocks noChangeShapeType="1"/>
              </p:cNvSpPr>
              <p:nvPr/>
            </p:nvSpPr>
            <p:spPr bwMode="auto">
              <a:xfrm>
                <a:off x="1951" y="3408"/>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6" name="Line 198"/>
              <p:cNvSpPr>
                <a:spLocks noChangeShapeType="1"/>
              </p:cNvSpPr>
              <p:nvPr/>
            </p:nvSpPr>
            <p:spPr bwMode="auto">
              <a:xfrm>
                <a:off x="2310" y="3408"/>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2" name="Text Box 199"/>
            <p:cNvSpPr txBox="1">
              <a:spLocks noChangeArrowheads="1"/>
            </p:cNvSpPr>
            <p:nvPr/>
          </p:nvSpPr>
          <p:spPr bwMode="auto">
            <a:xfrm>
              <a:off x="1911" y="3777"/>
              <a:ext cx="16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Hours watching TV</a:t>
              </a:r>
            </a:p>
          </p:txBody>
        </p:sp>
        <p:sp>
          <p:nvSpPr>
            <p:cNvPr id="23" name="Text Box 200"/>
            <p:cNvSpPr txBox="1">
              <a:spLocks noChangeArrowheads="1"/>
            </p:cNvSpPr>
            <p:nvPr/>
          </p:nvSpPr>
          <p:spPr bwMode="auto">
            <a:xfrm rot="-5400000">
              <a:off x="694" y="2642"/>
              <a:ext cx="10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Test score</a:t>
              </a:r>
            </a:p>
          </p:txBody>
        </p:sp>
        <p:sp>
          <p:nvSpPr>
            <p:cNvPr id="24" name="Text Box 201"/>
            <p:cNvSpPr txBox="1">
              <a:spLocks noChangeArrowheads="1"/>
            </p:cNvSpPr>
            <p:nvPr/>
          </p:nvSpPr>
          <p:spPr bwMode="auto">
            <a:xfrm>
              <a:off x="1263" y="2330"/>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80</a:t>
              </a:r>
            </a:p>
          </p:txBody>
        </p:sp>
        <p:sp>
          <p:nvSpPr>
            <p:cNvPr id="25" name="Text Box 202"/>
            <p:cNvSpPr txBox="1">
              <a:spLocks noChangeArrowheads="1"/>
            </p:cNvSpPr>
            <p:nvPr/>
          </p:nvSpPr>
          <p:spPr bwMode="auto">
            <a:xfrm>
              <a:off x="1263" y="2608"/>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60</a:t>
              </a:r>
            </a:p>
          </p:txBody>
        </p:sp>
        <p:sp>
          <p:nvSpPr>
            <p:cNvPr id="26" name="Text Box 203"/>
            <p:cNvSpPr txBox="1">
              <a:spLocks noChangeArrowheads="1"/>
            </p:cNvSpPr>
            <p:nvPr/>
          </p:nvSpPr>
          <p:spPr bwMode="auto">
            <a:xfrm>
              <a:off x="1263" y="2886"/>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40</a:t>
              </a:r>
            </a:p>
          </p:txBody>
        </p:sp>
        <p:sp>
          <p:nvSpPr>
            <p:cNvPr id="27" name="Text Box 204"/>
            <p:cNvSpPr txBox="1">
              <a:spLocks noChangeArrowheads="1"/>
            </p:cNvSpPr>
            <p:nvPr/>
          </p:nvSpPr>
          <p:spPr bwMode="auto">
            <a:xfrm>
              <a:off x="1263" y="3165"/>
              <a:ext cx="3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r">
                <a:spcBef>
                  <a:spcPct val="0"/>
                </a:spcBef>
              </a:pPr>
              <a:r>
                <a:rPr lang="en-US" sz="1800">
                  <a:latin typeface="Times New Roman" pitchFamily="18" charset="0"/>
                </a:rPr>
                <a:t>20</a:t>
              </a:r>
            </a:p>
          </p:txBody>
        </p:sp>
        <p:sp>
          <p:nvSpPr>
            <p:cNvPr id="28" name="Text Box 205"/>
            <p:cNvSpPr txBox="1">
              <a:spLocks noChangeArrowheads="1"/>
            </p:cNvSpPr>
            <p:nvPr/>
          </p:nvSpPr>
          <p:spPr bwMode="auto">
            <a:xfrm>
              <a:off x="1822" y="3588"/>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2</a:t>
              </a:r>
            </a:p>
          </p:txBody>
        </p:sp>
        <p:sp>
          <p:nvSpPr>
            <p:cNvPr id="29" name="Text Box 206"/>
            <p:cNvSpPr txBox="1">
              <a:spLocks noChangeArrowheads="1"/>
            </p:cNvSpPr>
            <p:nvPr/>
          </p:nvSpPr>
          <p:spPr bwMode="auto">
            <a:xfrm>
              <a:off x="2170" y="3588"/>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4</a:t>
              </a:r>
            </a:p>
          </p:txBody>
        </p:sp>
        <p:sp>
          <p:nvSpPr>
            <p:cNvPr id="30" name="Text Box 207"/>
            <p:cNvSpPr txBox="1">
              <a:spLocks noChangeArrowheads="1"/>
            </p:cNvSpPr>
            <p:nvPr/>
          </p:nvSpPr>
          <p:spPr bwMode="auto">
            <a:xfrm>
              <a:off x="2528" y="3588"/>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6</a:t>
              </a:r>
            </a:p>
          </p:txBody>
        </p:sp>
        <p:sp>
          <p:nvSpPr>
            <p:cNvPr id="31" name="Text Box 208"/>
            <p:cNvSpPr txBox="1">
              <a:spLocks noChangeArrowheads="1"/>
            </p:cNvSpPr>
            <p:nvPr/>
          </p:nvSpPr>
          <p:spPr bwMode="auto">
            <a:xfrm>
              <a:off x="2894" y="3588"/>
              <a:ext cx="2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 8</a:t>
              </a:r>
            </a:p>
          </p:txBody>
        </p:sp>
        <p:sp>
          <p:nvSpPr>
            <p:cNvPr id="32" name="Text Box 209"/>
            <p:cNvSpPr txBox="1">
              <a:spLocks noChangeArrowheads="1"/>
            </p:cNvSpPr>
            <p:nvPr/>
          </p:nvSpPr>
          <p:spPr bwMode="auto">
            <a:xfrm>
              <a:off x="3216" y="358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Century" pitchFamily="18" charset="0"/>
                </a:defRPr>
              </a:lvl1pPr>
              <a:lvl2pPr marL="742950" indent="-285750" eaLnBrk="0" hangingPunct="0">
                <a:defRPr sz="2400">
                  <a:solidFill>
                    <a:schemeClr val="tx1"/>
                  </a:solidFill>
                  <a:latin typeface="Century" pitchFamily="18" charset="0"/>
                </a:defRPr>
              </a:lvl2pPr>
              <a:lvl3pPr marL="1143000" indent="-228600" eaLnBrk="0" hangingPunct="0">
                <a:defRPr sz="2400">
                  <a:solidFill>
                    <a:schemeClr val="tx1"/>
                  </a:solidFill>
                  <a:latin typeface="Century" pitchFamily="18" charset="0"/>
                </a:defRPr>
              </a:lvl3pPr>
              <a:lvl4pPr marL="1600200" indent="-228600" eaLnBrk="0" hangingPunct="0">
                <a:defRPr sz="2400">
                  <a:solidFill>
                    <a:schemeClr val="tx1"/>
                  </a:solidFill>
                  <a:latin typeface="Century" pitchFamily="18" charset="0"/>
                </a:defRPr>
              </a:lvl4pPr>
              <a:lvl5pPr marL="2057400" indent="-228600" eaLnBrk="0" hangingPunct="0">
                <a:defRPr sz="2400">
                  <a:solidFill>
                    <a:schemeClr val="tx1"/>
                  </a:solidFill>
                  <a:latin typeface="Century" pitchFamily="18" charset="0"/>
                </a:defRPr>
              </a:lvl5pPr>
              <a:lvl6pPr marL="2514600" indent="-228600" eaLnBrk="0" fontAlgn="base" hangingPunct="0">
                <a:spcBef>
                  <a:spcPct val="50000"/>
                </a:spcBef>
                <a:spcAft>
                  <a:spcPct val="0"/>
                </a:spcAft>
                <a:defRPr sz="2400">
                  <a:solidFill>
                    <a:schemeClr val="tx1"/>
                  </a:solidFill>
                  <a:latin typeface="Century" pitchFamily="18" charset="0"/>
                </a:defRPr>
              </a:lvl6pPr>
              <a:lvl7pPr marL="2971800" indent="-228600" eaLnBrk="0" fontAlgn="base" hangingPunct="0">
                <a:spcBef>
                  <a:spcPct val="50000"/>
                </a:spcBef>
                <a:spcAft>
                  <a:spcPct val="0"/>
                </a:spcAft>
                <a:defRPr sz="2400">
                  <a:solidFill>
                    <a:schemeClr val="tx1"/>
                  </a:solidFill>
                  <a:latin typeface="Century" pitchFamily="18" charset="0"/>
                </a:defRPr>
              </a:lvl7pPr>
              <a:lvl8pPr marL="3429000" indent="-228600" eaLnBrk="0" fontAlgn="base" hangingPunct="0">
                <a:spcBef>
                  <a:spcPct val="50000"/>
                </a:spcBef>
                <a:spcAft>
                  <a:spcPct val="0"/>
                </a:spcAft>
                <a:defRPr sz="2400">
                  <a:solidFill>
                    <a:schemeClr val="tx1"/>
                  </a:solidFill>
                  <a:latin typeface="Century" pitchFamily="18" charset="0"/>
                </a:defRPr>
              </a:lvl8pPr>
              <a:lvl9pPr marL="3886200" indent="-228600" eaLnBrk="0" fontAlgn="base" hangingPunct="0">
                <a:spcBef>
                  <a:spcPct val="50000"/>
                </a:spcBef>
                <a:spcAft>
                  <a:spcPct val="0"/>
                </a:spcAft>
                <a:defRPr sz="2400">
                  <a:solidFill>
                    <a:schemeClr val="tx1"/>
                  </a:solidFill>
                  <a:latin typeface="Century" pitchFamily="18" charset="0"/>
                </a:defRPr>
              </a:lvl9pPr>
            </a:lstStyle>
            <a:p>
              <a:pPr algn="ctr">
                <a:spcBef>
                  <a:spcPct val="0"/>
                </a:spcBef>
              </a:pPr>
              <a:r>
                <a:rPr lang="en-US" sz="1800">
                  <a:latin typeface="Times New Roman" pitchFamily="18" charset="0"/>
                </a:rPr>
                <a:t>10</a:t>
              </a:r>
            </a:p>
          </p:txBody>
        </p:sp>
      </p:grpSp>
      <p:sp>
        <p:nvSpPr>
          <p:cNvPr id="47" name="Oval 210"/>
          <p:cNvSpPr>
            <a:spLocks noChangeAspect="1" noChangeArrowheads="1"/>
          </p:cNvSpPr>
          <p:nvPr/>
        </p:nvSpPr>
        <p:spPr bwMode="auto">
          <a:xfrm>
            <a:off x="4743691" y="2894362"/>
            <a:ext cx="109538"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 name="Oval 211"/>
          <p:cNvSpPr>
            <a:spLocks noChangeAspect="1" noChangeArrowheads="1"/>
          </p:cNvSpPr>
          <p:nvPr/>
        </p:nvSpPr>
        <p:spPr bwMode="auto">
          <a:xfrm>
            <a:off x="4934191" y="3080099"/>
            <a:ext cx="109538"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 name="Oval 212"/>
          <p:cNvSpPr>
            <a:spLocks noChangeAspect="1" noChangeArrowheads="1"/>
          </p:cNvSpPr>
          <p:nvPr/>
        </p:nvSpPr>
        <p:spPr bwMode="auto">
          <a:xfrm>
            <a:off x="5119929" y="3145187"/>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 name="Oval 213"/>
          <p:cNvSpPr>
            <a:spLocks noChangeAspect="1" noChangeArrowheads="1"/>
          </p:cNvSpPr>
          <p:nvPr/>
        </p:nvSpPr>
        <p:spPr bwMode="auto">
          <a:xfrm>
            <a:off x="5418379" y="3372199"/>
            <a:ext cx="109537"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 name="Oval 214"/>
          <p:cNvSpPr>
            <a:spLocks noChangeAspect="1" noChangeArrowheads="1"/>
          </p:cNvSpPr>
          <p:nvPr/>
        </p:nvSpPr>
        <p:spPr bwMode="auto">
          <a:xfrm>
            <a:off x="5418379" y="3075337"/>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 name="Oval 215"/>
          <p:cNvSpPr>
            <a:spLocks noChangeAspect="1" noChangeArrowheads="1"/>
          </p:cNvSpPr>
          <p:nvPr/>
        </p:nvSpPr>
        <p:spPr bwMode="auto">
          <a:xfrm>
            <a:off x="5983529" y="3500787"/>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 name="Oval 216"/>
          <p:cNvSpPr>
            <a:spLocks noChangeAspect="1" noChangeArrowheads="1"/>
          </p:cNvSpPr>
          <p:nvPr/>
        </p:nvSpPr>
        <p:spPr bwMode="auto">
          <a:xfrm>
            <a:off x="5983529" y="3308699"/>
            <a:ext cx="109537"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 name="Oval 217"/>
          <p:cNvSpPr>
            <a:spLocks noChangeAspect="1" noChangeArrowheads="1"/>
          </p:cNvSpPr>
          <p:nvPr/>
        </p:nvSpPr>
        <p:spPr bwMode="auto">
          <a:xfrm>
            <a:off x="5981941" y="3118199"/>
            <a:ext cx="109538"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3" name="Oval 218"/>
          <p:cNvSpPr>
            <a:spLocks noChangeAspect="1" noChangeArrowheads="1"/>
          </p:cNvSpPr>
          <p:nvPr/>
        </p:nvSpPr>
        <p:spPr bwMode="auto">
          <a:xfrm>
            <a:off x="6275629" y="3757962"/>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 name="Oval 219"/>
          <p:cNvSpPr>
            <a:spLocks noChangeAspect="1" noChangeArrowheads="1"/>
          </p:cNvSpPr>
          <p:nvPr/>
        </p:nvSpPr>
        <p:spPr bwMode="auto">
          <a:xfrm>
            <a:off x="6542329" y="3521424"/>
            <a:ext cx="109537"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5" name="Oval 220"/>
          <p:cNvSpPr>
            <a:spLocks noChangeAspect="1" noChangeArrowheads="1"/>
          </p:cNvSpPr>
          <p:nvPr/>
        </p:nvSpPr>
        <p:spPr bwMode="auto">
          <a:xfrm>
            <a:off x="6542329" y="3351562"/>
            <a:ext cx="109537" cy="109537"/>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6" name="Oval 221"/>
          <p:cNvSpPr>
            <a:spLocks noChangeAspect="1" noChangeArrowheads="1"/>
          </p:cNvSpPr>
          <p:nvPr/>
        </p:nvSpPr>
        <p:spPr bwMode="auto">
          <a:xfrm>
            <a:off x="7420216" y="3880199"/>
            <a:ext cx="109538" cy="109538"/>
          </a:xfrm>
          <a:prstGeom prst="ellipse">
            <a:avLst/>
          </a:prstGeom>
          <a:solidFill>
            <a:schemeClr val="folHlink">
              <a:alpha val="70195"/>
            </a:schemeClr>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7" name="Line 222"/>
          <p:cNvSpPr>
            <a:spLocks noChangeShapeType="1"/>
          </p:cNvSpPr>
          <p:nvPr/>
        </p:nvSpPr>
        <p:spPr bwMode="auto">
          <a:xfrm>
            <a:off x="4808779" y="3013424"/>
            <a:ext cx="3505200" cy="1295400"/>
          </a:xfrm>
          <a:prstGeom prst="line">
            <a:avLst/>
          </a:prstGeom>
          <a:noFill/>
          <a:ln w="28575">
            <a:solidFill>
              <a:srgbClr val="E115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68" name="Group 224"/>
          <p:cNvGrpSpPr>
            <a:grpSpLocks/>
          </p:cNvGrpSpPr>
          <p:nvPr/>
        </p:nvGrpSpPr>
        <p:grpSpPr bwMode="auto">
          <a:xfrm>
            <a:off x="5896216" y="2556224"/>
            <a:ext cx="2973388" cy="946150"/>
            <a:chOff x="3613" y="1920"/>
            <a:chExt cx="1873" cy="596"/>
          </a:xfrm>
        </p:grpSpPr>
        <p:graphicFrame>
          <p:nvGraphicFramePr>
            <p:cNvPr id="69" name="Object 139"/>
            <p:cNvGraphicFramePr>
              <a:graphicFrameLocks noChangeAspect="1"/>
            </p:cNvGraphicFramePr>
            <p:nvPr/>
          </p:nvGraphicFramePr>
          <p:xfrm>
            <a:off x="3648" y="1920"/>
            <a:ext cx="1838" cy="342"/>
          </p:xfrm>
          <a:graphic>
            <a:graphicData uri="http://schemas.openxmlformats.org/presentationml/2006/ole">
              <mc:AlternateContent xmlns:mc="http://schemas.openxmlformats.org/markup-compatibility/2006">
                <mc:Choice xmlns:v="urn:schemas-microsoft-com:vml" Requires="v">
                  <p:oleObj name="Equation" r:id="rId14" imgW="3822700" imgH="711200" progId="Equation.DSMT4">
                    <p:embed/>
                  </p:oleObj>
                </mc:Choice>
                <mc:Fallback>
                  <p:oleObj name="Equation" r:id="rId14" imgW="3822700" imgH="711200" progId="Equation.DSMT4">
                    <p:embed/>
                    <p:pic>
                      <p:nvPicPr>
                        <p:cNvPr id="69" name="Object 1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 y="1920"/>
                          <a:ext cx="1838"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Oval 140"/>
            <p:cNvSpPr>
              <a:spLocks noChangeAspect="1" noChangeArrowheads="1"/>
            </p:cNvSpPr>
            <p:nvPr/>
          </p:nvSpPr>
          <p:spPr bwMode="auto">
            <a:xfrm>
              <a:off x="3613" y="2447"/>
              <a:ext cx="69" cy="6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 name="Line 223"/>
            <p:cNvSpPr>
              <a:spLocks noChangeShapeType="1"/>
            </p:cNvSpPr>
            <p:nvPr/>
          </p:nvSpPr>
          <p:spPr bwMode="auto">
            <a:xfrm flipH="1">
              <a:off x="3648" y="2208"/>
              <a:ext cx="432" cy="2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72" name="Rectangle 3"/>
          <p:cNvSpPr>
            <a:spLocks noChangeArrowheads="1"/>
          </p:cNvSpPr>
          <p:nvPr/>
        </p:nvSpPr>
        <p:spPr bwMode="auto">
          <a:xfrm>
            <a:off x="312485" y="5594766"/>
            <a:ext cx="822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dirty="0"/>
              <a:t>Using the equation </a:t>
            </a:r>
            <a:r>
              <a:rPr lang="en-US" i="1" dirty="0"/>
              <a:t>ŷ</a:t>
            </a:r>
            <a:r>
              <a:rPr lang="en-US" dirty="0"/>
              <a:t> = –4.07</a:t>
            </a:r>
            <a:r>
              <a:rPr lang="en-US" i="1" dirty="0"/>
              <a:t>x</a:t>
            </a:r>
            <a:r>
              <a:rPr lang="en-US" dirty="0"/>
              <a:t> + 93.97, we can predict the test score for a student who watches 9 hours of TV.</a:t>
            </a:r>
          </a:p>
        </p:txBody>
      </p:sp>
      <p:sp>
        <p:nvSpPr>
          <p:cNvPr id="73" name="Rectangle 58"/>
          <p:cNvSpPr>
            <a:spLocks noChangeArrowheads="1"/>
          </p:cNvSpPr>
          <p:nvPr/>
        </p:nvSpPr>
        <p:spPr bwMode="auto">
          <a:xfrm>
            <a:off x="2469597" y="6235830"/>
            <a:ext cx="270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 –4.07(</a:t>
            </a:r>
            <a:r>
              <a:rPr lang="en-US" dirty="0">
                <a:solidFill>
                  <a:srgbClr val="E11521"/>
                </a:solidFill>
              </a:rPr>
              <a:t>9</a:t>
            </a:r>
            <a:r>
              <a:rPr lang="en-US" dirty="0"/>
              <a:t>) + 93.97</a:t>
            </a:r>
          </a:p>
        </p:txBody>
      </p:sp>
      <p:sp>
        <p:nvSpPr>
          <p:cNvPr id="74" name="Rectangle 59"/>
          <p:cNvSpPr>
            <a:spLocks noChangeArrowheads="1"/>
          </p:cNvSpPr>
          <p:nvPr/>
        </p:nvSpPr>
        <p:spPr bwMode="auto">
          <a:xfrm>
            <a:off x="600636" y="6241097"/>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t>ŷ</a:t>
            </a:r>
            <a:r>
              <a:rPr lang="en-US" dirty="0"/>
              <a:t> = –4.07</a:t>
            </a:r>
            <a:r>
              <a:rPr lang="en-US" i="1" dirty="0"/>
              <a:t>x</a:t>
            </a:r>
            <a:r>
              <a:rPr lang="en-US" dirty="0"/>
              <a:t> + 93.97</a:t>
            </a:r>
          </a:p>
        </p:txBody>
      </p:sp>
      <p:sp>
        <p:nvSpPr>
          <p:cNvPr id="75" name="Rectangle 60"/>
          <p:cNvSpPr>
            <a:spLocks noChangeArrowheads="1"/>
          </p:cNvSpPr>
          <p:nvPr/>
        </p:nvSpPr>
        <p:spPr bwMode="auto">
          <a:xfrm>
            <a:off x="4348404" y="6271169"/>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 57.34</a:t>
            </a:r>
          </a:p>
        </p:txBody>
      </p:sp>
      <p:sp>
        <p:nvSpPr>
          <p:cNvPr id="76" name="Rectangle 62"/>
          <p:cNvSpPr>
            <a:spLocks noChangeArrowheads="1"/>
          </p:cNvSpPr>
          <p:nvPr/>
        </p:nvSpPr>
        <p:spPr bwMode="auto">
          <a:xfrm>
            <a:off x="8126287" y="4021775"/>
            <a:ext cx="396069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dirty="0"/>
              <a:t>A student who watches 9 hours of TV over the weekend can expect to receive about a 57.34 on Monday’s test.</a:t>
            </a:r>
          </a:p>
        </p:txBody>
      </p:sp>
    </p:spTree>
    <p:extLst>
      <p:ext uri="{BB962C8B-B14F-4D97-AF65-F5344CB8AC3E}">
        <p14:creationId xmlns:p14="http://schemas.microsoft.com/office/powerpoint/2010/main" val="1302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wipe(left)">
                                      <p:cBhvr>
                                        <p:cTn id="34" dur="1000"/>
                                        <p:tgtEl>
                                          <p:spTgt spid="1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200"/>
                                  </p:stCondLst>
                                  <p:childTnLst>
                                    <p:set>
                                      <p:cBhvr>
                                        <p:cTn id="41" dur="1" fill="hold">
                                          <p:stCondLst>
                                            <p:cond delay="499"/>
                                          </p:stCondLst>
                                        </p:cTn>
                                        <p:tgtEl>
                                          <p:spTgt spid="47"/>
                                        </p:tgtEl>
                                        <p:attrNameLst>
                                          <p:attrName>style.visibility</p:attrName>
                                        </p:attrNameLst>
                                      </p:cBhvr>
                                      <p:to>
                                        <p:strVal val="visible"/>
                                      </p:to>
                                    </p:set>
                                  </p:childTnLst>
                                </p:cTn>
                              </p:par>
                            </p:childTnLst>
                          </p:cTn>
                        </p:par>
                        <p:par>
                          <p:cTn id="42" fill="hold">
                            <p:stCondLst>
                              <p:cond delay="700"/>
                            </p:stCondLst>
                            <p:childTnLst>
                              <p:par>
                                <p:cTn id="43" presetID="1" presetClass="entr" presetSubtype="0" fill="hold" grpId="0" nodeType="afterEffect">
                                  <p:stCondLst>
                                    <p:cond delay="200"/>
                                  </p:stCondLst>
                                  <p:childTnLst>
                                    <p:set>
                                      <p:cBhvr>
                                        <p:cTn id="44" dur="1" fill="hold">
                                          <p:stCondLst>
                                            <p:cond delay="499"/>
                                          </p:stCondLst>
                                        </p:cTn>
                                        <p:tgtEl>
                                          <p:spTgt spid="48"/>
                                        </p:tgtEl>
                                        <p:attrNameLst>
                                          <p:attrName>style.visibility</p:attrName>
                                        </p:attrNameLst>
                                      </p:cBhvr>
                                      <p:to>
                                        <p:strVal val="visible"/>
                                      </p:to>
                                    </p:set>
                                  </p:childTnLst>
                                </p:cTn>
                              </p:par>
                            </p:childTnLst>
                          </p:cTn>
                        </p:par>
                        <p:par>
                          <p:cTn id="45" fill="hold">
                            <p:stCondLst>
                              <p:cond delay="1400"/>
                            </p:stCondLst>
                            <p:childTnLst>
                              <p:par>
                                <p:cTn id="46" presetID="1" presetClass="entr" presetSubtype="0" fill="hold" grpId="0" nodeType="afterEffect">
                                  <p:stCondLst>
                                    <p:cond delay="200"/>
                                  </p:stCondLst>
                                  <p:childTnLst>
                                    <p:set>
                                      <p:cBhvr>
                                        <p:cTn id="47" dur="1" fill="hold">
                                          <p:stCondLst>
                                            <p:cond delay="499"/>
                                          </p:stCondLst>
                                        </p:cTn>
                                        <p:tgtEl>
                                          <p:spTgt spid="49"/>
                                        </p:tgtEl>
                                        <p:attrNameLst>
                                          <p:attrName>style.visibility</p:attrName>
                                        </p:attrNameLst>
                                      </p:cBhvr>
                                      <p:to>
                                        <p:strVal val="visible"/>
                                      </p:to>
                                    </p:set>
                                  </p:childTnLst>
                                </p:cTn>
                              </p:par>
                            </p:childTnLst>
                          </p:cTn>
                        </p:par>
                        <p:par>
                          <p:cTn id="48" fill="hold">
                            <p:stCondLst>
                              <p:cond delay="2100"/>
                            </p:stCondLst>
                            <p:childTnLst>
                              <p:par>
                                <p:cTn id="49" presetID="1" presetClass="entr" presetSubtype="0" fill="hold" grpId="0" nodeType="afterEffect">
                                  <p:stCondLst>
                                    <p:cond delay="200"/>
                                  </p:stCondLst>
                                  <p:childTnLst>
                                    <p:set>
                                      <p:cBhvr>
                                        <p:cTn id="50" dur="1" fill="hold">
                                          <p:stCondLst>
                                            <p:cond delay="499"/>
                                          </p:stCondLst>
                                        </p:cTn>
                                        <p:tgtEl>
                                          <p:spTgt spid="50"/>
                                        </p:tgtEl>
                                        <p:attrNameLst>
                                          <p:attrName>style.visibility</p:attrName>
                                        </p:attrNameLst>
                                      </p:cBhvr>
                                      <p:to>
                                        <p:strVal val="visible"/>
                                      </p:to>
                                    </p:set>
                                  </p:childTnLst>
                                </p:cTn>
                              </p:par>
                            </p:childTnLst>
                          </p:cTn>
                        </p:par>
                        <p:par>
                          <p:cTn id="51" fill="hold">
                            <p:stCondLst>
                              <p:cond delay="2800"/>
                            </p:stCondLst>
                            <p:childTnLst>
                              <p:par>
                                <p:cTn id="52" presetID="1" presetClass="entr" presetSubtype="0" fill="hold" grpId="0" nodeType="afterEffect">
                                  <p:stCondLst>
                                    <p:cond delay="200"/>
                                  </p:stCondLst>
                                  <p:childTnLst>
                                    <p:set>
                                      <p:cBhvr>
                                        <p:cTn id="53" dur="1" fill="hold">
                                          <p:stCondLst>
                                            <p:cond delay="499"/>
                                          </p:stCondLst>
                                        </p:cTn>
                                        <p:tgtEl>
                                          <p:spTgt spid="51"/>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grpId="0" nodeType="afterEffect">
                                  <p:stCondLst>
                                    <p:cond delay="200"/>
                                  </p:stCondLst>
                                  <p:childTnLst>
                                    <p:set>
                                      <p:cBhvr>
                                        <p:cTn id="56" dur="1" fill="hold">
                                          <p:stCondLst>
                                            <p:cond delay="499"/>
                                          </p:stCondLst>
                                        </p:cTn>
                                        <p:tgtEl>
                                          <p:spTgt spid="52"/>
                                        </p:tgtEl>
                                        <p:attrNameLst>
                                          <p:attrName>style.visibility</p:attrName>
                                        </p:attrNameLst>
                                      </p:cBhvr>
                                      <p:to>
                                        <p:strVal val="visible"/>
                                      </p:to>
                                    </p:set>
                                  </p:childTnLst>
                                </p:cTn>
                              </p:par>
                            </p:childTnLst>
                          </p:cTn>
                        </p:par>
                        <p:par>
                          <p:cTn id="57" fill="hold">
                            <p:stCondLst>
                              <p:cond delay="4200"/>
                            </p:stCondLst>
                            <p:childTnLst>
                              <p:par>
                                <p:cTn id="58" presetID="1" presetClass="entr" presetSubtype="0" fill="hold" grpId="0" nodeType="afterEffect">
                                  <p:stCondLst>
                                    <p:cond delay="200"/>
                                  </p:stCondLst>
                                  <p:childTnLst>
                                    <p:set>
                                      <p:cBhvr>
                                        <p:cTn id="59" dur="1" fill="hold">
                                          <p:stCondLst>
                                            <p:cond delay="499"/>
                                          </p:stCondLst>
                                        </p:cTn>
                                        <p:tgtEl>
                                          <p:spTgt spid="53"/>
                                        </p:tgtEl>
                                        <p:attrNameLst>
                                          <p:attrName>style.visibility</p:attrName>
                                        </p:attrNameLst>
                                      </p:cBhvr>
                                      <p:to>
                                        <p:strVal val="visible"/>
                                      </p:to>
                                    </p:set>
                                  </p:childTnLst>
                                </p:cTn>
                              </p:par>
                            </p:childTnLst>
                          </p:cTn>
                        </p:par>
                        <p:par>
                          <p:cTn id="60" fill="hold">
                            <p:stCondLst>
                              <p:cond delay="4900"/>
                            </p:stCondLst>
                            <p:childTnLst>
                              <p:par>
                                <p:cTn id="61" presetID="1" presetClass="entr" presetSubtype="0" fill="hold" grpId="0" nodeType="afterEffect">
                                  <p:stCondLst>
                                    <p:cond delay="200"/>
                                  </p:stCondLst>
                                  <p:childTnLst>
                                    <p:set>
                                      <p:cBhvr>
                                        <p:cTn id="62" dur="1" fill="hold">
                                          <p:stCondLst>
                                            <p:cond delay="499"/>
                                          </p:stCondLst>
                                        </p:cTn>
                                        <p:tgtEl>
                                          <p:spTgt spid="54"/>
                                        </p:tgtEl>
                                        <p:attrNameLst>
                                          <p:attrName>style.visibility</p:attrName>
                                        </p:attrNameLst>
                                      </p:cBhvr>
                                      <p:to>
                                        <p:strVal val="visible"/>
                                      </p:to>
                                    </p:set>
                                  </p:childTnLst>
                                </p:cTn>
                              </p:par>
                            </p:childTnLst>
                          </p:cTn>
                        </p:par>
                        <p:par>
                          <p:cTn id="63" fill="hold">
                            <p:stCondLst>
                              <p:cond delay="5600"/>
                            </p:stCondLst>
                            <p:childTnLst>
                              <p:par>
                                <p:cTn id="64" presetID="1" presetClass="entr" presetSubtype="0" fill="hold" grpId="0" nodeType="afterEffect">
                                  <p:stCondLst>
                                    <p:cond delay="200"/>
                                  </p:stCondLst>
                                  <p:childTnLst>
                                    <p:set>
                                      <p:cBhvr>
                                        <p:cTn id="65" dur="1" fill="hold">
                                          <p:stCondLst>
                                            <p:cond delay="499"/>
                                          </p:stCondLst>
                                        </p:cTn>
                                        <p:tgtEl>
                                          <p:spTgt spid="63"/>
                                        </p:tgtEl>
                                        <p:attrNameLst>
                                          <p:attrName>style.visibility</p:attrName>
                                        </p:attrNameLst>
                                      </p:cBhvr>
                                      <p:to>
                                        <p:strVal val="visible"/>
                                      </p:to>
                                    </p:set>
                                  </p:childTnLst>
                                </p:cTn>
                              </p:par>
                            </p:childTnLst>
                          </p:cTn>
                        </p:par>
                        <p:par>
                          <p:cTn id="66" fill="hold">
                            <p:stCondLst>
                              <p:cond delay="6300"/>
                            </p:stCondLst>
                            <p:childTnLst>
                              <p:par>
                                <p:cTn id="67" presetID="1" presetClass="entr" presetSubtype="0" fill="hold" grpId="0" nodeType="afterEffect">
                                  <p:stCondLst>
                                    <p:cond delay="200"/>
                                  </p:stCondLst>
                                  <p:childTnLst>
                                    <p:set>
                                      <p:cBhvr>
                                        <p:cTn id="68" dur="1" fill="hold">
                                          <p:stCondLst>
                                            <p:cond delay="499"/>
                                          </p:stCondLst>
                                        </p:cTn>
                                        <p:tgtEl>
                                          <p:spTgt spid="64"/>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grpId="0" nodeType="afterEffect">
                                  <p:stCondLst>
                                    <p:cond delay="200"/>
                                  </p:stCondLst>
                                  <p:childTnLst>
                                    <p:set>
                                      <p:cBhvr>
                                        <p:cTn id="71" dur="1" fill="hold">
                                          <p:stCondLst>
                                            <p:cond delay="499"/>
                                          </p:stCondLst>
                                        </p:cTn>
                                        <p:tgtEl>
                                          <p:spTgt spid="65"/>
                                        </p:tgtEl>
                                        <p:attrNameLst>
                                          <p:attrName>style.visibility</p:attrName>
                                        </p:attrNameLst>
                                      </p:cBhvr>
                                      <p:to>
                                        <p:strVal val="visible"/>
                                      </p:to>
                                    </p:set>
                                  </p:childTnLst>
                                </p:cTn>
                              </p:par>
                            </p:childTnLst>
                          </p:cTn>
                        </p:par>
                        <p:par>
                          <p:cTn id="72" fill="hold">
                            <p:stCondLst>
                              <p:cond delay="7700"/>
                            </p:stCondLst>
                            <p:childTnLst>
                              <p:par>
                                <p:cTn id="73" presetID="1" presetClass="entr" presetSubtype="0" fill="hold" grpId="0" nodeType="afterEffect">
                                  <p:stCondLst>
                                    <p:cond delay="200"/>
                                  </p:stCondLst>
                                  <p:childTnLst>
                                    <p:set>
                                      <p:cBhvr>
                                        <p:cTn id="74" dur="1" fill="hold">
                                          <p:stCondLst>
                                            <p:cond delay="499"/>
                                          </p:stCondLst>
                                        </p:cTn>
                                        <p:tgtEl>
                                          <p:spTgt spid="66"/>
                                        </p:tgtEl>
                                        <p:attrNameLst>
                                          <p:attrName>style.visibility</p:attrName>
                                        </p:attrNameLst>
                                      </p:cBhvr>
                                      <p:to>
                                        <p:strVal val="visible"/>
                                      </p:to>
                                    </p:set>
                                  </p:childTnLst>
                                </p:cTn>
                              </p:par>
                            </p:childTnLst>
                          </p:cTn>
                        </p:par>
                        <p:par>
                          <p:cTn id="75" fill="hold">
                            <p:stCondLst>
                              <p:cond delay="8400"/>
                            </p:stCondLst>
                            <p:childTnLst>
                              <p:par>
                                <p:cTn id="76" presetID="22" presetClass="entr" presetSubtype="8" fill="hold" grpId="0" nodeType="afterEffect">
                                  <p:stCondLst>
                                    <p:cond delay="50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1000"/>
                                        <p:tgtEl>
                                          <p:spTgt spid="67"/>
                                        </p:tgtEl>
                                      </p:cBhvr>
                                    </p:animEffect>
                                  </p:childTnLst>
                                </p:cTn>
                              </p:par>
                            </p:childTnLst>
                          </p:cTn>
                        </p:par>
                        <p:par>
                          <p:cTn id="79" fill="hold">
                            <p:stCondLst>
                              <p:cond delay="9900"/>
                            </p:stCondLst>
                            <p:childTnLst>
                              <p:par>
                                <p:cTn id="80" presetID="22" presetClass="entr" presetSubtype="2" fill="hold" nodeType="afterEffect">
                                  <p:stCondLst>
                                    <p:cond delay="500"/>
                                  </p:stCondLst>
                                  <p:childTnLst>
                                    <p:set>
                                      <p:cBhvr>
                                        <p:cTn id="81" dur="1" fill="hold">
                                          <p:stCondLst>
                                            <p:cond delay="0"/>
                                          </p:stCondLst>
                                        </p:cTn>
                                        <p:tgtEl>
                                          <p:spTgt spid="68"/>
                                        </p:tgtEl>
                                        <p:attrNameLst>
                                          <p:attrName>style.visibility</p:attrName>
                                        </p:attrNameLst>
                                      </p:cBhvr>
                                      <p:to>
                                        <p:strVal val="visible"/>
                                      </p:to>
                                    </p:set>
                                    <p:animEffect transition="in" filter="wipe(right)">
                                      <p:cBhvr>
                                        <p:cTn id="82" dur="1000"/>
                                        <p:tgtEl>
                                          <p:spTgt spid="6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1000"/>
                                  </p:stCondLst>
                                  <p:childTnLst>
                                    <p:set>
                                      <p:cBhvr>
                                        <p:cTn id="89" dur="1" fill="hold">
                                          <p:stCondLst>
                                            <p:cond delay="0"/>
                                          </p:stCondLst>
                                        </p:cTn>
                                        <p:tgtEl>
                                          <p:spTgt spid="73"/>
                                        </p:tgtEl>
                                        <p:attrNameLst>
                                          <p:attrName>style.visibility</p:attrName>
                                        </p:attrNameLst>
                                      </p:cBhvr>
                                      <p:to>
                                        <p:strVal val="visible"/>
                                      </p:to>
                                    </p:set>
                                  </p:childTnLst>
                                </p:cTn>
                              </p:par>
                            </p:childTnLst>
                          </p:cTn>
                        </p:par>
                        <p:par>
                          <p:cTn id="90" fill="hold">
                            <p:stCondLst>
                              <p:cond delay="1000"/>
                            </p:stCondLst>
                            <p:childTnLst>
                              <p:par>
                                <p:cTn id="91" presetID="1" presetClass="entr" presetSubtype="0" fill="hold" grpId="0" nodeType="afterEffect">
                                  <p:stCondLst>
                                    <p:cond delay="100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left)">
                                      <p:cBhvr>
                                        <p:cTn id="9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47" grpId="0" animBg="1"/>
      <p:bldP spid="48" grpId="0" animBg="1"/>
      <p:bldP spid="49" grpId="0" animBg="1"/>
      <p:bldP spid="50" grpId="0" animBg="1"/>
      <p:bldP spid="51" grpId="0" animBg="1"/>
      <p:bldP spid="52" grpId="0" animBg="1"/>
      <p:bldP spid="53" grpId="0" animBg="1"/>
      <p:bldP spid="54" grpId="0" animBg="1"/>
      <p:bldP spid="63" grpId="0" animBg="1"/>
      <p:bldP spid="64" grpId="0" animBg="1"/>
      <p:bldP spid="65" grpId="0" animBg="1"/>
      <p:bldP spid="66" grpId="0" animBg="1"/>
      <p:bldP spid="67" grpId="0" animBg="1"/>
      <p:bldP spid="73" grpId="0"/>
      <p:bldP spid="74" grpId="0"/>
      <p:bldP spid="75" grpId="0"/>
      <p:bldP spid="7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Multiple Regression</a:t>
            </a:r>
          </a:p>
        </p:txBody>
      </p:sp>
      <p:sp>
        <p:nvSpPr>
          <p:cNvPr id="2" name="Rectangle 1">
            <a:extLst>
              <a:ext uri="{FF2B5EF4-FFF2-40B4-BE49-F238E27FC236}">
                <a16:creationId xmlns:a16="http://schemas.microsoft.com/office/drawing/2014/main" id="{587ACA33-62C1-9990-01C4-57F9CAFB3B5C}"/>
              </a:ext>
            </a:extLst>
          </p:cNvPr>
          <p:cNvSpPr/>
          <p:nvPr/>
        </p:nvSpPr>
        <p:spPr>
          <a:xfrm>
            <a:off x="824139" y="941316"/>
            <a:ext cx="11005004" cy="3416320"/>
          </a:xfrm>
          <a:prstGeom prst="rect">
            <a:avLst/>
          </a:prstGeom>
        </p:spPr>
        <p:txBody>
          <a:bodyPr wrap="square">
            <a:spAutoFit/>
          </a:bodyPr>
          <a:lstStyle/>
          <a:p>
            <a:pPr algn="just"/>
            <a:r>
              <a:rPr lang="en-IN" sz="2400" dirty="0"/>
              <a:t>In statistical </a:t>
            </a:r>
            <a:r>
              <a:rPr lang="en-IN" sz="2400" dirty="0" err="1"/>
              <a:t>modeling</a:t>
            </a:r>
            <a:r>
              <a:rPr lang="en-IN" sz="2400" dirty="0"/>
              <a:t>, </a:t>
            </a:r>
            <a:r>
              <a:rPr lang="en-IN" sz="2400" b="1" dirty="0"/>
              <a:t>regression analysis</a:t>
            </a:r>
            <a:r>
              <a:rPr lang="en-IN" sz="2400" dirty="0"/>
              <a:t> is a set of statistical processes for estimating the relationships between a dependent variable ('outcome variable') and one or more independent variables ('predictors', 'covariates', or 'features'). The most common form of regression analysis is linear regression, in which a researcher finds the line (or a more complex linear combination) that most closely fits the data according to a specific mathematical criterion.</a:t>
            </a:r>
          </a:p>
          <a:p>
            <a:pPr algn="just"/>
            <a:r>
              <a:rPr lang="en-IN" sz="2400" b="1" i="1" dirty="0"/>
              <a:t>Examine the linear relationship between 1 dependent (Y) and 2 or more independent variables (</a:t>
            </a:r>
            <a:r>
              <a:rPr lang="en-IN" sz="2400" b="1" i="1" dirty="0" err="1"/>
              <a:t>X</a:t>
            </a:r>
            <a:r>
              <a:rPr lang="en-IN" sz="2400" b="1" i="1" baseline="-25000" dirty="0" err="1"/>
              <a:t>j</a:t>
            </a:r>
            <a:r>
              <a:rPr lang="en-IN" sz="2400" b="1" i="1" dirty="0"/>
              <a:t>) </a:t>
            </a:r>
          </a:p>
          <a:p>
            <a:pPr algn="just"/>
            <a:r>
              <a:rPr lang="en-IN" sz="2400" b="1" i="1" dirty="0">
                <a:latin typeface="Constantia" pitchFamily="18" charset="0"/>
              </a:rPr>
              <a:t>Multiple Regression Model with ‘k’ independent variables </a:t>
            </a:r>
            <a:endParaRPr lang="en-US" sz="2400" dirty="0">
              <a:latin typeface="Constantia" pitchFamily="18" charset="0"/>
            </a:endParaRPr>
          </a:p>
        </p:txBody>
      </p:sp>
      <p:pic>
        <p:nvPicPr>
          <p:cNvPr id="4" name="Picture 3">
            <a:extLst>
              <a:ext uri="{FF2B5EF4-FFF2-40B4-BE49-F238E27FC236}">
                <a16:creationId xmlns:a16="http://schemas.microsoft.com/office/drawing/2014/main" id="{6D79C840-4214-120A-4B32-7CC03624CD09}"/>
              </a:ext>
            </a:extLst>
          </p:cNvPr>
          <p:cNvPicPr>
            <a:picLocks noChangeAspect="1"/>
          </p:cNvPicPr>
          <p:nvPr/>
        </p:nvPicPr>
        <p:blipFill>
          <a:blip r:embed="rId2"/>
          <a:stretch>
            <a:fillRect/>
          </a:stretch>
        </p:blipFill>
        <p:spPr>
          <a:xfrm>
            <a:off x="2169767" y="4470057"/>
            <a:ext cx="7132938" cy="1365622"/>
          </a:xfrm>
          <a:prstGeom prst="rect">
            <a:avLst/>
          </a:prstGeom>
        </p:spPr>
      </p:pic>
    </p:spTree>
    <p:extLst>
      <p:ext uri="{BB962C8B-B14F-4D97-AF65-F5344CB8AC3E}">
        <p14:creationId xmlns:p14="http://schemas.microsoft.com/office/powerpoint/2010/main" val="29701804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Multiple Regression</a:t>
            </a:r>
          </a:p>
        </p:txBody>
      </p:sp>
      <p:pic>
        <p:nvPicPr>
          <p:cNvPr id="3" name="Picture 2">
            <a:extLst>
              <a:ext uri="{FF2B5EF4-FFF2-40B4-BE49-F238E27FC236}">
                <a16:creationId xmlns:a16="http://schemas.microsoft.com/office/drawing/2014/main" id="{850A92DD-6B48-F649-D3A7-3921172B7EF1}"/>
              </a:ext>
            </a:extLst>
          </p:cNvPr>
          <p:cNvPicPr>
            <a:picLocks noChangeAspect="1"/>
          </p:cNvPicPr>
          <p:nvPr/>
        </p:nvPicPr>
        <p:blipFill rotWithShape="1">
          <a:blip r:embed="rId2"/>
          <a:srcRect l="24367" t="11803" r="51687" b="29618"/>
          <a:stretch/>
        </p:blipFill>
        <p:spPr>
          <a:xfrm>
            <a:off x="761641" y="2150018"/>
            <a:ext cx="2908093" cy="4017364"/>
          </a:xfrm>
          <a:prstGeom prst="rect">
            <a:avLst/>
          </a:prstGeom>
        </p:spPr>
      </p:pic>
      <p:sp>
        <p:nvSpPr>
          <p:cNvPr id="5" name="TextBox 4">
            <a:extLst>
              <a:ext uri="{FF2B5EF4-FFF2-40B4-BE49-F238E27FC236}">
                <a16:creationId xmlns:a16="http://schemas.microsoft.com/office/drawing/2014/main" id="{EB74560A-D776-200D-3127-BF7A13070843}"/>
              </a:ext>
            </a:extLst>
          </p:cNvPr>
          <p:cNvSpPr txBox="1"/>
          <p:nvPr/>
        </p:nvSpPr>
        <p:spPr>
          <a:xfrm>
            <a:off x="1106416" y="1125977"/>
            <a:ext cx="10403174" cy="2308324"/>
          </a:xfrm>
          <a:prstGeom prst="rect">
            <a:avLst/>
          </a:prstGeom>
          <a:noFill/>
        </p:spPr>
        <p:txBody>
          <a:bodyPr wrap="square" rtlCol="0">
            <a:spAutoFit/>
          </a:bodyPr>
          <a:lstStyle/>
          <a:p>
            <a:r>
              <a:rPr lang="en-IN" sz="2400" dirty="0"/>
              <a:t>Problem: A Distributor of frozen desert pies want to evaluate factors thought to influence demand      </a:t>
            </a:r>
          </a:p>
          <a:p>
            <a:r>
              <a:rPr lang="en-IN" sz="2400" dirty="0"/>
              <a:t>                                       Depend Variable: Pie Sales (units per week)</a:t>
            </a:r>
          </a:p>
          <a:p>
            <a:r>
              <a:rPr lang="en-IN" sz="2400" dirty="0"/>
              <a:t>                                       Independent Variables: Price </a:t>
            </a:r>
          </a:p>
          <a:p>
            <a:r>
              <a:rPr lang="en-IN" sz="2400" dirty="0"/>
              <a:t>                                                                                 Advertising</a:t>
            </a:r>
          </a:p>
          <a:p>
            <a:r>
              <a:rPr lang="en-IN" sz="2400" dirty="0"/>
              <a:t>                                       Data are collected for 15 weeks  </a:t>
            </a:r>
          </a:p>
        </p:txBody>
      </p:sp>
      <p:sp>
        <p:nvSpPr>
          <p:cNvPr id="6" name="TextBox 5">
            <a:extLst>
              <a:ext uri="{FF2B5EF4-FFF2-40B4-BE49-F238E27FC236}">
                <a16:creationId xmlns:a16="http://schemas.microsoft.com/office/drawing/2014/main" id="{8589484F-035F-C5E4-B3BA-E26482B7E8D0}"/>
              </a:ext>
            </a:extLst>
          </p:cNvPr>
          <p:cNvSpPr txBox="1"/>
          <p:nvPr/>
        </p:nvSpPr>
        <p:spPr>
          <a:xfrm>
            <a:off x="3782160" y="3649744"/>
            <a:ext cx="7615003" cy="1754326"/>
          </a:xfrm>
          <a:prstGeom prst="rect">
            <a:avLst/>
          </a:prstGeom>
          <a:noFill/>
        </p:spPr>
        <p:txBody>
          <a:bodyPr wrap="square" rtlCol="0">
            <a:spAutoFit/>
          </a:bodyPr>
          <a:lstStyle/>
          <a:p>
            <a:r>
              <a:rPr lang="en-IN" sz="3600" dirty="0"/>
              <a:t>Solution</a:t>
            </a:r>
          </a:p>
          <a:p>
            <a:endParaRPr lang="en-IN" sz="3600" dirty="0"/>
          </a:p>
          <a:p>
            <a:r>
              <a:rPr lang="en-IN" sz="3600" dirty="0"/>
              <a:t>Sales = </a:t>
            </a:r>
            <a:r>
              <a:rPr lang="en-IN" sz="3600" dirty="0" err="1"/>
              <a:t>b</a:t>
            </a:r>
            <a:r>
              <a:rPr lang="en-IN" sz="3600" baseline="-25000" dirty="0" err="1"/>
              <a:t>o</a:t>
            </a:r>
            <a:r>
              <a:rPr lang="en-IN" sz="3600" dirty="0"/>
              <a:t> + b</a:t>
            </a:r>
            <a:r>
              <a:rPr lang="en-IN" sz="3600" baseline="-25000" dirty="0"/>
              <a:t>1</a:t>
            </a:r>
            <a:r>
              <a:rPr lang="en-IN" sz="3600" dirty="0"/>
              <a:t> (price) + b</a:t>
            </a:r>
            <a:r>
              <a:rPr lang="en-IN" sz="3600" baseline="-25000" dirty="0"/>
              <a:t>2</a:t>
            </a:r>
            <a:r>
              <a:rPr lang="en-IN" sz="3600" dirty="0"/>
              <a:t> (Advertising) </a:t>
            </a:r>
          </a:p>
        </p:txBody>
      </p:sp>
    </p:spTree>
    <p:extLst>
      <p:ext uri="{BB962C8B-B14F-4D97-AF65-F5344CB8AC3E}">
        <p14:creationId xmlns:p14="http://schemas.microsoft.com/office/powerpoint/2010/main" val="139647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Mean versus Median </a:t>
            </a:r>
            <a:endParaRPr lang="en-US" sz="4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A91D27-F929-AEC4-4E37-5B5E6BC41C9A}"/>
              </a:ext>
            </a:extLst>
          </p:cNvPr>
          <p:cNvPicPr>
            <a:picLocks noChangeAspect="1"/>
          </p:cNvPicPr>
          <p:nvPr/>
        </p:nvPicPr>
        <p:blipFill>
          <a:blip r:embed="rId2"/>
          <a:stretch>
            <a:fillRect/>
          </a:stretch>
        </p:blipFill>
        <p:spPr>
          <a:xfrm>
            <a:off x="606613" y="726619"/>
            <a:ext cx="5489387" cy="2889160"/>
          </a:xfrm>
          <a:prstGeom prst="rect">
            <a:avLst/>
          </a:prstGeom>
        </p:spPr>
      </p:pic>
      <p:pic>
        <p:nvPicPr>
          <p:cNvPr id="16" name="Picture 15">
            <a:extLst>
              <a:ext uri="{FF2B5EF4-FFF2-40B4-BE49-F238E27FC236}">
                <a16:creationId xmlns:a16="http://schemas.microsoft.com/office/drawing/2014/main" id="{01D172D9-27B3-9C1B-3242-F2FB6BCF70D1}"/>
              </a:ext>
            </a:extLst>
          </p:cNvPr>
          <p:cNvPicPr>
            <a:picLocks noChangeAspect="1"/>
          </p:cNvPicPr>
          <p:nvPr/>
        </p:nvPicPr>
        <p:blipFill>
          <a:blip r:embed="rId3"/>
          <a:stretch>
            <a:fillRect/>
          </a:stretch>
        </p:blipFill>
        <p:spPr>
          <a:xfrm>
            <a:off x="7064933" y="1045596"/>
            <a:ext cx="4520454" cy="2609642"/>
          </a:xfrm>
          <a:prstGeom prst="rect">
            <a:avLst/>
          </a:prstGeom>
        </p:spPr>
      </p:pic>
      <p:pic>
        <p:nvPicPr>
          <p:cNvPr id="18" name="Picture 17">
            <a:extLst>
              <a:ext uri="{FF2B5EF4-FFF2-40B4-BE49-F238E27FC236}">
                <a16:creationId xmlns:a16="http://schemas.microsoft.com/office/drawing/2014/main" id="{C355C0FF-4967-BBFA-B89D-7D01166E7F28}"/>
              </a:ext>
            </a:extLst>
          </p:cNvPr>
          <p:cNvPicPr>
            <a:picLocks noChangeAspect="1"/>
          </p:cNvPicPr>
          <p:nvPr/>
        </p:nvPicPr>
        <p:blipFill>
          <a:blip r:embed="rId4"/>
          <a:stretch>
            <a:fillRect/>
          </a:stretch>
        </p:blipFill>
        <p:spPr>
          <a:xfrm>
            <a:off x="252248" y="3615779"/>
            <a:ext cx="5301232" cy="3111440"/>
          </a:xfrm>
          <a:prstGeom prst="rect">
            <a:avLst/>
          </a:prstGeom>
        </p:spPr>
      </p:pic>
      <p:sp>
        <p:nvSpPr>
          <p:cNvPr id="6" name="TextBox 5">
            <a:extLst>
              <a:ext uri="{FF2B5EF4-FFF2-40B4-BE49-F238E27FC236}">
                <a16:creationId xmlns:a16="http://schemas.microsoft.com/office/drawing/2014/main" id="{D5742E51-376E-2FB9-5CB4-FC115FC4AB6D}"/>
              </a:ext>
            </a:extLst>
          </p:cNvPr>
          <p:cNvSpPr txBox="1"/>
          <p:nvPr/>
        </p:nvSpPr>
        <p:spPr>
          <a:xfrm>
            <a:off x="5553480" y="4335076"/>
            <a:ext cx="6386272" cy="1631216"/>
          </a:xfrm>
          <a:prstGeom prst="rect">
            <a:avLst/>
          </a:prstGeom>
          <a:noFill/>
        </p:spPr>
        <p:txBody>
          <a:bodyPr wrap="square" rtlCol="0">
            <a:spAutoFit/>
          </a:bodyPr>
          <a:lstStyle/>
          <a:p>
            <a:pPr marL="342900" indent="-342900" algn="just">
              <a:buAutoNum type="arabicPeriod"/>
            </a:pPr>
            <a:r>
              <a:rPr lang="en-IN" sz="2000" dirty="0"/>
              <a:t>The Mean and median of a symmetric distribution are close together </a:t>
            </a:r>
          </a:p>
          <a:p>
            <a:pPr marL="342900" indent="-342900">
              <a:buAutoNum type="arabicPeriod"/>
            </a:pPr>
            <a:r>
              <a:rPr lang="en-IN" sz="2000" dirty="0"/>
              <a:t>In Skewed distributions, the mean is father out in the long tail than is the median.  The mean is more sensitive to extreme values. </a:t>
            </a:r>
          </a:p>
        </p:txBody>
      </p:sp>
    </p:spTree>
    <p:extLst>
      <p:ext uri="{BB962C8B-B14F-4D97-AF65-F5344CB8AC3E}">
        <p14:creationId xmlns:p14="http://schemas.microsoft.com/office/powerpoint/2010/main" val="6854234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Multiple Regression</a:t>
            </a:r>
          </a:p>
        </p:txBody>
      </p:sp>
      <p:graphicFrame>
        <p:nvGraphicFramePr>
          <p:cNvPr id="2" name="Table 1">
            <a:extLst>
              <a:ext uri="{FF2B5EF4-FFF2-40B4-BE49-F238E27FC236}">
                <a16:creationId xmlns:a16="http://schemas.microsoft.com/office/drawing/2014/main" id="{457CF0B2-9334-7FDA-A0A2-C41D282F97FD}"/>
              </a:ext>
            </a:extLst>
          </p:cNvPr>
          <p:cNvGraphicFramePr>
            <a:graphicFrameLocks noGrp="1"/>
          </p:cNvGraphicFramePr>
          <p:nvPr>
            <p:extLst>
              <p:ext uri="{D42A27DB-BD31-4B8C-83A1-F6EECF244321}">
                <p14:modId xmlns:p14="http://schemas.microsoft.com/office/powerpoint/2010/main" val="1128556771"/>
              </p:ext>
            </p:extLst>
          </p:nvPr>
        </p:nvGraphicFramePr>
        <p:xfrm>
          <a:off x="585331" y="1350052"/>
          <a:ext cx="7280793" cy="4307205"/>
        </p:xfrm>
        <a:graphic>
          <a:graphicData uri="http://schemas.openxmlformats.org/drawingml/2006/table">
            <a:tbl>
              <a:tblPr>
                <a:tableStyleId>{5C22544A-7EE6-4342-B048-85BDC9FD1C3A}</a:tableStyleId>
              </a:tblPr>
              <a:tblGrid>
                <a:gridCol w="831121">
                  <a:extLst>
                    <a:ext uri="{9D8B030D-6E8A-4147-A177-3AD203B41FA5}">
                      <a16:colId xmlns:a16="http://schemas.microsoft.com/office/drawing/2014/main" val="20000"/>
                    </a:ext>
                  </a:extLst>
                </a:gridCol>
                <a:gridCol w="831121">
                  <a:extLst>
                    <a:ext uri="{9D8B030D-6E8A-4147-A177-3AD203B41FA5}">
                      <a16:colId xmlns:a16="http://schemas.microsoft.com/office/drawing/2014/main" val="20001"/>
                    </a:ext>
                  </a:extLst>
                </a:gridCol>
                <a:gridCol w="831121">
                  <a:extLst>
                    <a:ext uri="{9D8B030D-6E8A-4147-A177-3AD203B41FA5}">
                      <a16:colId xmlns:a16="http://schemas.microsoft.com/office/drawing/2014/main" val="20002"/>
                    </a:ext>
                  </a:extLst>
                </a:gridCol>
                <a:gridCol w="831121">
                  <a:extLst>
                    <a:ext uri="{9D8B030D-6E8A-4147-A177-3AD203B41FA5}">
                      <a16:colId xmlns:a16="http://schemas.microsoft.com/office/drawing/2014/main" val="20003"/>
                    </a:ext>
                  </a:extLst>
                </a:gridCol>
                <a:gridCol w="831121">
                  <a:extLst>
                    <a:ext uri="{9D8B030D-6E8A-4147-A177-3AD203B41FA5}">
                      <a16:colId xmlns:a16="http://schemas.microsoft.com/office/drawing/2014/main" val="20004"/>
                    </a:ext>
                  </a:extLst>
                </a:gridCol>
                <a:gridCol w="831121">
                  <a:extLst>
                    <a:ext uri="{9D8B030D-6E8A-4147-A177-3AD203B41FA5}">
                      <a16:colId xmlns:a16="http://schemas.microsoft.com/office/drawing/2014/main" val="20005"/>
                    </a:ext>
                  </a:extLst>
                </a:gridCol>
                <a:gridCol w="631825">
                  <a:extLst>
                    <a:ext uri="{9D8B030D-6E8A-4147-A177-3AD203B41FA5}">
                      <a16:colId xmlns:a16="http://schemas.microsoft.com/office/drawing/2014/main" val="20006"/>
                    </a:ext>
                  </a:extLst>
                </a:gridCol>
                <a:gridCol w="831121">
                  <a:extLst>
                    <a:ext uri="{9D8B030D-6E8A-4147-A177-3AD203B41FA5}">
                      <a16:colId xmlns:a16="http://schemas.microsoft.com/office/drawing/2014/main" val="20007"/>
                    </a:ext>
                  </a:extLst>
                </a:gridCol>
                <a:gridCol w="831121">
                  <a:extLst>
                    <a:ext uri="{9D8B030D-6E8A-4147-A177-3AD203B41FA5}">
                      <a16:colId xmlns:a16="http://schemas.microsoft.com/office/drawing/2014/main" val="20008"/>
                    </a:ext>
                  </a:extLst>
                </a:gridCol>
              </a:tblGrid>
              <a:tr h="190500">
                <a:tc>
                  <a:txBody>
                    <a:bodyPr/>
                    <a:lstStyle/>
                    <a:p>
                      <a:pPr algn="l" fontAlgn="b"/>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dirty="0">
                          <a:effectLst/>
                        </a:rPr>
                        <a:t>x</a:t>
                      </a:r>
                      <a:r>
                        <a:rPr lang="en-IN" sz="1600" u="none" strike="noStrike" baseline="-25000" dirty="0">
                          <a:effectLst/>
                        </a:rPr>
                        <a:t>2</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baseline="30000" dirty="0">
                          <a:effectLst/>
                        </a:rPr>
                        <a:t>2</a:t>
                      </a:r>
                      <a:endParaRPr lang="en-IN" sz="1600" b="0" i="0" u="none" strike="noStrike" baseline="30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r>
                        <a:rPr lang="en-IN" sz="1600" u="none" strike="noStrike" baseline="30000" dirty="0">
                          <a:effectLst/>
                        </a:rPr>
                        <a:t>2</a:t>
                      </a:r>
                      <a:endParaRPr lang="en-IN" sz="1600" b="0" i="0" u="none" strike="noStrike" baseline="30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a:effectLst/>
                        </a:rPr>
                        <a:t>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350</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3.3</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1155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18.15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30.25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10.89</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1518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56.25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10.89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2800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2380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46.24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380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2850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1520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56.25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470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1739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23.68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40.96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13.69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3150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2448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1190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51.84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2370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25.28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62.41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2596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34.81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2250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r" fontAlgn="b"/>
                      <a:r>
                        <a:rPr lang="en-IN" sz="1600" u="none" strike="noStrike">
                          <a:effectLst/>
                        </a:rPr>
                        <a:t>15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2100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810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18.9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7.29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90500">
                <a:tc gridSpan="2">
                  <a:txBody>
                    <a:bodyPr/>
                    <a:lstStyle/>
                    <a:p>
                      <a:pPr algn="r" fontAlgn="b"/>
                      <a:r>
                        <a:rPr lang="en-IN" sz="1600" b="0" i="0" u="none" strike="noStrike" dirty="0">
                          <a:solidFill>
                            <a:srgbClr val="000000"/>
                          </a:solidFill>
                          <a:effectLst/>
                          <a:latin typeface="Calibri" panose="020F0502020204030204" pitchFamily="34" charset="0"/>
                          <a:sym typeface="Symbol" panose="05050102010706020507" pitchFamily="18" charset="2"/>
                        </a:rPr>
                        <a:t></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99.2</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52.2</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39152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21087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345.46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675.26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185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pic>
        <p:nvPicPr>
          <p:cNvPr id="4" name="Picture 3">
            <a:extLst>
              <a:ext uri="{FF2B5EF4-FFF2-40B4-BE49-F238E27FC236}">
                <a16:creationId xmlns:a16="http://schemas.microsoft.com/office/drawing/2014/main" id="{8FC25598-43CD-78D8-5809-D20188B0138C}"/>
              </a:ext>
            </a:extLst>
          </p:cNvPr>
          <p:cNvPicPr>
            <a:picLocks noChangeAspect="1"/>
          </p:cNvPicPr>
          <p:nvPr/>
        </p:nvPicPr>
        <p:blipFill rotWithShape="1">
          <a:blip r:embed="rId2"/>
          <a:srcRect l="7065"/>
          <a:stretch/>
        </p:blipFill>
        <p:spPr>
          <a:xfrm>
            <a:off x="8034728" y="1350052"/>
            <a:ext cx="4157272" cy="1953451"/>
          </a:xfrm>
          <a:prstGeom prst="rect">
            <a:avLst/>
          </a:prstGeom>
        </p:spPr>
      </p:pic>
      <p:sp>
        <p:nvSpPr>
          <p:cNvPr id="7" name="TextBox 6">
            <a:extLst>
              <a:ext uri="{FF2B5EF4-FFF2-40B4-BE49-F238E27FC236}">
                <a16:creationId xmlns:a16="http://schemas.microsoft.com/office/drawing/2014/main" id="{E27AA54B-EAE4-0397-764D-03FB3A41F3B8}"/>
              </a:ext>
            </a:extLst>
          </p:cNvPr>
          <p:cNvSpPr txBox="1"/>
          <p:nvPr/>
        </p:nvSpPr>
        <p:spPr>
          <a:xfrm>
            <a:off x="8636084" y="3503654"/>
            <a:ext cx="2921333" cy="369332"/>
          </a:xfrm>
          <a:prstGeom prst="rect">
            <a:avLst/>
          </a:prstGeom>
          <a:noFill/>
        </p:spPr>
        <p:txBody>
          <a:bodyPr wrap="square" rtlCol="0">
            <a:spAutoFit/>
          </a:bodyPr>
          <a:lstStyle/>
          <a:p>
            <a:r>
              <a:rPr lang="en-IN" dirty="0">
                <a:sym typeface="Symbol" panose="05050102010706020507" pitchFamily="18" charset="2"/>
              </a:rPr>
              <a:t>(x</a:t>
            </a:r>
            <a:r>
              <a:rPr lang="en-IN" baseline="-25000" dirty="0">
                <a:sym typeface="Symbol" panose="05050102010706020507" pitchFamily="18" charset="2"/>
              </a:rPr>
              <a:t>1</a:t>
            </a:r>
            <a:r>
              <a:rPr lang="en-IN" dirty="0">
                <a:sym typeface="Symbol" panose="05050102010706020507" pitchFamily="18" charset="2"/>
              </a:rPr>
              <a:t>x</a:t>
            </a:r>
            <a:r>
              <a:rPr lang="en-IN" baseline="-25000" dirty="0">
                <a:sym typeface="Symbol" panose="05050102010706020507" pitchFamily="18" charset="2"/>
              </a:rPr>
              <a:t>2</a:t>
            </a:r>
            <a:r>
              <a:rPr lang="en-IN" dirty="0">
                <a:sym typeface="Symbol" panose="05050102010706020507" pitchFamily="18" charset="2"/>
              </a:rPr>
              <a:t>)</a:t>
            </a:r>
            <a:r>
              <a:rPr lang="en-IN" baseline="30000" dirty="0">
                <a:sym typeface="Symbol" panose="05050102010706020507" pitchFamily="18" charset="2"/>
              </a:rPr>
              <a:t>2</a:t>
            </a:r>
            <a:r>
              <a:rPr lang="en-IN" baseline="-25000" dirty="0">
                <a:sym typeface="Symbol" panose="05050102010706020507" pitchFamily="18" charset="2"/>
              </a:rPr>
              <a:t>=</a:t>
            </a:r>
            <a:r>
              <a:rPr lang="en-IN" dirty="0">
                <a:sym typeface="Symbol" panose="05050102010706020507" pitchFamily="18" charset="2"/>
              </a:rPr>
              <a:t> </a:t>
            </a:r>
            <a:r>
              <a:rPr lang="en-IN" dirty="0"/>
              <a:t>26814169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C23E76-F99F-A24A-F107-47F54B8C00A4}"/>
                  </a:ext>
                </a:extLst>
              </p:cNvPr>
              <p:cNvSpPr txBox="1"/>
              <p:nvPr/>
            </p:nvSpPr>
            <p:spPr>
              <a:xfrm>
                <a:off x="8469443" y="4052341"/>
                <a:ext cx="2863122" cy="1334468"/>
              </a:xfrm>
              <a:prstGeom prst="rect">
                <a:avLst/>
              </a:prstGeom>
              <a:noFill/>
            </p:spPr>
            <p:txBody>
              <a:bodyPr wrap="square" rtlCol="0">
                <a:spAutoFit/>
              </a:bodyPr>
              <a:lstStyle/>
              <a:p>
                <a:r>
                  <a:rPr lang="en-IN" dirty="0"/>
                  <a:t>b</a:t>
                </a:r>
                <a:r>
                  <a:rPr lang="en-IN" baseline="-25000" dirty="0"/>
                  <a:t>1</a:t>
                </a:r>
                <a:r>
                  <a:rPr lang="en-IN" dirty="0"/>
                  <a:t> =- 24.97509</a:t>
                </a:r>
              </a:p>
              <a:p>
                <a:r>
                  <a:rPr lang="en-IN" dirty="0"/>
                  <a:t>b</a:t>
                </a:r>
                <a:r>
                  <a:rPr lang="en-IN" baseline="-25000" dirty="0"/>
                  <a:t>2</a:t>
                </a:r>
                <a:r>
                  <a:rPr lang="en-IN" dirty="0"/>
                  <a:t> = 74.131</a:t>
                </a:r>
              </a:p>
              <a:p>
                <a:r>
                  <a:rPr lang="en-IN" dirty="0"/>
                  <a:t>b</a:t>
                </a:r>
                <a:r>
                  <a:rPr lang="en-IN" baseline="-25000" dirty="0"/>
                  <a:t>0</a:t>
                </a:r>
                <a:r>
                  <a:rPr lang="en-IN" dirty="0"/>
                  <a:t> = </a:t>
                </a:r>
                <a14:m>
                  <m:oMath xmlns:m="http://schemas.openxmlformats.org/officeDocument/2006/math">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r>
                              <a:rPr lang="en-IN" b="0" i="1" smtClean="0">
                                <a:latin typeface="Cambria Math" panose="02040503050406030204" pitchFamily="18" charset="0"/>
                              </a:rPr>
                              <m:t>𝑦</m:t>
                            </m:r>
                          </m:e>
                        </m:nary>
                      </m:num>
                      <m:den>
                        <m:r>
                          <a:rPr lang="en-IN" b="0" i="1" smtClean="0">
                            <a:latin typeface="Cambria Math" panose="02040503050406030204" pitchFamily="18" charset="0"/>
                          </a:rPr>
                          <m:t>𝑛</m:t>
                        </m:r>
                      </m:den>
                    </m:f>
                    <m:r>
                      <a:rPr lang="en-IN" b="0" i="1" smtClean="0">
                        <a:latin typeface="Cambria Math" panose="02040503050406030204" pitchFamily="18" charset="0"/>
                      </a:rPr>
                      <m:t>−</m:t>
                    </m:r>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nary>
                      </m:num>
                      <m:den>
                        <m:r>
                          <a:rPr lang="en-IN" b="0" i="1" smtClean="0">
                            <a:latin typeface="Cambria Math" panose="02040503050406030204" pitchFamily="18" charset="0"/>
                          </a:rPr>
                          <m:t>𝑛</m:t>
                        </m:r>
                      </m:den>
                    </m:f>
                    <m:r>
                      <a:rPr lang="en-IN" b="0" i="1" smtClean="0">
                        <a:latin typeface="Cambria Math" panose="02040503050406030204" pitchFamily="18" charset="0"/>
                      </a:rPr>
                      <m:t>−</m:t>
                    </m:r>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nary>
                      </m:num>
                      <m:den>
                        <m:r>
                          <a:rPr lang="en-IN" b="0" i="1" smtClean="0">
                            <a:latin typeface="Cambria Math" panose="02040503050406030204" pitchFamily="18" charset="0"/>
                          </a:rPr>
                          <m:t>𝑛</m:t>
                        </m:r>
                      </m:den>
                    </m:f>
                  </m:oMath>
                </a14:m>
                <a:endParaRPr lang="en-IN" dirty="0"/>
              </a:p>
              <a:p>
                <a:r>
                  <a:rPr lang="en-IN" dirty="0"/>
                  <a:t>B</a:t>
                </a:r>
                <a:r>
                  <a:rPr lang="en-IN" baseline="-25000" dirty="0"/>
                  <a:t>0</a:t>
                </a:r>
                <a:r>
                  <a:rPr lang="en-IN" dirty="0"/>
                  <a:t> = 306.526 </a:t>
                </a:r>
              </a:p>
            </p:txBody>
          </p:sp>
        </mc:Choice>
        <mc:Fallback xmlns="">
          <p:sp>
            <p:nvSpPr>
              <p:cNvPr id="8" name="TextBox 7">
                <a:extLst>
                  <a:ext uri="{FF2B5EF4-FFF2-40B4-BE49-F238E27FC236}">
                    <a16:creationId xmlns:a16="http://schemas.microsoft.com/office/drawing/2014/main" id="{3BC23E76-F99F-A24A-F107-47F54B8C00A4}"/>
                  </a:ext>
                </a:extLst>
              </p:cNvPr>
              <p:cNvSpPr txBox="1">
                <a:spLocks noRot="1" noChangeAspect="1" noMove="1" noResize="1" noEditPoints="1" noAdjustHandles="1" noChangeArrowheads="1" noChangeShapeType="1" noTextEdit="1"/>
              </p:cNvSpPr>
              <p:nvPr/>
            </p:nvSpPr>
            <p:spPr>
              <a:xfrm>
                <a:off x="8469443" y="4052341"/>
                <a:ext cx="2863122" cy="1334468"/>
              </a:xfrm>
              <a:prstGeom prst="rect">
                <a:avLst/>
              </a:prstGeom>
              <a:blipFill>
                <a:blip r:embed="rId3"/>
                <a:stretch>
                  <a:fillRect l="-1702" t="-2740" b="-6393"/>
                </a:stretch>
              </a:blipFill>
            </p:spPr>
            <p:txBody>
              <a:bodyPr/>
              <a:lstStyle/>
              <a:p>
                <a:r>
                  <a:rPr lang="en-IN">
                    <a:noFill/>
                  </a:rPr>
                  <a:t> </a:t>
                </a:r>
              </a:p>
            </p:txBody>
          </p:sp>
        </mc:Fallback>
      </mc:AlternateContent>
      <p:pic>
        <p:nvPicPr>
          <p:cNvPr id="9" name="Picture 2" descr="https://player.slideplayer.com/16/4933623/data/images/img16.png">
            <a:extLst>
              <a:ext uri="{FF2B5EF4-FFF2-40B4-BE49-F238E27FC236}">
                <a16:creationId xmlns:a16="http://schemas.microsoft.com/office/drawing/2014/main" id="{52008603-2D56-959B-C813-25A80F994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204" y="6117734"/>
            <a:ext cx="8686800"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64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Multiple Regression</a:t>
            </a:r>
          </a:p>
        </p:txBody>
      </p:sp>
      <p:graphicFrame>
        <p:nvGraphicFramePr>
          <p:cNvPr id="2" name="Table 1">
            <a:extLst>
              <a:ext uri="{FF2B5EF4-FFF2-40B4-BE49-F238E27FC236}">
                <a16:creationId xmlns:a16="http://schemas.microsoft.com/office/drawing/2014/main" id="{457CF0B2-9334-7FDA-A0A2-C41D282F97FD}"/>
              </a:ext>
            </a:extLst>
          </p:cNvPr>
          <p:cNvGraphicFramePr>
            <a:graphicFrameLocks noGrp="1"/>
          </p:cNvGraphicFramePr>
          <p:nvPr/>
        </p:nvGraphicFramePr>
        <p:xfrm>
          <a:off x="585331" y="1350052"/>
          <a:ext cx="7280793" cy="4307205"/>
        </p:xfrm>
        <a:graphic>
          <a:graphicData uri="http://schemas.openxmlformats.org/drawingml/2006/table">
            <a:tbl>
              <a:tblPr>
                <a:tableStyleId>{5C22544A-7EE6-4342-B048-85BDC9FD1C3A}</a:tableStyleId>
              </a:tblPr>
              <a:tblGrid>
                <a:gridCol w="831121">
                  <a:extLst>
                    <a:ext uri="{9D8B030D-6E8A-4147-A177-3AD203B41FA5}">
                      <a16:colId xmlns:a16="http://schemas.microsoft.com/office/drawing/2014/main" val="20000"/>
                    </a:ext>
                  </a:extLst>
                </a:gridCol>
                <a:gridCol w="831121">
                  <a:extLst>
                    <a:ext uri="{9D8B030D-6E8A-4147-A177-3AD203B41FA5}">
                      <a16:colId xmlns:a16="http://schemas.microsoft.com/office/drawing/2014/main" val="20001"/>
                    </a:ext>
                  </a:extLst>
                </a:gridCol>
                <a:gridCol w="831121">
                  <a:extLst>
                    <a:ext uri="{9D8B030D-6E8A-4147-A177-3AD203B41FA5}">
                      <a16:colId xmlns:a16="http://schemas.microsoft.com/office/drawing/2014/main" val="20002"/>
                    </a:ext>
                  </a:extLst>
                </a:gridCol>
                <a:gridCol w="831121">
                  <a:extLst>
                    <a:ext uri="{9D8B030D-6E8A-4147-A177-3AD203B41FA5}">
                      <a16:colId xmlns:a16="http://schemas.microsoft.com/office/drawing/2014/main" val="20003"/>
                    </a:ext>
                  </a:extLst>
                </a:gridCol>
                <a:gridCol w="831121">
                  <a:extLst>
                    <a:ext uri="{9D8B030D-6E8A-4147-A177-3AD203B41FA5}">
                      <a16:colId xmlns:a16="http://schemas.microsoft.com/office/drawing/2014/main" val="20004"/>
                    </a:ext>
                  </a:extLst>
                </a:gridCol>
                <a:gridCol w="831121">
                  <a:extLst>
                    <a:ext uri="{9D8B030D-6E8A-4147-A177-3AD203B41FA5}">
                      <a16:colId xmlns:a16="http://schemas.microsoft.com/office/drawing/2014/main" val="20005"/>
                    </a:ext>
                  </a:extLst>
                </a:gridCol>
                <a:gridCol w="631825">
                  <a:extLst>
                    <a:ext uri="{9D8B030D-6E8A-4147-A177-3AD203B41FA5}">
                      <a16:colId xmlns:a16="http://schemas.microsoft.com/office/drawing/2014/main" val="20006"/>
                    </a:ext>
                  </a:extLst>
                </a:gridCol>
                <a:gridCol w="831121">
                  <a:extLst>
                    <a:ext uri="{9D8B030D-6E8A-4147-A177-3AD203B41FA5}">
                      <a16:colId xmlns:a16="http://schemas.microsoft.com/office/drawing/2014/main" val="20007"/>
                    </a:ext>
                  </a:extLst>
                </a:gridCol>
                <a:gridCol w="831121">
                  <a:extLst>
                    <a:ext uri="{9D8B030D-6E8A-4147-A177-3AD203B41FA5}">
                      <a16:colId xmlns:a16="http://schemas.microsoft.com/office/drawing/2014/main" val="20008"/>
                    </a:ext>
                  </a:extLst>
                </a:gridCol>
              </a:tblGrid>
              <a:tr h="190500">
                <a:tc>
                  <a:txBody>
                    <a:bodyPr/>
                    <a:lstStyle/>
                    <a:p>
                      <a:pPr algn="l" fontAlgn="b"/>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r>
                        <a:rPr lang="en-IN" sz="1600" u="none" strike="noStrike" dirty="0">
                          <a:effectLst/>
                        </a:rPr>
                        <a:t>y</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dirty="0">
                          <a:effectLst/>
                        </a:rPr>
                        <a:t>x</a:t>
                      </a:r>
                      <a:r>
                        <a:rPr lang="en-IN" sz="1600" u="none" strike="noStrike" baseline="-25000" dirty="0">
                          <a:effectLst/>
                        </a:rPr>
                        <a:t>2</a:t>
                      </a:r>
                      <a:endParaRPr lang="en-IN" sz="1600" b="0" i="0" u="none" strike="noStrike" baseline="-25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1</a:t>
                      </a:r>
                      <a:r>
                        <a:rPr lang="en-IN" sz="1600" u="none" strike="noStrike" baseline="30000" dirty="0">
                          <a:effectLst/>
                        </a:rPr>
                        <a:t>2</a:t>
                      </a:r>
                      <a:endParaRPr lang="en-IN" sz="1600" b="0" i="0" u="none" strike="noStrike" baseline="30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x</a:t>
                      </a:r>
                      <a:r>
                        <a:rPr lang="en-IN" sz="1600" u="none" strike="noStrike" baseline="-25000" dirty="0">
                          <a:effectLst/>
                        </a:rPr>
                        <a:t>2</a:t>
                      </a:r>
                      <a:r>
                        <a:rPr lang="en-IN" sz="1600" u="none" strike="noStrike" baseline="30000" dirty="0">
                          <a:effectLst/>
                        </a:rPr>
                        <a:t>2</a:t>
                      </a:r>
                      <a:endParaRPr lang="en-IN" sz="1600" b="0" i="0" u="none" strike="noStrike" baseline="30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a:effectLst/>
                        </a:rPr>
                        <a:t>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350</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3.3</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1155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18.15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30.25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10.89</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1518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56.25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10.89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2800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2380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46.24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380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2850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1520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56.25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430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470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1739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23.68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40.96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13.69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3150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1960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2448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1190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51.84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2370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960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25.28</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62.41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10.24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440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2596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1760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23.6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34.81</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2250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1575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17.5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12.25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r" fontAlgn="b"/>
                      <a:r>
                        <a:rPr lang="en-IN" sz="1600" u="none" strike="noStrike">
                          <a:effectLst/>
                        </a:rPr>
                        <a:t>15</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2100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810</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18.9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49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7.29</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90500">
                <a:tc gridSpan="2">
                  <a:txBody>
                    <a:bodyPr/>
                    <a:lstStyle/>
                    <a:p>
                      <a:pPr algn="r" fontAlgn="b"/>
                      <a:r>
                        <a:rPr lang="en-IN" sz="1600" b="0" i="0" u="none" strike="noStrike" dirty="0">
                          <a:solidFill>
                            <a:srgbClr val="000000"/>
                          </a:solidFill>
                          <a:effectLst/>
                          <a:latin typeface="Calibri" panose="020F0502020204030204" pitchFamily="34" charset="0"/>
                          <a:sym typeface="Symbol" panose="05050102010706020507" pitchFamily="18" charset="2"/>
                        </a:rPr>
                        <a:t></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99.2</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52.2</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39152</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21087</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345.46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a:effectLst/>
                        </a:rPr>
                        <a:t>675.26</a:t>
                      </a:r>
                      <a:endParaRPr lang="en-IN"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600" u="none" strike="noStrike" dirty="0">
                          <a:effectLst/>
                        </a:rPr>
                        <a:t>185</a:t>
                      </a:r>
                      <a:endParaRPr lang="en-IN"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pic>
        <p:nvPicPr>
          <p:cNvPr id="4" name="Picture 3">
            <a:extLst>
              <a:ext uri="{FF2B5EF4-FFF2-40B4-BE49-F238E27FC236}">
                <a16:creationId xmlns:a16="http://schemas.microsoft.com/office/drawing/2014/main" id="{8FC25598-43CD-78D8-5809-D20188B0138C}"/>
              </a:ext>
            </a:extLst>
          </p:cNvPr>
          <p:cNvPicPr>
            <a:picLocks noChangeAspect="1"/>
          </p:cNvPicPr>
          <p:nvPr/>
        </p:nvPicPr>
        <p:blipFill rotWithShape="1">
          <a:blip r:embed="rId2"/>
          <a:srcRect l="7065"/>
          <a:stretch/>
        </p:blipFill>
        <p:spPr>
          <a:xfrm>
            <a:off x="8034728" y="1350052"/>
            <a:ext cx="4157272" cy="1953451"/>
          </a:xfrm>
          <a:prstGeom prst="rect">
            <a:avLst/>
          </a:prstGeom>
        </p:spPr>
      </p:pic>
      <p:sp>
        <p:nvSpPr>
          <p:cNvPr id="7" name="TextBox 6">
            <a:extLst>
              <a:ext uri="{FF2B5EF4-FFF2-40B4-BE49-F238E27FC236}">
                <a16:creationId xmlns:a16="http://schemas.microsoft.com/office/drawing/2014/main" id="{E27AA54B-EAE4-0397-764D-03FB3A41F3B8}"/>
              </a:ext>
            </a:extLst>
          </p:cNvPr>
          <p:cNvSpPr txBox="1"/>
          <p:nvPr/>
        </p:nvSpPr>
        <p:spPr>
          <a:xfrm>
            <a:off x="8636084" y="3503654"/>
            <a:ext cx="2921333" cy="369332"/>
          </a:xfrm>
          <a:prstGeom prst="rect">
            <a:avLst/>
          </a:prstGeom>
          <a:noFill/>
        </p:spPr>
        <p:txBody>
          <a:bodyPr wrap="square" rtlCol="0">
            <a:spAutoFit/>
          </a:bodyPr>
          <a:lstStyle/>
          <a:p>
            <a:r>
              <a:rPr lang="en-IN" dirty="0">
                <a:sym typeface="Symbol" panose="05050102010706020507" pitchFamily="18" charset="2"/>
              </a:rPr>
              <a:t>(x</a:t>
            </a:r>
            <a:r>
              <a:rPr lang="en-IN" baseline="-25000" dirty="0">
                <a:sym typeface="Symbol" panose="05050102010706020507" pitchFamily="18" charset="2"/>
              </a:rPr>
              <a:t>1</a:t>
            </a:r>
            <a:r>
              <a:rPr lang="en-IN" dirty="0">
                <a:sym typeface="Symbol" panose="05050102010706020507" pitchFamily="18" charset="2"/>
              </a:rPr>
              <a:t>x</a:t>
            </a:r>
            <a:r>
              <a:rPr lang="en-IN" baseline="-25000" dirty="0">
                <a:sym typeface="Symbol" panose="05050102010706020507" pitchFamily="18" charset="2"/>
              </a:rPr>
              <a:t>2</a:t>
            </a:r>
            <a:r>
              <a:rPr lang="en-IN" dirty="0">
                <a:sym typeface="Symbol" panose="05050102010706020507" pitchFamily="18" charset="2"/>
              </a:rPr>
              <a:t>)</a:t>
            </a:r>
            <a:r>
              <a:rPr lang="en-IN" baseline="30000" dirty="0">
                <a:sym typeface="Symbol" panose="05050102010706020507" pitchFamily="18" charset="2"/>
              </a:rPr>
              <a:t>2</a:t>
            </a:r>
            <a:r>
              <a:rPr lang="en-IN" baseline="-25000" dirty="0">
                <a:sym typeface="Symbol" panose="05050102010706020507" pitchFamily="18" charset="2"/>
              </a:rPr>
              <a:t>=</a:t>
            </a:r>
            <a:r>
              <a:rPr lang="en-IN" dirty="0">
                <a:sym typeface="Symbol" panose="05050102010706020507" pitchFamily="18" charset="2"/>
              </a:rPr>
              <a:t> </a:t>
            </a:r>
            <a:r>
              <a:rPr lang="en-IN" dirty="0"/>
              <a:t>26814169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C23E76-F99F-A24A-F107-47F54B8C00A4}"/>
                  </a:ext>
                </a:extLst>
              </p:cNvPr>
              <p:cNvSpPr txBox="1"/>
              <p:nvPr/>
            </p:nvSpPr>
            <p:spPr>
              <a:xfrm>
                <a:off x="8469443" y="4052341"/>
                <a:ext cx="2863122" cy="1334468"/>
              </a:xfrm>
              <a:prstGeom prst="rect">
                <a:avLst/>
              </a:prstGeom>
              <a:noFill/>
            </p:spPr>
            <p:txBody>
              <a:bodyPr wrap="square" rtlCol="0">
                <a:spAutoFit/>
              </a:bodyPr>
              <a:lstStyle/>
              <a:p>
                <a:r>
                  <a:rPr lang="en-IN" dirty="0"/>
                  <a:t>b</a:t>
                </a:r>
                <a:r>
                  <a:rPr lang="en-IN" baseline="-25000" dirty="0"/>
                  <a:t>1</a:t>
                </a:r>
                <a:r>
                  <a:rPr lang="en-IN" dirty="0"/>
                  <a:t> =- 24.97509</a:t>
                </a:r>
              </a:p>
              <a:p>
                <a:r>
                  <a:rPr lang="en-IN" dirty="0"/>
                  <a:t>b</a:t>
                </a:r>
                <a:r>
                  <a:rPr lang="en-IN" baseline="-25000" dirty="0"/>
                  <a:t>2</a:t>
                </a:r>
                <a:r>
                  <a:rPr lang="en-IN" dirty="0"/>
                  <a:t> = 74.131</a:t>
                </a:r>
              </a:p>
              <a:p>
                <a:r>
                  <a:rPr lang="en-IN" dirty="0"/>
                  <a:t>b</a:t>
                </a:r>
                <a:r>
                  <a:rPr lang="en-IN" baseline="-25000" dirty="0"/>
                  <a:t>0</a:t>
                </a:r>
                <a:r>
                  <a:rPr lang="en-IN" dirty="0"/>
                  <a:t> = </a:t>
                </a:r>
                <a14:m>
                  <m:oMath xmlns:m="http://schemas.openxmlformats.org/officeDocument/2006/math">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r>
                              <a:rPr lang="en-IN" b="0" i="1" smtClean="0">
                                <a:latin typeface="Cambria Math" panose="02040503050406030204" pitchFamily="18" charset="0"/>
                              </a:rPr>
                              <m:t>𝑦</m:t>
                            </m:r>
                          </m:e>
                        </m:nary>
                      </m:num>
                      <m:den>
                        <m:r>
                          <a:rPr lang="en-IN" b="0" i="1" smtClean="0">
                            <a:latin typeface="Cambria Math" panose="02040503050406030204" pitchFamily="18" charset="0"/>
                          </a:rPr>
                          <m:t>𝑛</m:t>
                        </m:r>
                      </m:den>
                    </m:f>
                    <m:r>
                      <a:rPr lang="en-IN" b="0" i="1" smtClean="0">
                        <a:latin typeface="Cambria Math" panose="02040503050406030204" pitchFamily="18" charset="0"/>
                      </a:rPr>
                      <m:t>−</m:t>
                    </m:r>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nary>
                      </m:num>
                      <m:den>
                        <m:r>
                          <a:rPr lang="en-IN" b="0" i="1" smtClean="0">
                            <a:latin typeface="Cambria Math" panose="02040503050406030204" pitchFamily="18" charset="0"/>
                          </a:rPr>
                          <m:t>𝑛</m:t>
                        </m:r>
                      </m:den>
                    </m:f>
                    <m:r>
                      <a:rPr lang="en-IN" b="0" i="1" smtClean="0">
                        <a:latin typeface="Cambria Math" panose="02040503050406030204" pitchFamily="18" charset="0"/>
                      </a:rPr>
                      <m:t>−</m:t>
                    </m:r>
                    <m:f>
                      <m:fPr>
                        <m:ctrlPr>
                          <a:rPr lang="en-IN" i="1" smtClean="0">
                            <a:latin typeface="Cambria Math" panose="02040503050406030204" pitchFamily="18" charset="0"/>
                          </a:rPr>
                        </m:ctrlPr>
                      </m:fPr>
                      <m:num>
                        <m:nary>
                          <m:naryPr>
                            <m:chr m:val="∑"/>
                            <m:subHide m:val="on"/>
                            <m:supHide m:val="on"/>
                            <m:ctrlPr>
                              <a:rPr lang="en-IN" i="1" smtClean="0">
                                <a:latin typeface="Cambria Math" panose="02040503050406030204" pitchFamily="18" charset="0"/>
                              </a:rPr>
                            </m:ctrlPr>
                          </m:naryPr>
                          <m:sub/>
                          <m:sup/>
                          <m:e>
                            <m:sSub>
                              <m:sSubPr>
                                <m:ctrlPr>
                                  <a:rPr lang="en-IN"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nary>
                      </m:num>
                      <m:den>
                        <m:r>
                          <a:rPr lang="en-IN" b="0" i="1" smtClean="0">
                            <a:latin typeface="Cambria Math" panose="02040503050406030204" pitchFamily="18" charset="0"/>
                          </a:rPr>
                          <m:t>𝑛</m:t>
                        </m:r>
                      </m:den>
                    </m:f>
                  </m:oMath>
                </a14:m>
                <a:endParaRPr lang="en-IN" dirty="0"/>
              </a:p>
              <a:p>
                <a:r>
                  <a:rPr lang="en-IN" dirty="0"/>
                  <a:t>B</a:t>
                </a:r>
                <a:r>
                  <a:rPr lang="en-IN" baseline="-25000" dirty="0"/>
                  <a:t>0</a:t>
                </a:r>
                <a:r>
                  <a:rPr lang="en-IN" dirty="0"/>
                  <a:t> = 306.526 </a:t>
                </a:r>
              </a:p>
            </p:txBody>
          </p:sp>
        </mc:Choice>
        <mc:Fallback xmlns="">
          <p:sp>
            <p:nvSpPr>
              <p:cNvPr id="8" name="TextBox 7">
                <a:extLst>
                  <a:ext uri="{FF2B5EF4-FFF2-40B4-BE49-F238E27FC236}">
                    <a16:creationId xmlns:a16="http://schemas.microsoft.com/office/drawing/2014/main" id="{3BC23E76-F99F-A24A-F107-47F54B8C00A4}"/>
                  </a:ext>
                </a:extLst>
              </p:cNvPr>
              <p:cNvSpPr txBox="1">
                <a:spLocks noRot="1" noChangeAspect="1" noMove="1" noResize="1" noEditPoints="1" noAdjustHandles="1" noChangeArrowheads="1" noChangeShapeType="1" noTextEdit="1"/>
              </p:cNvSpPr>
              <p:nvPr/>
            </p:nvSpPr>
            <p:spPr>
              <a:xfrm>
                <a:off x="8469443" y="4052341"/>
                <a:ext cx="2863122" cy="1334468"/>
              </a:xfrm>
              <a:prstGeom prst="rect">
                <a:avLst/>
              </a:prstGeom>
              <a:blipFill>
                <a:blip r:embed="rId3"/>
                <a:stretch>
                  <a:fillRect l="-1702" t="-2740" b="-6393"/>
                </a:stretch>
              </a:blipFill>
            </p:spPr>
            <p:txBody>
              <a:bodyPr/>
              <a:lstStyle/>
              <a:p>
                <a:r>
                  <a:rPr lang="en-IN">
                    <a:noFill/>
                  </a:rPr>
                  <a:t> </a:t>
                </a:r>
              </a:p>
            </p:txBody>
          </p:sp>
        </mc:Fallback>
      </mc:AlternateContent>
      <p:pic>
        <p:nvPicPr>
          <p:cNvPr id="9" name="Picture 2" descr="https://player.slideplayer.com/16/4933623/data/images/img16.png">
            <a:extLst>
              <a:ext uri="{FF2B5EF4-FFF2-40B4-BE49-F238E27FC236}">
                <a16:creationId xmlns:a16="http://schemas.microsoft.com/office/drawing/2014/main" id="{52008603-2D56-959B-C813-25A80F994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204" y="6117734"/>
            <a:ext cx="8686800"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0819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4832092"/>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latin typeface="Minion Pro"/>
              </a:rPr>
              <a:t>FA refers to a method that reduces a large variable into a smaller variable factor. Furthermore, this technique takes out maximum ordinary variance from all the variables and put them in common score.</a:t>
            </a:r>
          </a:p>
          <a:p>
            <a:pPr marL="457200" indent="-457200" algn="just">
              <a:buFont typeface="Wingdings" panose="05000000000000000000" pitchFamily="2" charset="2"/>
              <a:buChar char="ü"/>
            </a:pPr>
            <a:endParaRPr lang="en-US" sz="2800" dirty="0">
              <a:latin typeface="Minion Pro"/>
            </a:endParaRPr>
          </a:p>
          <a:p>
            <a:pPr marL="457200" indent="-457200" algn="just">
              <a:buFont typeface="Wingdings" panose="05000000000000000000" pitchFamily="2" charset="2"/>
              <a:buChar char="ü"/>
            </a:pPr>
            <a:r>
              <a:rPr lang="en-US" sz="2800" dirty="0">
                <a:latin typeface="Minion Pro"/>
              </a:rPr>
              <a:t>Type of Factor Analysis </a:t>
            </a:r>
          </a:p>
          <a:p>
            <a:pPr marL="914400" lvl="1" indent="-457200" algn="just">
              <a:buFont typeface="Wingdings" panose="05000000000000000000" pitchFamily="2" charset="2"/>
              <a:buChar char="v"/>
            </a:pPr>
            <a:r>
              <a:rPr lang="en-IN" sz="2800" dirty="0">
                <a:latin typeface="Minion Pro"/>
              </a:rPr>
              <a:t>Principal component analysis</a:t>
            </a:r>
          </a:p>
          <a:p>
            <a:pPr marL="914400" lvl="1" indent="-457200" algn="just">
              <a:buFont typeface="Wingdings" panose="05000000000000000000" pitchFamily="2" charset="2"/>
              <a:buChar char="v"/>
            </a:pPr>
            <a:r>
              <a:rPr lang="en-IN" sz="2800" dirty="0">
                <a:latin typeface="Minion Pro"/>
              </a:rPr>
              <a:t>Common Factor Analysis</a:t>
            </a:r>
          </a:p>
          <a:p>
            <a:pPr marL="914400" lvl="1" indent="-457200" algn="just">
              <a:buFont typeface="Wingdings" panose="05000000000000000000" pitchFamily="2" charset="2"/>
              <a:buChar char="v"/>
            </a:pPr>
            <a:r>
              <a:rPr lang="en-IN" sz="2800" dirty="0">
                <a:latin typeface="Minion Pro"/>
              </a:rPr>
              <a:t>Image Factoring</a:t>
            </a:r>
          </a:p>
          <a:p>
            <a:pPr marL="914400" lvl="1" indent="-457200" algn="just">
              <a:buFont typeface="Wingdings" panose="05000000000000000000" pitchFamily="2" charset="2"/>
              <a:buChar char="v"/>
            </a:pPr>
            <a:r>
              <a:rPr lang="en-IN" sz="2800" dirty="0">
                <a:latin typeface="Minion Pro"/>
              </a:rPr>
              <a:t>Maximum likelihood method</a:t>
            </a:r>
          </a:p>
          <a:p>
            <a:pPr marL="914400" lvl="1" indent="-457200" algn="just">
              <a:buFont typeface="Wingdings" panose="05000000000000000000" pitchFamily="2" charset="2"/>
              <a:buChar char="v"/>
            </a:pPr>
            <a:r>
              <a:rPr lang="en-US" sz="2800" dirty="0">
                <a:latin typeface="Minion Pro"/>
              </a:rPr>
              <a:t>Other methods of factor analysis</a:t>
            </a:r>
          </a:p>
          <a:p>
            <a:pPr algn="just"/>
            <a:endParaRPr lang="en-IN" sz="2800" dirty="0">
              <a:latin typeface="Minion Pro"/>
            </a:endParaRPr>
          </a:p>
        </p:txBody>
      </p:sp>
    </p:spTree>
    <p:extLst>
      <p:ext uri="{BB962C8B-B14F-4D97-AF65-F5344CB8AC3E}">
        <p14:creationId xmlns:p14="http://schemas.microsoft.com/office/powerpoint/2010/main" val="3531934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4708981"/>
          </a:xfrm>
          <a:prstGeom prst="rect">
            <a:avLst/>
          </a:prstGeom>
          <a:noFill/>
        </p:spPr>
        <p:txBody>
          <a:bodyPr wrap="square" rtlCol="0">
            <a:spAutoFit/>
          </a:bodyPr>
          <a:lstStyle/>
          <a:p>
            <a:pPr algn="just"/>
            <a:r>
              <a:rPr lang="en-IN" sz="2000" dirty="0">
                <a:latin typeface="Minion Pro"/>
              </a:rPr>
              <a:t> Factor analysis is used in the following circumstances </a:t>
            </a:r>
          </a:p>
          <a:p>
            <a:pPr marL="457200" indent="-457200" algn="just">
              <a:buFont typeface="Wingdings" panose="05000000000000000000" pitchFamily="2" charset="2"/>
              <a:buChar char="ü"/>
            </a:pPr>
            <a:r>
              <a:rPr lang="en-IN" sz="2000" dirty="0">
                <a:latin typeface="Minion Pro"/>
              </a:rPr>
              <a:t>To identify underlying dimensions or factors, that explain the correlations among a set of variable</a:t>
            </a:r>
          </a:p>
          <a:p>
            <a:pPr marL="457200" indent="-457200" algn="just">
              <a:buFont typeface="Wingdings" panose="05000000000000000000" pitchFamily="2" charset="2"/>
              <a:buChar char="ü"/>
            </a:pPr>
            <a:r>
              <a:rPr lang="en-IN" sz="2000" dirty="0">
                <a:latin typeface="Minion Pro"/>
              </a:rPr>
              <a:t>To identify a new, smaller, set of uncorrelated variables to replace the original set of correlated variables in subsequently multivariate analyses</a:t>
            </a:r>
          </a:p>
          <a:p>
            <a:pPr marL="457200" indent="-457200" algn="just">
              <a:buFont typeface="Wingdings" panose="05000000000000000000" pitchFamily="2" charset="2"/>
              <a:buChar char="ü"/>
            </a:pPr>
            <a:r>
              <a:rPr lang="en-IN" sz="2000" dirty="0">
                <a:latin typeface="Minion Pro"/>
              </a:rPr>
              <a:t>To identify a smaller set of salient variables from a larger set for use in subsequent multivariate analysis  </a:t>
            </a:r>
          </a:p>
          <a:p>
            <a:pPr marL="457200" indent="-457200" algn="just">
              <a:buFont typeface="Wingdings" panose="05000000000000000000" pitchFamily="2" charset="2"/>
              <a:buChar char="ü"/>
            </a:pPr>
            <a:endParaRPr lang="en-IN" sz="2000" dirty="0">
              <a:latin typeface="Minion Pro"/>
            </a:endParaRPr>
          </a:p>
          <a:p>
            <a:pPr algn="just"/>
            <a:r>
              <a:rPr lang="en-IN" sz="2000" dirty="0">
                <a:latin typeface="Minion Pro"/>
              </a:rPr>
              <a:t>Mathematically, each variable is expressed as a linear combination of underlying factors. </a:t>
            </a:r>
          </a:p>
          <a:p>
            <a:pPr algn="just"/>
            <a:r>
              <a:rPr lang="en-IN" sz="2000" dirty="0">
                <a:latin typeface="Minion Pro"/>
              </a:rPr>
              <a:t>X</a:t>
            </a:r>
            <a:r>
              <a:rPr lang="en-IN" sz="2000" baseline="-25000" dirty="0">
                <a:latin typeface="Minion Pro"/>
              </a:rPr>
              <a:t>i</a:t>
            </a:r>
            <a:r>
              <a:rPr lang="en-IN" sz="2000" dirty="0">
                <a:latin typeface="Minion Pro"/>
              </a:rPr>
              <a:t> = A</a:t>
            </a:r>
            <a:r>
              <a:rPr lang="en-IN" sz="2000" baseline="-25000" dirty="0">
                <a:latin typeface="Minion Pro"/>
              </a:rPr>
              <a:t>j1</a:t>
            </a:r>
            <a:r>
              <a:rPr lang="en-IN" sz="2000" dirty="0">
                <a:latin typeface="Minion Pro"/>
              </a:rPr>
              <a:t>F</a:t>
            </a:r>
            <a:r>
              <a:rPr lang="en-IN" sz="2000" baseline="-25000" dirty="0">
                <a:latin typeface="Minion Pro"/>
              </a:rPr>
              <a:t>1</a:t>
            </a:r>
            <a:r>
              <a:rPr lang="en-IN" sz="2000" dirty="0">
                <a:latin typeface="Minion Pro"/>
              </a:rPr>
              <a:t> + A</a:t>
            </a:r>
            <a:r>
              <a:rPr lang="en-IN" sz="2000" baseline="-25000" dirty="0">
                <a:latin typeface="Minion Pro"/>
              </a:rPr>
              <a:t>j2</a:t>
            </a:r>
            <a:r>
              <a:rPr lang="en-IN" sz="2000" dirty="0">
                <a:latin typeface="Minion Pro"/>
              </a:rPr>
              <a:t>F</a:t>
            </a:r>
            <a:r>
              <a:rPr lang="en-IN" sz="2000" baseline="-25000" dirty="0">
                <a:latin typeface="Minion Pro"/>
              </a:rPr>
              <a:t>2</a:t>
            </a:r>
            <a:r>
              <a:rPr lang="en-IN" sz="2000" dirty="0">
                <a:latin typeface="Minion Pro"/>
              </a:rPr>
              <a:t> + A</a:t>
            </a:r>
            <a:r>
              <a:rPr lang="en-IN" sz="2000" baseline="-25000" dirty="0">
                <a:latin typeface="Minion Pro"/>
              </a:rPr>
              <a:t>j3</a:t>
            </a:r>
            <a:r>
              <a:rPr lang="en-IN" sz="2000" dirty="0">
                <a:latin typeface="Minion Pro"/>
              </a:rPr>
              <a:t> F3 +          + </a:t>
            </a:r>
            <a:r>
              <a:rPr lang="en-IN" sz="2000" dirty="0" err="1">
                <a:latin typeface="Minion Pro"/>
              </a:rPr>
              <a:t>A</a:t>
            </a:r>
            <a:r>
              <a:rPr lang="en-IN" sz="2000" baseline="-25000" dirty="0" err="1">
                <a:latin typeface="Minion Pro"/>
              </a:rPr>
              <a:t>jm</a:t>
            </a:r>
            <a:r>
              <a:rPr lang="en-IN" sz="2000" dirty="0" err="1">
                <a:latin typeface="Minion Pro"/>
              </a:rPr>
              <a:t>F</a:t>
            </a:r>
            <a:r>
              <a:rPr lang="en-IN" sz="2000" baseline="-25000" dirty="0" err="1">
                <a:latin typeface="Minion Pro"/>
              </a:rPr>
              <a:t>m</a:t>
            </a:r>
            <a:r>
              <a:rPr lang="en-IN" sz="2000" dirty="0">
                <a:latin typeface="Minion Pro"/>
              </a:rPr>
              <a:t> +</a:t>
            </a:r>
            <a:r>
              <a:rPr lang="en-IN" sz="2000" dirty="0" err="1">
                <a:latin typeface="Minion Pro"/>
              </a:rPr>
              <a:t>V</a:t>
            </a:r>
            <a:r>
              <a:rPr lang="en-IN" sz="2000" baseline="-25000" dirty="0" err="1">
                <a:latin typeface="Minion Pro"/>
              </a:rPr>
              <a:t>j</a:t>
            </a:r>
            <a:r>
              <a:rPr lang="en-IN" sz="2000" baseline="-25000" dirty="0">
                <a:latin typeface="Minion Pro"/>
              </a:rPr>
              <a:t> </a:t>
            </a:r>
            <a:r>
              <a:rPr lang="en-IN" sz="2000" dirty="0" err="1">
                <a:latin typeface="Minion Pro"/>
              </a:rPr>
              <a:t>U</a:t>
            </a:r>
            <a:r>
              <a:rPr lang="en-IN" sz="2000" baseline="-25000" dirty="0" err="1">
                <a:latin typeface="Minion Pro"/>
              </a:rPr>
              <a:t>j</a:t>
            </a:r>
            <a:endParaRPr lang="en-IN" sz="2000" baseline="-25000" dirty="0">
              <a:latin typeface="Minion Pro"/>
            </a:endParaRPr>
          </a:p>
          <a:p>
            <a:pPr algn="just"/>
            <a:r>
              <a:rPr lang="en-IN" sz="2000" dirty="0" err="1">
                <a:latin typeface="Minion Pro"/>
              </a:rPr>
              <a:t>X</a:t>
            </a:r>
            <a:r>
              <a:rPr lang="en-IN" sz="2000" baseline="-25000" dirty="0" err="1">
                <a:latin typeface="Minion Pro"/>
              </a:rPr>
              <a:t>j</a:t>
            </a:r>
            <a:r>
              <a:rPr lang="en-IN" sz="2000" baseline="-25000" dirty="0">
                <a:latin typeface="Minion Pro"/>
              </a:rPr>
              <a:t> </a:t>
            </a:r>
            <a:r>
              <a:rPr lang="en-IN" sz="2000" dirty="0">
                <a:latin typeface="Minion Pro"/>
              </a:rPr>
              <a:t>= </a:t>
            </a:r>
            <a:r>
              <a:rPr lang="en-IN" sz="2000" dirty="0" err="1">
                <a:latin typeface="Minion Pro"/>
              </a:rPr>
              <a:t>j</a:t>
            </a:r>
            <a:r>
              <a:rPr lang="en-IN" sz="2000" baseline="30000" dirty="0" err="1">
                <a:latin typeface="Minion Pro"/>
              </a:rPr>
              <a:t>th</a:t>
            </a:r>
            <a:r>
              <a:rPr lang="en-IN" sz="2000" dirty="0">
                <a:latin typeface="Minion Pro"/>
              </a:rPr>
              <a:t> standardized variable </a:t>
            </a:r>
          </a:p>
          <a:p>
            <a:pPr algn="just"/>
            <a:r>
              <a:rPr lang="en-IN" sz="2000" dirty="0" err="1">
                <a:latin typeface="Minion Pro"/>
              </a:rPr>
              <a:t>A</a:t>
            </a:r>
            <a:r>
              <a:rPr lang="en-IN" sz="2000" baseline="-25000" dirty="0" err="1">
                <a:latin typeface="Minion Pro"/>
              </a:rPr>
              <a:t>j</a:t>
            </a:r>
            <a:r>
              <a:rPr lang="en-IN" sz="2000" dirty="0">
                <a:latin typeface="Minion Pro"/>
              </a:rPr>
              <a:t> = Standardized multiple regression coefficient of variable </a:t>
            </a:r>
          </a:p>
          <a:p>
            <a:pPr algn="just"/>
            <a:r>
              <a:rPr lang="en-IN" sz="2000" dirty="0">
                <a:latin typeface="Minion Pro"/>
              </a:rPr>
              <a:t>F = Common factor </a:t>
            </a:r>
          </a:p>
          <a:p>
            <a:pPr algn="just"/>
            <a:r>
              <a:rPr lang="en-IN" sz="2000" dirty="0" err="1">
                <a:latin typeface="Minion Pro"/>
              </a:rPr>
              <a:t>V</a:t>
            </a:r>
            <a:r>
              <a:rPr lang="en-IN" sz="2000" baseline="-25000" dirty="0" err="1">
                <a:latin typeface="Minion Pro"/>
              </a:rPr>
              <a:t>j</a:t>
            </a:r>
            <a:r>
              <a:rPr lang="en-IN" sz="2000" dirty="0">
                <a:latin typeface="Minion Pro"/>
              </a:rPr>
              <a:t> = </a:t>
            </a:r>
            <a:r>
              <a:rPr lang="en-IN" sz="2000" dirty="0" err="1">
                <a:latin typeface="Minion Pro"/>
              </a:rPr>
              <a:t>Standarized</a:t>
            </a:r>
            <a:r>
              <a:rPr lang="en-IN" sz="2000" dirty="0">
                <a:latin typeface="Minion Pro"/>
              </a:rPr>
              <a:t> regression coefficient of variable </a:t>
            </a:r>
          </a:p>
          <a:p>
            <a:pPr algn="just"/>
            <a:r>
              <a:rPr lang="en-IN" sz="2000" dirty="0">
                <a:latin typeface="Minion Pro"/>
              </a:rPr>
              <a:t>U</a:t>
            </a:r>
            <a:r>
              <a:rPr lang="en-IN" sz="2000" baseline="-25000" dirty="0">
                <a:latin typeface="Minion Pro"/>
              </a:rPr>
              <a:t>i </a:t>
            </a:r>
            <a:r>
              <a:rPr lang="en-IN" sz="2000" dirty="0">
                <a:latin typeface="Minion Pro"/>
              </a:rPr>
              <a:t>= The unique factor variable </a:t>
            </a:r>
          </a:p>
          <a:p>
            <a:pPr algn="just"/>
            <a:r>
              <a:rPr lang="en-IN" sz="2000" dirty="0">
                <a:latin typeface="Minion Pro"/>
              </a:rPr>
              <a:t>m= number of common factor  </a:t>
            </a:r>
          </a:p>
        </p:txBody>
      </p:sp>
      <p:pic>
        <p:nvPicPr>
          <p:cNvPr id="8" name="Picture 7">
            <a:extLst>
              <a:ext uri="{FF2B5EF4-FFF2-40B4-BE49-F238E27FC236}">
                <a16:creationId xmlns:a16="http://schemas.microsoft.com/office/drawing/2014/main" id="{15DE6A93-5B96-30C5-9E7B-FFB3626B09FC}"/>
              </a:ext>
            </a:extLst>
          </p:cNvPr>
          <p:cNvPicPr>
            <a:picLocks noChangeAspect="1"/>
          </p:cNvPicPr>
          <p:nvPr/>
        </p:nvPicPr>
        <p:blipFill>
          <a:blip r:embed="rId2"/>
          <a:stretch>
            <a:fillRect/>
          </a:stretch>
        </p:blipFill>
        <p:spPr>
          <a:xfrm>
            <a:off x="758084" y="5621368"/>
            <a:ext cx="4115374" cy="590632"/>
          </a:xfrm>
          <a:prstGeom prst="rect">
            <a:avLst/>
          </a:prstGeom>
        </p:spPr>
      </p:pic>
      <p:pic>
        <p:nvPicPr>
          <p:cNvPr id="10" name="Picture 9">
            <a:extLst>
              <a:ext uri="{FF2B5EF4-FFF2-40B4-BE49-F238E27FC236}">
                <a16:creationId xmlns:a16="http://schemas.microsoft.com/office/drawing/2014/main" id="{4104D07F-2CB8-DFA6-FD7F-069FBBE23A06}"/>
              </a:ext>
            </a:extLst>
          </p:cNvPr>
          <p:cNvPicPr>
            <a:picLocks noChangeAspect="1"/>
          </p:cNvPicPr>
          <p:nvPr/>
        </p:nvPicPr>
        <p:blipFill>
          <a:blip r:embed="rId3"/>
          <a:stretch>
            <a:fillRect/>
          </a:stretch>
        </p:blipFill>
        <p:spPr>
          <a:xfrm>
            <a:off x="5252032" y="5453563"/>
            <a:ext cx="4648849" cy="1047896"/>
          </a:xfrm>
          <a:prstGeom prst="rect">
            <a:avLst/>
          </a:prstGeom>
        </p:spPr>
      </p:pic>
    </p:spTree>
    <p:extLst>
      <p:ext uri="{BB962C8B-B14F-4D97-AF65-F5344CB8AC3E}">
        <p14:creationId xmlns:p14="http://schemas.microsoft.com/office/powerpoint/2010/main" val="14858955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4708981"/>
          </a:xfrm>
          <a:prstGeom prst="rect">
            <a:avLst/>
          </a:prstGeom>
          <a:noFill/>
        </p:spPr>
        <p:txBody>
          <a:bodyPr wrap="square" rtlCol="0">
            <a:spAutoFit/>
          </a:bodyPr>
          <a:lstStyle/>
          <a:p>
            <a:pPr algn="just"/>
            <a:r>
              <a:rPr lang="en-IN" sz="2000" dirty="0">
                <a:latin typeface="Minion Pro"/>
              </a:rPr>
              <a:t> Factor analysis is used in the following circumstances </a:t>
            </a:r>
          </a:p>
          <a:p>
            <a:pPr marL="457200" indent="-457200" algn="just">
              <a:buFont typeface="Wingdings" panose="05000000000000000000" pitchFamily="2" charset="2"/>
              <a:buChar char="ü"/>
            </a:pPr>
            <a:r>
              <a:rPr lang="en-IN" sz="2000" dirty="0">
                <a:latin typeface="Minion Pro"/>
              </a:rPr>
              <a:t>To identify underlying dimensions or factors, that explain the correlations among a set of variable</a:t>
            </a:r>
          </a:p>
          <a:p>
            <a:pPr marL="457200" indent="-457200" algn="just">
              <a:buFont typeface="Wingdings" panose="05000000000000000000" pitchFamily="2" charset="2"/>
              <a:buChar char="ü"/>
            </a:pPr>
            <a:r>
              <a:rPr lang="en-IN" sz="2000" dirty="0">
                <a:latin typeface="Minion Pro"/>
              </a:rPr>
              <a:t>To identify a new, smaller, set of uncorrelated variables to replace the original set of correlated variables in subsequently multivariate analyses</a:t>
            </a:r>
          </a:p>
          <a:p>
            <a:pPr marL="457200" indent="-457200" algn="just">
              <a:buFont typeface="Wingdings" panose="05000000000000000000" pitchFamily="2" charset="2"/>
              <a:buChar char="ü"/>
            </a:pPr>
            <a:r>
              <a:rPr lang="en-IN" sz="2000" dirty="0">
                <a:latin typeface="Minion Pro"/>
              </a:rPr>
              <a:t>To identify a smaller set of salient variables from a larger set for use in subsequent multivariate analysis  </a:t>
            </a:r>
          </a:p>
          <a:p>
            <a:pPr marL="457200" indent="-457200" algn="just">
              <a:buFont typeface="Wingdings" panose="05000000000000000000" pitchFamily="2" charset="2"/>
              <a:buChar char="ü"/>
            </a:pPr>
            <a:endParaRPr lang="en-IN" sz="2000" dirty="0">
              <a:latin typeface="Minion Pro"/>
            </a:endParaRPr>
          </a:p>
          <a:p>
            <a:pPr algn="just"/>
            <a:r>
              <a:rPr lang="en-IN" sz="2000" dirty="0">
                <a:latin typeface="Minion Pro"/>
              </a:rPr>
              <a:t>Mathematically, each variable is expressed as a linear combination of underlying factors. </a:t>
            </a:r>
          </a:p>
          <a:p>
            <a:pPr algn="just"/>
            <a:r>
              <a:rPr lang="en-IN" sz="2000" dirty="0">
                <a:latin typeface="Minion Pro"/>
              </a:rPr>
              <a:t>X</a:t>
            </a:r>
            <a:r>
              <a:rPr lang="en-IN" sz="2000" baseline="-25000" dirty="0">
                <a:latin typeface="Minion Pro"/>
              </a:rPr>
              <a:t>i</a:t>
            </a:r>
            <a:r>
              <a:rPr lang="en-IN" sz="2000" dirty="0">
                <a:latin typeface="Minion Pro"/>
              </a:rPr>
              <a:t> = A</a:t>
            </a:r>
            <a:r>
              <a:rPr lang="en-IN" sz="2000" baseline="-25000" dirty="0">
                <a:latin typeface="Minion Pro"/>
              </a:rPr>
              <a:t>j1</a:t>
            </a:r>
            <a:r>
              <a:rPr lang="en-IN" sz="2000" dirty="0">
                <a:latin typeface="Minion Pro"/>
              </a:rPr>
              <a:t>F</a:t>
            </a:r>
            <a:r>
              <a:rPr lang="en-IN" sz="2000" baseline="-25000" dirty="0">
                <a:latin typeface="Minion Pro"/>
              </a:rPr>
              <a:t>1</a:t>
            </a:r>
            <a:r>
              <a:rPr lang="en-IN" sz="2000" dirty="0">
                <a:latin typeface="Minion Pro"/>
              </a:rPr>
              <a:t> + A</a:t>
            </a:r>
            <a:r>
              <a:rPr lang="en-IN" sz="2000" baseline="-25000" dirty="0">
                <a:latin typeface="Minion Pro"/>
              </a:rPr>
              <a:t>j2</a:t>
            </a:r>
            <a:r>
              <a:rPr lang="en-IN" sz="2000" dirty="0">
                <a:latin typeface="Minion Pro"/>
              </a:rPr>
              <a:t>F</a:t>
            </a:r>
            <a:r>
              <a:rPr lang="en-IN" sz="2000" baseline="-25000" dirty="0">
                <a:latin typeface="Minion Pro"/>
              </a:rPr>
              <a:t>2</a:t>
            </a:r>
            <a:r>
              <a:rPr lang="en-IN" sz="2000" dirty="0">
                <a:latin typeface="Minion Pro"/>
              </a:rPr>
              <a:t> + A</a:t>
            </a:r>
            <a:r>
              <a:rPr lang="en-IN" sz="2000" baseline="-25000" dirty="0">
                <a:latin typeface="Minion Pro"/>
              </a:rPr>
              <a:t>j3</a:t>
            </a:r>
            <a:r>
              <a:rPr lang="en-IN" sz="2000" dirty="0">
                <a:latin typeface="Minion Pro"/>
              </a:rPr>
              <a:t> F3 +          + </a:t>
            </a:r>
            <a:r>
              <a:rPr lang="en-IN" sz="2000" dirty="0" err="1">
                <a:latin typeface="Minion Pro"/>
              </a:rPr>
              <a:t>A</a:t>
            </a:r>
            <a:r>
              <a:rPr lang="en-IN" sz="2000" baseline="-25000" dirty="0" err="1">
                <a:latin typeface="Minion Pro"/>
              </a:rPr>
              <a:t>jm</a:t>
            </a:r>
            <a:r>
              <a:rPr lang="en-IN" sz="2000" dirty="0" err="1">
                <a:latin typeface="Minion Pro"/>
              </a:rPr>
              <a:t>F</a:t>
            </a:r>
            <a:r>
              <a:rPr lang="en-IN" sz="2000" baseline="-25000" dirty="0" err="1">
                <a:latin typeface="Minion Pro"/>
              </a:rPr>
              <a:t>m</a:t>
            </a:r>
            <a:r>
              <a:rPr lang="en-IN" sz="2000" dirty="0">
                <a:latin typeface="Minion Pro"/>
              </a:rPr>
              <a:t> +</a:t>
            </a:r>
            <a:r>
              <a:rPr lang="en-IN" sz="2000" dirty="0" err="1">
                <a:latin typeface="Minion Pro"/>
              </a:rPr>
              <a:t>V</a:t>
            </a:r>
            <a:r>
              <a:rPr lang="en-IN" sz="2000" baseline="-25000" dirty="0" err="1">
                <a:latin typeface="Minion Pro"/>
              </a:rPr>
              <a:t>j</a:t>
            </a:r>
            <a:r>
              <a:rPr lang="en-IN" sz="2000" baseline="-25000" dirty="0">
                <a:latin typeface="Minion Pro"/>
              </a:rPr>
              <a:t> </a:t>
            </a:r>
            <a:r>
              <a:rPr lang="en-IN" sz="2000" dirty="0" err="1">
                <a:latin typeface="Minion Pro"/>
              </a:rPr>
              <a:t>U</a:t>
            </a:r>
            <a:r>
              <a:rPr lang="en-IN" sz="2000" baseline="-25000" dirty="0" err="1">
                <a:latin typeface="Minion Pro"/>
              </a:rPr>
              <a:t>j</a:t>
            </a:r>
            <a:endParaRPr lang="en-IN" sz="2000" baseline="-25000" dirty="0">
              <a:latin typeface="Minion Pro"/>
            </a:endParaRPr>
          </a:p>
          <a:p>
            <a:pPr algn="just"/>
            <a:r>
              <a:rPr lang="en-IN" sz="2000" dirty="0" err="1">
                <a:latin typeface="Minion Pro"/>
              </a:rPr>
              <a:t>X</a:t>
            </a:r>
            <a:r>
              <a:rPr lang="en-IN" sz="2000" baseline="-25000" dirty="0" err="1">
                <a:latin typeface="Minion Pro"/>
              </a:rPr>
              <a:t>j</a:t>
            </a:r>
            <a:r>
              <a:rPr lang="en-IN" sz="2000" baseline="-25000" dirty="0">
                <a:latin typeface="Minion Pro"/>
              </a:rPr>
              <a:t> </a:t>
            </a:r>
            <a:r>
              <a:rPr lang="en-IN" sz="2000" dirty="0">
                <a:latin typeface="Minion Pro"/>
              </a:rPr>
              <a:t>= </a:t>
            </a:r>
            <a:r>
              <a:rPr lang="en-IN" sz="2000" dirty="0" err="1">
                <a:latin typeface="Minion Pro"/>
              </a:rPr>
              <a:t>j</a:t>
            </a:r>
            <a:r>
              <a:rPr lang="en-IN" sz="2000" baseline="30000" dirty="0" err="1">
                <a:latin typeface="Minion Pro"/>
              </a:rPr>
              <a:t>th</a:t>
            </a:r>
            <a:r>
              <a:rPr lang="en-IN" sz="2000" dirty="0">
                <a:latin typeface="Minion Pro"/>
              </a:rPr>
              <a:t> standardized variable </a:t>
            </a:r>
          </a:p>
          <a:p>
            <a:pPr algn="just"/>
            <a:r>
              <a:rPr lang="en-IN" sz="2000" dirty="0" err="1">
                <a:latin typeface="Minion Pro"/>
              </a:rPr>
              <a:t>A</a:t>
            </a:r>
            <a:r>
              <a:rPr lang="en-IN" sz="2000" baseline="-25000" dirty="0" err="1">
                <a:latin typeface="Minion Pro"/>
              </a:rPr>
              <a:t>j</a:t>
            </a:r>
            <a:r>
              <a:rPr lang="en-IN" sz="2000" dirty="0">
                <a:latin typeface="Minion Pro"/>
              </a:rPr>
              <a:t> = Standardized multiple regression coefficient of variable </a:t>
            </a:r>
          </a:p>
          <a:p>
            <a:pPr algn="just"/>
            <a:r>
              <a:rPr lang="en-IN" sz="2000" dirty="0">
                <a:latin typeface="Minion Pro"/>
              </a:rPr>
              <a:t>F = Common factor </a:t>
            </a:r>
          </a:p>
          <a:p>
            <a:pPr algn="just"/>
            <a:r>
              <a:rPr lang="en-IN" sz="2000" dirty="0" err="1">
                <a:latin typeface="Minion Pro"/>
              </a:rPr>
              <a:t>V</a:t>
            </a:r>
            <a:r>
              <a:rPr lang="en-IN" sz="2000" baseline="-25000" dirty="0" err="1">
                <a:latin typeface="Minion Pro"/>
              </a:rPr>
              <a:t>j</a:t>
            </a:r>
            <a:r>
              <a:rPr lang="en-IN" sz="2000" dirty="0">
                <a:latin typeface="Minion Pro"/>
              </a:rPr>
              <a:t> = </a:t>
            </a:r>
            <a:r>
              <a:rPr lang="en-IN" sz="2000" dirty="0" err="1">
                <a:latin typeface="Minion Pro"/>
              </a:rPr>
              <a:t>Standarized</a:t>
            </a:r>
            <a:r>
              <a:rPr lang="en-IN" sz="2000" dirty="0">
                <a:latin typeface="Minion Pro"/>
              </a:rPr>
              <a:t> regression coefficient of variable </a:t>
            </a:r>
          </a:p>
          <a:p>
            <a:pPr algn="just"/>
            <a:r>
              <a:rPr lang="en-IN" sz="2000" dirty="0">
                <a:latin typeface="Minion Pro"/>
              </a:rPr>
              <a:t>U</a:t>
            </a:r>
            <a:r>
              <a:rPr lang="en-IN" sz="2000" baseline="-25000" dirty="0">
                <a:latin typeface="Minion Pro"/>
              </a:rPr>
              <a:t>i </a:t>
            </a:r>
            <a:r>
              <a:rPr lang="en-IN" sz="2000" dirty="0">
                <a:latin typeface="Minion Pro"/>
              </a:rPr>
              <a:t>= The unique factor variable </a:t>
            </a:r>
          </a:p>
          <a:p>
            <a:pPr algn="just"/>
            <a:r>
              <a:rPr lang="en-IN" sz="2000" dirty="0">
                <a:latin typeface="Minion Pro"/>
              </a:rPr>
              <a:t>m= number of common factor  </a:t>
            </a:r>
          </a:p>
        </p:txBody>
      </p:sp>
      <p:pic>
        <p:nvPicPr>
          <p:cNvPr id="8" name="Picture 7">
            <a:extLst>
              <a:ext uri="{FF2B5EF4-FFF2-40B4-BE49-F238E27FC236}">
                <a16:creationId xmlns:a16="http://schemas.microsoft.com/office/drawing/2014/main" id="{15DE6A93-5B96-30C5-9E7B-FFB3626B09FC}"/>
              </a:ext>
            </a:extLst>
          </p:cNvPr>
          <p:cNvPicPr>
            <a:picLocks noChangeAspect="1"/>
          </p:cNvPicPr>
          <p:nvPr/>
        </p:nvPicPr>
        <p:blipFill>
          <a:blip r:embed="rId2"/>
          <a:stretch>
            <a:fillRect/>
          </a:stretch>
        </p:blipFill>
        <p:spPr>
          <a:xfrm>
            <a:off x="758084" y="5621368"/>
            <a:ext cx="4115374" cy="590632"/>
          </a:xfrm>
          <a:prstGeom prst="rect">
            <a:avLst/>
          </a:prstGeom>
        </p:spPr>
      </p:pic>
      <p:pic>
        <p:nvPicPr>
          <p:cNvPr id="10" name="Picture 9">
            <a:extLst>
              <a:ext uri="{FF2B5EF4-FFF2-40B4-BE49-F238E27FC236}">
                <a16:creationId xmlns:a16="http://schemas.microsoft.com/office/drawing/2014/main" id="{4104D07F-2CB8-DFA6-FD7F-069FBBE23A06}"/>
              </a:ext>
            </a:extLst>
          </p:cNvPr>
          <p:cNvPicPr>
            <a:picLocks noChangeAspect="1"/>
          </p:cNvPicPr>
          <p:nvPr/>
        </p:nvPicPr>
        <p:blipFill>
          <a:blip r:embed="rId3"/>
          <a:stretch>
            <a:fillRect/>
          </a:stretch>
        </p:blipFill>
        <p:spPr>
          <a:xfrm>
            <a:off x="5252032" y="5453563"/>
            <a:ext cx="4648849" cy="1047896"/>
          </a:xfrm>
          <a:prstGeom prst="rect">
            <a:avLst/>
          </a:prstGeom>
        </p:spPr>
      </p:pic>
    </p:spTree>
    <p:extLst>
      <p:ext uri="{BB962C8B-B14F-4D97-AF65-F5344CB8AC3E}">
        <p14:creationId xmlns:p14="http://schemas.microsoft.com/office/powerpoint/2010/main" val="1524316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Factor Analysis Model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3108543"/>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It is possible to select weights or factor score coefficient so that the first factor explains the largest portion of the total variance </a:t>
            </a:r>
          </a:p>
          <a:p>
            <a:pPr marL="457200" indent="-457200" algn="just">
              <a:buFont typeface="Wingdings" panose="05000000000000000000" pitchFamily="2" charset="2"/>
              <a:buChar char="Ø"/>
            </a:pPr>
            <a:r>
              <a:rPr lang="en-IN" sz="2800" dirty="0">
                <a:latin typeface="Minion Pro"/>
              </a:rPr>
              <a:t>Then a second set of weights can be selected, so that the second factor accounts for most of the residual variance, subject to being uncorrelated with the first factor </a:t>
            </a:r>
          </a:p>
          <a:p>
            <a:pPr marL="457200" indent="-457200" algn="just">
              <a:buFont typeface="Wingdings" panose="05000000000000000000" pitchFamily="2" charset="2"/>
              <a:buChar char="Ø"/>
            </a:pPr>
            <a:r>
              <a:rPr lang="en-IN" sz="2800" dirty="0">
                <a:latin typeface="Minion Pro"/>
              </a:rPr>
              <a:t>This same principle could be applied to selecting additional weights for the additional factors </a:t>
            </a:r>
          </a:p>
        </p:txBody>
      </p:sp>
    </p:spTree>
    <p:extLst>
      <p:ext uri="{BB962C8B-B14F-4D97-AF65-F5344CB8AC3E}">
        <p14:creationId xmlns:p14="http://schemas.microsoft.com/office/powerpoint/2010/main" val="1557936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3108543"/>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b="1" dirty="0">
                <a:latin typeface="Minion Pro"/>
              </a:rPr>
              <a:t> Bartlett’s test of Sphericity</a:t>
            </a:r>
            <a:r>
              <a:rPr lang="en-IN" sz="2800" dirty="0">
                <a:latin typeface="Minion Pro"/>
              </a:rPr>
              <a:t>: Bartlett’s test of </a:t>
            </a:r>
            <a:r>
              <a:rPr lang="en-IN" sz="2800" dirty="0" err="1">
                <a:latin typeface="Minion Pro"/>
              </a:rPr>
              <a:t>spericity</a:t>
            </a:r>
            <a:r>
              <a:rPr lang="en-IN" sz="2800" dirty="0">
                <a:latin typeface="Minion Pro"/>
              </a:rPr>
              <a:t> is a test statistic used to examine the hypothesis that variables are uncorrelated in the population.  In other words, the population correlation matrix is an identity matrix; each variable correlates perfectly with itself(r=1) but has no correlation with the other variables (r=0) </a:t>
            </a:r>
          </a:p>
          <a:p>
            <a:pPr marL="457200" indent="-457200" algn="just">
              <a:buFont typeface="Wingdings" panose="05000000000000000000" pitchFamily="2" charset="2"/>
              <a:buChar char="Ø"/>
            </a:pPr>
            <a:r>
              <a:rPr lang="en-US" sz="2800" dirty="0">
                <a:solidFill>
                  <a:srgbClr val="000000"/>
                </a:solidFill>
                <a:latin typeface="Helvetica"/>
              </a:rPr>
              <a:t>T</a:t>
            </a:r>
            <a:r>
              <a:rPr lang="en-US" sz="2800" b="0" i="0" dirty="0">
                <a:solidFill>
                  <a:srgbClr val="000000"/>
                </a:solidFill>
                <a:effectLst/>
                <a:latin typeface="Helvetica"/>
              </a:rPr>
              <a:t>he following correlation matrix shows the correlation coefficients between different variables for professional basketball teams.</a:t>
            </a:r>
            <a:endParaRPr lang="en-IN" sz="2800" dirty="0">
              <a:latin typeface="Minion Pro"/>
            </a:endParaRPr>
          </a:p>
        </p:txBody>
      </p:sp>
      <p:pic>
        <p:nvPicPr>
          <p:cNvPr id="2050" name="Picture 2" descr="Example of a correlation matrix">
            <a:extLst>
              <a:ext uri="{FF2B5EF4-FFF2-40B4-BE49-F238E27FC236}">
                <a16:creationId xmlns:a16="http://schemas.microsoft.com/office/drawing/2014/main" id="{85FE6FF6-236A-ED83-4D34-D66EF39F8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26" y="4127201"/>
            <a:ext cx="9568660" cy="289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0172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2246769"/>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Correlation matrix:  </a:t>
            </a:r>
            <a:r>
              <a:rPr lang="en-IN" sz="2800" dirty="0">
                <a:latin typeface="Minion Pro"/>
              </a:rPr>
              <a:t>A Correlation matrix is a lower triangle matrix showing  the simple correlations, r</a:t>
            </a:r>
            <a:r>
              <a:rPr lang="en-IN" sz="2800" baseline="-25000" dirty="0">
                <a:latin typeface="Minion Pro"/>
              </a:rPr>
              <a:t>1 </a:t>
            </a:r>
            <a:r>
              <a:rPr lang="en-IN" sz="2800" dirty="0">
                <a:latin typeface="Minion Pro"/>
              </a:rPr>
              <a:t>between all possible pairs of </a:t>
            </a:r>
            <a:r>
              <a:rPr lang="en-IN" sz="2800" dirty="0" err="1">
                <a:latin typeface="Minion Pro"/>
              </a:rPr>
              <a:t>varible</a:t>
            </a:r>
            <a:r>
              <a:rPr lang="en-IN" sz="2800" dirty="0">
                <a:latin typeface="Minion Pro"/>
              </a:rPr>
              <a:t> included in the analysis. The diagonal element, which are all 1 are usually omitted.</a:t>
            </a:r>
          </a:p>
          <a:p>
            <a:pPr marL="457200" indent="-457200" algn="just">
              <a:buFont typeface="Wingdings" panose="05000000000000000000" pitchFamily="2" charset="2"/>
              <a:buChar char="Ø"/>
            </a:pPr>
            <a:endParaRPr lang="en-IN" sz="2800" dirty="0">
              <a:latin typeface="Minion Pro"/>
            </a:endParaRPr>
          </a:p>
        </p:txBody>
      </p:sp>
      <p:pic>
        <p:nvPicPr>
          <p:cNvPr id="6" name="Picture 5">
            <a:extLst>
              <a:ext uri="{FF2B5EF4-FFF2-40B4-BE49-F238E27FC236}">
                <a16:creationId xmlns:a16="http://schemas.microsoft.com/office/drawing/2014/main" id="{0B3B1B19-4428-FEAB-7509-EF6E2D9651F6}"/>
              </a:ext>
            </a:extLst>
          </p:cNvPr>
          <p:cNvPicPr>
            <a:picLocks noChangeAspect="1"/>
          </p:cNvPicPr>
          <p:nvPr/>
        </p:nvPicPr>
        <p:blipFill>
          <a:blip r:embed="rId2"/>
          <a:stretch>
            <a:fillRect/>
          </a:stretch>
        </p:blipFill>
        <p:spPr>
          <a:xfrm>
            <a:off x="1119051" y="2979686"/>
            <a:ext cx="9953897" cy="2936998"/>
          </a:xfrm>
          <a:prstGeom prst="rect">
            <a:avLst/>
          </a:prstGeom>
        </p:spPr>
      </p:pic>
    </p:spTree>
    <p:extLst>
      <p:ext uri="{BB962C8B-B14F-4D97-AF65-F5344CB8AC3E}">
        <p14:creationId xmlns:p14="http://schemas.microsoft.com/office/powerpoint/2010/main" val="31273175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2246769"/>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Correlation matrix:  </a:t>
            </a:r>
            <a:r>
              <a:rPr lang="en-IN" sz="2800" dirty="0">
                <a:latin typeface="Minion Pro"/>
              </a:rPr>
              <a:t>A Correlation matrix is a lower triangle matrix showing  the simple correlations, r</a:t>
            </a:r>
            <a:r>
              <a:rPr lang="en-IN" sz="2800" baseline="-25000" dirty="0">
                <a:latin typeface="Minion Pro"/>
              </a:rPr>
              <a:t>1 </a:t>
            </a:r>
            <a:r>
              <a:rPr lang="en-IN" sz="2800" dirty="0">
                <a:latin typeface="Minion Pro"/>
              </a:rPr>
              <a:t>between all possible pairs of </a:t>
            </a:r>
            <a:r>
              <a:rPr lang="en-IN" sz="2800" dirty="0" err="1">
                <a:latin typeface="Minion Pro"/>
              </a:rPr>
              <a:t>varible</a:t>
            </a:r>
            <a:r>
              <a:rPr lang="en-IN" sz="2800" dirty="0">
                <a:latin typeface="Minion Pro"/>
              </a:rPr>
              <a:t> included in the analysis. The diagonal element, which are all 1 are usually omitted.</a:t>
            </a:r>
          </a:p>
          <a:p>
            <a:pPr marL="457200" indent="-457200" algn="just">
              <a:buFont typeface="Wingdings" panose="05000000000000000000" pitchFamily="2" charset="2"/>
              <a:buChar char="Ø"/>
            </a:pPr>
            <a:endParaRPr lang="en-IN" sz="2800" dirty="0">
              <a:latin typeface="Minion Pro"/>
            </a:endParaRPr>
          </a:p>
        </p:txBody>
      </p:sp>
      <p:pic>
        <p:nvPicPr>
          <p:cNvPr id="6" name="Picture 5">
            <a:extLst>
              <a:ext uri="{FF2B5EF4-FFF2-40B4-BE49-F238E27FC236}">
                <a16:creationId xmlns:a16="http://schemas.microsoft.com/office/drawing/2014/main" id="{0B3B1B19-4428-FEAB-7509-EF6E2D9651F6}"/>
              </a:ext>
            </a:extLst>
          </p:cNvPr>
          <p:cNvPicPr>
            <a:picLocks noChangeAspect="1"/>
          </p:cNvPicPr>
          <p:nvPr/>
        </p:nvPicPr>
        <p:blipFill>
          <a:blip r:embed="rId2"/>
          <a:stretch>
            <a:fillRect/>
          </a:stretch>
        </p:blipFill>
        <p:spPr>
          <a:xfrm>
            <a:off x="1119051" y="2979686"/>
            <a:ext cx="9953897" cy="2936998"/>
          </a:xfrm>
          <a:prstGeom prst="rect">
            <a:avLst/>
          </a:prstGeom>
        </p:spPr>
      </p:pic>
    </p:spTree>
    <p:extLst>
      <p:ext uri="{BB962C8B-B14F-4D97-AF65-F5344CB8AC3E}">
        <p14:creationId xmlns:p14="http://schemas.microsoft.com/office/powerpoint/2010/main" val="2926281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2246769"/>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Communality:  </a:t>
            </a:r>
            <a:r>
              <a:rPr lang="en-IN" sz="2800" dirty="0">
                <a:latin typeface="Minion Pro"/>
              </a:rPr>
              <a:t>Communality is the amount of variance a variable shares with all the other variables being considered.  This is also the proportion of variance explained by the common factors. </a:t>
            </a:r>
          </a:p>
          <a:p>
            <a:pPr algn="just"/>
            <a:endParaRPr lang="en-IN" sz="2800" dirty="0">
              <a:latin typeface="Minion Pro"/>
            </a:endParaRPr>
          </a:p>
          <a:p>
            <a:pPr marL="457200" indent="-457200" algn="just">
              <a:buFont typeface="Wingdings" panose="05000000000000000000" pitchFamily="2" charset="2"/>
              <a:buChar char="Ø"/>
            </a:pPr>
            <a:endParaRPr lang="en-IN" sz="2800" dirty="0">
              <a:latin typeface="Minion Pro"/>
            </a:endParaRPr>
          </a:p>
        </p:txBody>
      </p:sp>
      <p:pic>
        <p:nvPicPr>
          <p:cNvPr id="5" name="Picture 4">
            <a:extLst>
              <a:ext uri="{FF2B5EF4-FFF2-40B4-BE49-F238E27FC236}">
                <a16:creationId xmlns:a16="http://schemas.microsoft.com/office/drawing/2014/main" id="{D1A022C4-C2AD-664D-EA09-C97F05BBF24A}"/>
              </a:ext>
            </a:extLst>
          </p:cNvPr>
          <p:cNvPicPr>
            <a:picLocks noChangeAspect="1"/>
          </p:cNvPicPr>
          <p:nvPr/>
        </p:nvPicPr>
        <p:blipFill>
          <a:blip r:embed="rId2"/>
          <a:stretch>
            <a:fillRect/>
          </a:stretch>
        </p:blipFill>
        <p:spPr>
          <a:xfrm>
            <a:off x="1996980" y="2191657"/>
            <a:ext cx="6232620" cy="4786436"/>
          </a:xfrm>
          <a:prstGeom prst="rect">
            <a:avLst/>
          </a:prstGeom>
        </p:spPr>
      </p:pic>
    </p:spTree>
    <p:extLst>
      <p:ext uri="{BB962C8B-B14F-4D97-AF65-F5344CB8AC3E}">
        <p14:creationId xmlns:p14="http://schemas.microsoft.com/office/powerpoint/2010/main" val="207191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Mean or Median </a:t>
            </a:r>
            <a:endParaRPr lang="en-US" sz="4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9DDC5EE-A6B7-5AAF-1FDC-57A3FBC5F8DC}"/>
              </a:ext>
            </a:extLst>
          </p:cNvPr>
          <p:cNvSpPr txBox="1"/>
          <p:nvPr/>
        </p:nvSpPr>
        <p:spPr>
          <a:xfrm>
            <a:off x="646386" y="1270944"/>
            <a:ext cx="10594428" cy="2677656"/>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The </a:t>
            </a:r>
            <a:r>
              <a:rPr lang="en-IN" sz="2800" dirty="0">
                <a:solidFill>
                  <a:srgbClr val="FF0000"/>
                </a:solidFill>
                <a:latin typeface="Times New Roman" panose="02020603050405020304" pitchFamily="18" charset="0"/>
                <a:cs typeface="Times New Roman" panose="02020603050405020304" pitchFamily="18" charset="0"/>
              </a:rPr>
              <a:t>mean</a:t>
            </a:r>
            <a:r>
              <a:rPr lang="en-IN" sz="2800" dirty="0">
                <a:latin typeface="Times New Roman" panose="02020603050405020304" pitchFamily="18" charset="0"/>
                <a:cs typeface="Times New Roman" panose="02020603050405020304" pitchFamily="18" charset="0"/>
              </a:rPr>
              <a:t> is a good measure for the centre of a symmetric distribution </a:t>
            </a:r>
          </a:p>
          <a:p>
            <a:pPr marL="457200" indent="-457200" algn="just">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The </a:t>
            </a:r>
            <a:r>
              <a:rPr lang="en-IN" sz="2800" dirty="0">
                <a:solidFill>
                  <a:srgbClr val="FF0000"/>
                </a:solidFill>
                <a:latin typeface="Times New Roman" panose="02020603050405020304" pitchFamily="18" charset="0"/>
                <a:cs typeface="Times New Roman" panose="02020603050405020304" pitchFamily="18" charset="0"/>
              </a:rPr>
              <a:t>median</a:t>
            </a:r>
            <a:r>
              <a:rPr lang="en-IN" sz="2800" dirty="0">
                <a:latin typeface="Times New Roman" panose="02020603050405020304" pitchFamily="18" charset="0"/>
                <a:cs typeface="Times New Roman" panose="02020603050405020304" pitchFamily="18" charset="0"/>
              </a:rPr>
              <a:t> is a resistant measure and should be used for skewed distributions. </a:t>
            </a:r>
          </a:p>
          <a:p>
            <a:pPr marL="457200" indent="-457200" algn="just">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Its value is only slightly affected by the presence of extreme observations, no matter how large these observations are.  </a:t>
            </a:r>
          </a:p>
        </p:txBody>
      </p:sp>
    </p:spTree>
    <p:extLst>
      <p:ext uri="{BB962C8B-B14F-4D97-AF65-F5344CB8AC3E}">
        <p14:creationId xmlns:p14="http://schemas.microsoft.com/office/powerpoint/2010/main" val="15065140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954107"/>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Eigenvalue:  </a:t>
            </a:r>
            <a:r>
              <a:rPr lang="en-IN" sz="2800" dirty="0">
                <a:latin typeface="Minion Pro"/>
              </a:rPr>
              <a:t> The eigenvalue represents the total variance explained by each factor. </a:t>
            </a:r>
          </a:p>
        </p:txBody>
      </p:sp>
      <p:pic>
        <p:nvPicPr>
          <p:cNvPr id="5" name="Picture 4">
            <a:extLst>
              <a:ext uri="{FF2B5EF4-FFF2-40B4-BE49-F238E27FC236}">
                <a16:creationId xmlns:a16="http://schemas.microsoft.com/office/drawing/2014/main" id="{1CF943D2-60BE-6216-F12E-3F4FA8E84C70}"/>
              </a:ext>
            </a:extLst>
          </p:cNvPr>
          <p:cNvPicPr>
            <a:picLocks noChangeAspect="1"/>
          </p:cNvPicPr>
          <p:nvPr/>
        </p:nvPicPr>
        <p:blipFill>
          <a:blip r:embed="rId2"/>
          <a:stretch>
            <a:fillRect/>
          </a:stretch>
        </p:blipFill>
        <p:spPr>
          <a:xfrm>
            <a:off x="2323884" y="1895423"/>
            <a:ext cx="6354062" cy="4839375"/>
          </a:xfrm>
          <a:prstGeom prst="rect">
            <a:avLst/>
          </a:prstGeom>
        </p:spPr>
      </p:pic>
    </p:spTree>
    <p:extLst>
      <p:ext uri="{BB962C8B-B14F-4D97-AF65-F5344CB8AC3E}">
        <p14:creationId xmlns:p14="http://schemas.microsoft.com/office/powerpoint/2010/main" val="16715097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3539430"/>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Factor Loadings:  </a:t>
            </a:r>
            <a:r>
              <a:rPr lang="en-IN" sz="2800" dirty="0">
                <a:latin typeface="Minion Pro"/>
              </a:rPr>
              <a:t> Factor loadings are simple correlation between the variable  and factors . </a:t>
            </a:r>
          </a:p>
          <a:p>
            <a:pPr marL="457200" indent="-457200" algn="just">
              <a:buFont typeface="Wingdings" panose="05000000000000000000" pitchFamily="2" charset="2"/>
              <a:buChar char="Ø"/>
            </a:pPr>
            <a:endParaRPr lang="en-IN" sz="2800" dirty="0">
              <a:latin typeface="Minion Pro"/>
            </a:endParaRPr>
          </a:p>
          <a:p>
            <a:pPr marL="457200" indent="-457200" algn="just">
              <a:buFont typeface="Wingdings" panose="05000000000000000000" pitchFamily="2" charset="2"/>
              <a:buChar char="Ø"/>
            </a:pPr>
            <a:r>
              <a:rPr lang="en-US" sz="2800" dirty="0">
                <a:latin typeface="Minion Pro"/>
              </a:rPr>
              <a:t>Factor loading is basically the correlation coefficient for the variable and factor.  Factor loading shows the variance explained by the variable on that particular factor.  In the SEM approach, as a rule of thumb, 0.7 or higher factor loading represents that the factor extracts sufficient variance from that variable.</a:t>
            </a:r>
            <a:endParaRPr lang="en-IN" sz="2800" dirty="0">
              <a:latin typeface="Minion Pro"/>
            </a:endParaRPr>
          </a:p>
        </p:txBody>
      </p:sp>
    </p:spTree>
    <p:extLst>
      <p:ext uri="{BB962C8B-B14F-4D97-AF65-F5344CB8AC3E}">
        <p14:creationId xmlns:p14="http://schemas.microsoft.com/office/powerpoint/2010/main" val="15424984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954107"/>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Factor Loading plot:  </a:t>
            </a:r>
            <a:r>
              <a:rPr lang="en-IN" sz="2800" dirty="0">
                <a:latin typeface="Minion Pro"/>
              </a:rPr>
              <a:t> A factor loading plot is a plot of the original variables using the factor loadings as coordinates</a:t>
            </a:r>
            <a:r>
              <a:rPr lang="en-US" sz="2800" b="0" i="0" dirty="0">
                <a:solidFill>
                  <a:srgbClr val="4C5F6F"/>
                </a:solidFill>
                <a:effectLst/>
                <a:latin typeface="Roboto" panose="02000000000000000000" pitchFamily="2" charset="0"/>
              </a:rPr>
              <a:t>.</a:t>
            </a:r>
            <a:endParaRPr lang="en-IN" sz="2800" dirty="0">
              <a:latin typeface="Minion Pro"/>
            </a:endParaRPr>
          </a:p>
        </p:txBody>
      </p:sp>
      <p:pic>
        <p:nvPicPr>
          <p:cNvPr id="8194" name="Picture 2">
            <a:extLst>
              <a:ext uri="{FF2B5EF4-FFF2-40B4-BE49-F238E27FC236}">
                <a16:creationId xmlns:a16="http://schemas.microsoft.com/office/drawing/2014/main" id="{F9994B86-CD8B-BBB6-D813-A7A536A15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95"/>
          <a:stretch/>
        </p:blipFill>
        <p:spPr bwMode="auto">
          <a:xfrm>
            <a:off x="1886857" y="1899052"/>
            <a:ext cx="6096000" cy="528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490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Statistics Associated with Factor Analysis </a:t>
            </a:r>
          </a:p>
        </p:txBody>
      </p:sp>
      <p:sp>
        <p:nvSpPr>
          <p:cNvPr id="3" name="TextBox 2">
            <a:extLst>
              <a:ext uri="{FF2B5EF4-FFF2-40B4-BE49-F238E27FC236}">
                <a16:creationId xmlns:a16="http://schemas.microsoft.com/office/drawing/2014/main" id="{529DAB01-D0FA-E780-1C34-409E96B898EC}"/>
              </a:ext>
            </a:extLst>
          </p:cNvPr>
          <p:cNvSpPr txBox="1"/>
          <p:nvPr/>
        </p:nvSpPr>
        <p:spPr>
          <a:xfrm>
            <a:off x="624114" y="941316"/>
            <a:ext cx="11088915" cy="954107"/>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Minion Pro"/>
              </a:rPr>
              <a:t> </a:t>
            </a:r>
            <a:r>
              <a:rPr lang="en-IN" sz="2800" b="1" dirty="0">
                <a:latin typeface="Minion Pro"/>
              </a:rPr>
              <a:t>Factor Matrix:  </a:t>
            </a:r>
            <a:r>
              <a:rPr lang="en-IN" sz="2800" dirty="0">
                <a:latin typeface="Minion Pro"/>
              </a:rPr>
              <a:t> A factor matrix contains the factor loading of all the variables on all the factors extracted. </a:t>
            </a:r>
            <a:r>
              <a:rPr lang="en-US" sz="2800" b="0" i="0" dirty="0">
                <a:solidFill>
                  <a:srgbClr val="4C5F6F"/>
                </a:solidFill>
                <a:effectLst/>
                <a:latin typeface="Roboto" panose="02000000000000000000" pitchFamily="2" charset="0"/>
              </a:rPr>
              <a:t>.</a:t>
            </a:r>
            <a:endParaRPr lang="en-IN" sz="2800" dirty="0">
              <a:latin typeface="Minion Pro"/>
            </a:endParaRPr>
          </a:p>
        </p:txBody>
      </p:sp>
      <p:pic>
        <p:nvPicPr>
          <p:cNvPr id="9218" name="Picture 2">
            <a:extLst>
              <a:ext uri="{FF2B5EF4-FFF2-40B4-BE49-F238E27FC236}">
                <a16:creationId xmlns:a16="http://schemas.microsoft.com/office/drawing/2014/main" id="{044AA737-634C-243D-1694-D8AFE440D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857" y="2087563"/>
            <a:ext cx="8011886" cy="459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76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Conducting Factor Analysis </a:t>
            </a:r>
          </a:p>
        </p:txBody>
      </p:sp>
      <p:grpSp>
        <p:nvGrpSpPr>
          <p:cNvPr id="6" name="Group 5">
            <a:extLst>
              <a:ext uri="{FF2B5EF4-FFF2-40B4-BE49-F238E27FC236}">
                <a16:creationId xmlns:a16="http://schemas.microsoft.com/office/drawing/2014/main" id="{14CED166-C188-A42F-4366-A20665C37AD0}"/>
              </a:ext>
            </a:extLst>
          </p:cNvPr>
          <p:cNvGrpSpPr/>
          <p:nvPr/>
        </p:nvGrpSpPr>
        <p:grpSpPr>
          <a:xfrm>
            <a:off x="2206171" y="985496"/>
            <a:ext cx="7214518" cy="5284675"/>
            <a:chOff x="2771311" y="985496"/>
            <a:chExt cx="6649378" cy="4887007"/>
          </a:xfrm>
        </p:grpSpPr>
        <p:pic>
          <p:nvPicPr>
            <p:cNvPr id="4" name="Picture 3">
              <a:extLst>
                <a:ext uri="{FF2B5EF4-FFF2-40B4-BE49-F238E27FC236}">
                  <a16:creationId xmlns:a16="http://schemas.microsoft.com/office/drawing/2014/main" id="{1356946B-73D9-4C72-718C-D849D4CAFB44}"/>
                </a:ext>
              </a:extLst>
            </p:cNvPr>
            <p:cNvPicPr>
              <a:picLocks noChangeAspect="1"/>
            </p:cNvPicPr>
            <p:nvPr/>
          </p:nvPicPr>
          <p:blipFill>
            <a:blip r:embed="rId2"/>
            <a:stretch>
              <a:fillRect/>
            </a:stretch>
          </p:blipFill>
          <p:spPr>
            <a:xfrm>
              <a:off x="2771311" y="985496"/>
              <a:ext cx="6649378" cy="4887007"/>
            </a:xfrm>
            <a:prstGeom prst="rect">
              <a:avLst/>
            </a:prstGeom>
          </p:spPr>
        </p:pic>
        <p:sp>
          <p:nvSpPr>
            <p:cNvPr id="5" name="TextBox 4">
              <a:extLst>
                <a:ext uri="{FF2B5EF4-FFF2-40B4-BE49-F238E27FC236}">
                  <a16:creationId xmlns:a16="http://schemas.microsoft.com/office/drawing/2014/main" id="{A8BA31B5-E244-F68D-6F57-CDDA01330D83}"/>
                </a:ext>
              </a:extLst>
            </p:cNvPr>
            <p:cNvSpPr txBox="1"/>
            <p:nvPr/>
          </p:nvSpPr>
          <p:spPr>
            <a:xfrm>
              <a:off x="2873829" y="1045029"/>
              <a:ext cx="885371" cy="377371"/>
            </a:xfrm>
            <a:prstGeom prst="rect">
              <a:avLst/>
            </a:prstGeom>
            <a:solidFill>
              <a:schemeClr val="bg1"/>
            </a:solidFill>
          </p:spPr>
          <p:txBody>
            <a:bodyPr wrap="square" rtlCol="0">
              <a:spAutoFit/>
            </a:bodyPr>
            <a:lstStyle/>
            <a:p>
              <a:endParaRPr lang="en-IN" dirty="0"/>
            </a:p>
          </p:txBody>
        </p:sp>
      </p:grpSp>
    </p:spTree>
    <p:extLst>
      <p:ext uri="{BB962C8B-B14F-4D97-AF65-F5344CB8AC3E}">
        <p14:creationId xmlns:p14="http://schemas.microsoft.com/office/powerpoint/2010/main" val="32385243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Cluster Analysis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954107"/>
          </a:xfrm>
          <a:prstGeom prst="rect">
            <a:avLst/>
          </a:prstGeom>
          <a:noFill/>
        </p:spPr>
        <p:txBody>
          <a:bodyPr wrap="square" rtlCol="0">
            <a:spAutoFit/>
          </a:bodyPr>
          <a:lstStyle/>
          <a:p>
            <a:r>
              <a:rPr lang="en-IN" sz="2800" dirty="0"/>
              <a:t>Finding groups of objects such that the objects in a group will be similar to one another and different from the objects in other groups </a:t>
            </a:r>
          </a:p>
        </p:txBody>
      </p:sp>
      <p:pic>
        <p:nvPicPr>
          <p:cNvPr id="9" name="Picture 8">
            <a:extLst>
              <a:ext uri="{FF2B5EF4-FFF2-40B4-BE49-F238E27FC236}">
                <a16:creationId xmlns:a16="http://schemas.microsoft.com/office/drawing/2014/main" id="{A5ADFBEA-08B0-335F-2C4B-B09076BC9796}"/>
              </a:ext>
            </a:extLst>
          </p:cNvPr>
          <p:cNvPicPr>
            <a:picLocks noChangeAspect="1"/>
          </p:cNvPicPr>
          <p:nvPr/>
        </p:nvPicPr>
        <p:blipFill>
          <a:blip r:embed="rId2"/>
          <a:stretch>
            <a:fillRect/>
          </a:stretch>
        </p:blipFill>
        <p:spPr>
          <a:xfrm>
            <a:off x="3176180" y="2558606"/>
            <a:ext cx="5839640" cy="3181794"/>
          </a:xfrm>
          <a:prstGeom prst="rect">
            <a:avLst/>
          </a:prstGeom>
        </p:spPr>
      </p:pic>
    </p:spTree>
    <p:extLst>
      <p:ext uri="{BB962C8B-B14F-4D97-AF65-F5344CB8AC3E}">
        <p14:creationId xmlns:p14="http://schemas.microsoft.com/office/powerpoint/2010/main" val="27373232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Type of cluster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4216539"/>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A Clustering is a set of clusters </a:t>
            </a:r>
          </a:p>
          <a:p>
            <a:pPr marL="457200" indent="-457200">
              <a:buFont typeface="Wingdings" panose="05000000000000000000" pitchFamily="2" charset="2"/>
              <a:buChar char="ü"/>
            </a:pPr>
            <a:r>
              <a:rPr lang="en-IN" sz="2800" dirty="0"/>
              <a:t>Important distinction between hierarchical and partitional sets of cluster </a:t>
            </a:r>
          </a:p>
          <a:p>
            <a:pPr marL="457200" indent="-457200">
              <a:buFont typeface="Wingdings" panose="05000000000000000000" pitchFamily="2" charset="2"/>
              <a:buChar char="ü"/>
            </a:pPr>
            <a:r>
              <a:rPr lang="en-IN" sz="2800" dirty="0"/>
              <a:t>Partitional Clustering </a:t>
            </a:r>
            <a:r>
              <a:rPr lang="en-IN" sz="1600" dirty="0"/>
              <a:t>(A division data objects into non-overlapping subsets (Clusters) such that each data object is in exactly one subset) </a:t>
            </a:r>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endParaRPr lang="en-IN" sz="1600" dirty="0"/>
          </a:p>
          <a:p>
            <a:pPr marL="457200" indent="-457200">
              <a:buFont typeface="Wingdings" panose="05000000000000000000" pitchFamily="2" charset="2"/>
              <a:buChar char="ü"/>
            </a:pPr>
            <a:r>
              <a:rPr lang="en-IN" sz="2800" dirty="0"/>
              <a:t>Hierarchical Clustering </a:t>
            </a:r>
            <a:r>
              <a:rPr lang="en-IN" sz="1600" dirty="0"/>
              <a:t>(A set of nested clusters organised as a hierarchical tree)</a:t>
            </a:r>
          </a:p>
        </p:txBody>
      </p:sp>
      <p:pic>
        <p:nvPicPr>
          <p:cNvPr id="5" name="Picture 4">
            <a:extLst>
              <a:ext uri="{FF2B5EF4-FFF2-40B4-BE49-F238E27FC236}">
                <a16:creationId xmlns:a16="http://schemas.microsoft.com/office/drawing/2014/main" id="{1AD3DDA9-A11C-6B5B-9618-AC202467EA11}"/>
              </a:ext>
            </a:extLst>
          </p:cNvPr>
          <p:cNvPicPr>
            <a:picLocks noChangeAspect="1"/>
          </p:cNvPicPr>
          <p:nvPr/>
        </p:nvPicPr>
        <p:blipFill>
          <a:blip r:embed="rId2"/>
          <a:stretch>
            <a:fillRect/>
          </a:stretch>
        </p:blipFill>
        <p:spPr>
          <a:xfrm>
            <a:off x="1120365" y="3191788"/>
            <a:ext cx="5094323" cy="1467297"/>
          </a:xfrm>
          <a:prstGeom prst="rect">
            <a:avLst/>
          </a:prstGeom>
        </p:spPr>
      </p:pic>
      <p:pic>
        <p:nvPicPr>
          <p:cNvPr id="8" name="Picture 7">
            <a:extLst>
              <a:ext uri="{FF2B5EF4-FFF2-40B4-BE49-F238E27FC236}">
                <a16:creationId xmlns:a16="http://schemas.microsoft.com/office/drawing/2014/main" id="{394AA72F-2DBD-9DD8-F2F2-466CC77D828E}"/>
              </a:ext>
            </a:extLst>
          </p:cNvPr>
          <p:cNvPicPr>
            <a:picLocks noChangeAspect="1"/>
          </p:cNvPicPr>
          <p:nvPr/>
        </p:nvPicPr>
        <p:blipFill>
          <a:blip r:embed="rId3"/>
          <a:stretch>
            <a:fillRect/>
          </a:stretch>
        </p:blipFill>
        <p:spPr>
          <a:xfrm>
            <a:off x="7153852" y="3191788"/>
            <a:ext cx="3850551" cy="1327976"/>
          </a:xfrm>
          <a:prstGeom prst="rect">
            <a:avLst/>
          </a:prstGeom>
        </p:spPr>
      </p:pic>
      <p:pic>
        <p:nvPicPr>
          <p:cNvPr id="11" name="Picture 10">
            <a:extLst>
              <a:ext uri="{FF2B5EF4-FFF2-40B4-BE49-F238E27FC236}">
                <a16:creationId xmlns:a16="http://schemas.microsoft.com/office/drawing/2014/main" id="{8C7A45DB-1255-FEF8-43E9-5DC0E975FE2E}"/>
              </a:ext>
            </a:extLst>
          </p:cNvPr>
          <p:cNvPicPr>
            <a:picLocks noChangeAspect="1"/>
          </p:cNvPicPr>
          <p:nvPr/>
        </p:nvPicPr>
        <p:blipFill>
          <a:blip r:embed="rId4"/>
          <a:stretch>
            <a:fillRect/>
          </a:stretch>
        </p:blipFill>
        <p:spPr>
          <a:xfrm>
            <a:off x="1320800" y="5497741"/>
            <a:ext cx="3347703" cy="1235532"/>
          </a:xfrm>
          <a:prstGeom prst="rect">
            <a:avLst/>
          </a:prstGeom>
        </p:spPr>
      </p:pic>
      <p:pic>
        <p:nvPicPr>
          <p:cNvPr id="13" name="Picture 12">
            <a:extLst>
              <a:ext uri="{FF2B5EF4-FFF2-40B4-BE49-F238E27FC236}">
                <a16:creationId xmlns:a16="http://schemas.microsoft.com/office/drawing/2014/main" id="{32ABEB8D-5B38-0DC7-1EDD-1655394E0249}"/>
              </a:ext>
            </a:extLst>
          </p:cNvPr>
          <p:cNvPicPr>
            <a:picLocks noChangeAspect="1"/>
          </p:cNvPicPr>
          <p:nvPr/>
        </p:nvPicPr>
        <p:blipFill>
          <a:blip r:embed="rId5"/>
          <a:stretch>
            <a:fillRect/>
          </a:stretch>
        </p:blipFill>
        <p:spPr>
          <a:xfrm>
            <a:off x="6458857" y="5203817"/>
            <a:ext cx="3481338" cy="1297642"/>
          </a:xfrm>
          <a:prstGeom prst="rect">
            <a:avLst/>
          </a:prstGeom>
        </p:spPr>
      </p:pic>
    </p:spTree>
    <p:extLst>
      <p:ext uri="{BB962C8B-B14F-4D97-AF65-F5344CB8AC3E}">
        <p14:creationId xmlns:p14="http://schemas.microsoft.com/office/powerpoint/2010/main" val="19488105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Type of cluster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2923877"/>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Well-separated Cluster </a:t>
            </a:r>
          </a:p>
          <a:p>
            <a:pPr marL="457200" indent="-457200">
              <a:buFont typeface="Wingdings" panose="05000000000000000000" pitchFamily="2" charset="2"/>
              <a:buChar char="ü"/>
            </a:pPr>
            <a:r>
              <a:rPr lang="en-IN" sz="2800" dirty="0"/>
              <a:t>Centre-based A Clustering is a set of clusters </a:t>
            </a:r>
          </a:p>
          <a:p>
            <a:pPr marL="457200" indent="-457200">
              <a:buFont typeface="Wingdings" panose="05000000000000000000" pitchFamily="2" charset="2"/>
              <a:buChar char="ü"/>
            </a:pPr>
            <a:r>
              <a:rPr lang="en-IN" sz="2800" dirty="0">
                <a:solidFill>
                  <a:srgbClr val="000000"/>
                </a:solidFill>
                <a:latin typeface="ff1"/>
              </a:rPr>
              <a:t>C</a:t>
            </a:r>
            <a:r>
              <a:rPr lang="en-IN" sz="2800" b="0" i="0" dirty="0">
                <a:solidFill>
                  <a:srgbClr val="000000"/>
                </a:solidFill>
                <a:effectLst/>
                <a:latin typeface="ff1"/>
              </a:rPr>
              <a:t>ontiguous </a:t>
            </a:r>
            <a:r>
              <a:rPr lang="en-IN" sz="2800" dirty="0"/>
              <a:t>Clustering</a:t>
            </a:r>
          </a:p>
          <a:p>
            <a:pPr marL="457200" indent="-457200">
              <a:buFont typeface="Wingdings" panose="05000000000000000000" pitchFamily="2" charset="2"/>
              <a:buChar char="ü"/>
            </a:pPr>
            <a:r>
              <a:rPr lang="en-IN" sz="2800" dirty="0"/>
              <a:t>Density based Cluster </a:t>
            </a:r>
          </a:p>
          <a:p>
            <a:pPr marL="457200" indent="-457200">
              <a:buFont typeface="Wingdings" panose="05000000000000000000" pitchFamily="2" charset="2"/>
              <a:buChar char="ü"/>
            </a:pPr>
            <a:r>
              <a:rPr lang="en-IN" sz="2800" dirty="0"/>
              <a:t>Property or conceptual </a:t>
            </a:r>
          </a:p>
          <a:p>
            <a:pPr marL="457200" indent="-457200">
              <a:buFont typeface="Wingdings" panose="05000000000000000000" pitchFamily="2" charset="2"/>
              <a:buChar char="ü"/>
            </a:pPr>
            <a:r>
              <a:rPr lang="en-IN" sz="2800" dirty="0"/>
              <a:t>Described by Objective Function </a:t>
            </a:r>
          </a:p>
          <a:p>
            <a:endParaRPr lang="en-IN" sz="1600" dirty="0"/>
          </a:p>
        </p:txBody>
      </p:sp>
    </p:spTree>
    <p:extLst>
      <p:ext uri="{BB962C8B-B14F-4D97-AF65-F5344CB8AC3E}">
        <p14:creationId xmlns:p14="http://schemas.microsoft.com/office/powerpoint/2010/main" val="24492193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Well-Separated Cluster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1631216"/>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A Cluster is a set of points such that any point in a cluster is closer (more similar) to every other point in the cluster than to any point not in the cluster</a:t>
            </a:r>
          </a:p>
          <a:p>
            <a:endParaRPr lang="en-IN" sz="1600" dirty="0"/>
          </a:p>
        </p:txBody>
      </p:sp>
      <p:pic>
        <p:nvPicPr>
          <p:cNvPr id="8" name="Picture 7">
            <a:extLst>
              <a:ext uri="{FF2B5EF4-FFF2-40B4-BE49-F238E27FC236}">
                <a16:creationId xmlns:a16="http://schemas.microsoft.com/office/drawing/2014/main" id="{E4158CB8-BEBC-F535-353F-EF399997DE85}"/>
              </a:ext>
            </a:extLst>
          </p:cNvPr>
          <p:cNvPicPr>
            <a:picLocks noChangeAspect="1"/>
          </p:cNvPicPr>
          <p:nvPr/>
        </p:nvPicPr>
        <p:blipFill>
          <a:blip r:embed="rId2"/>
          <a:stretch>
            <a:fillRect/>
          </a:stretch>
        </p:blipFill>
        <p:spPr>
          <a:xfrm>
            <a:off x="3010902" y="3095271"/>
            <a:ext cx="5125165" cy="2667372"/>
          </a:xfrm>
          <a:prstGeom prst="rect">
            <a:avLst/>
          </a:prstGeom>
        </p:spPr>
      </p:pic>
    </p:spTree>
    <p:extLst>
      <p:ext uri="{BB962C8B-B14F-4D97-AF65-F5344CB8AC3E}">
        <p14:creationId xmlns:p14="http://schemas.microsoft.com/office/powerpoint/2010/main" val="26442118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Center-based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2492990"/>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t>A cluster is a set of objects such that an object in a cluster is closer (more similar) to the “Cetner” of a cluster, than to the centre of any other cluster. </a:t>
            </a:r>
          </a:p>
          <a:p>
            <a:pPr marL="457200" indent="-457200" algn="just">
              <a:buFont typeface="Wingdings" panose="05000000000000000000" pitchFamily="2" charset="2"/>
              <a:buChar char="ü"/>
            </a:pPr>
            <a:r>
              <a:rPr lang="en-IN" sz="2800" dirty="0"/>
              <a:t>The </a:t>
            </a:r>
            <a:r>
              <a:rPr lang="en-IN" sz="2800" dirty="0" err="1"/>
              <a:t>center</a:t>
            </a:r>
            <a:r>
              <a:rPr lang="en-IN" sz="2800" dirty="0"/>
              <a:t> of a cluster is often a centroid, the average of all the points in the cluster, or a medoid, </a:t>
            </a:r>
            <a:r>
              <a:rPr lang="en-IN" sz="2800" dirty="0" err="1"/>
              <a:t>th</a:t>
            </a:r>
            <a:r>
              <a:rPr lang="en-IN" sz="2800" dirty="0"/>
              <a:t> </a:t>
            </a:r>
            <a:r>
              <a:rPr lang="en-IN" sz="2800" dirty="0" err="1"/>
              <a:t>emost</a:t>
            </a:r>
            <a:r>
              <a:rPr lang="en-IN" sz="2800" dirty="0"/>
              <a:t> representative point of a cluster </a:t>
            </a:r>
          </a:p>
          <a:p>
            <a:endParaRPr lang="en-IN" sz="1600" dirty="0"/>
          </a:p>
        </p:txBody>
      </p:sp>
      <p:pic>
        <p:nvPicPr>
          <p:cNvPr id="10" name="Picture 9">
            <a:extLst>
              <a:ext uri="{FF2B5EF4-FFF2-40B4-BE49-F238E27FC236}">
                <a16:creationId xmlns:a16="http://schemas.microsoft.com/office/drawing/2014/main" id="{98C0AB9F-67C0-75A6-C528-3CD6524B8E62}"/>
              </a:ext>
            </a:extLst>
          </p:cNvPr>
          <p:cNvPicPr>
            <a:picLocks noChangeAspect="1"/>
          </p:cNvPicPr>
          <p:nvPr/>
        </p:nvPicPr>
        <p:blipFill>
          <a:blip r:embed="rId2"/>
          <a:stretch>
            <a:fillRect/>
          </a:stretch>
        </p:blipFill>
        <p:spPr>
          <a:xfrm>
            <a:off x="3014725" y="3938446"/>
            <a:ext cx="5611008" cy="2029108"/>
          </a:xfrm>
          <a:prstGeom prst="rect">
            <a:avLst/>
          </a:prstGeom>
        </p:spPr>
      </p:pic>
    </p:spTree>
    <p:extLst>
      <p:ext uri="{BB962C8B-B14F-4D97-AF65-F5344CB8AC3E}">
        <p14:creationId xmlns:p14="http://schemas.microsoft.com/office/powerpoint/2010/main" val="2185475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The Mode </a:t>
            </a:r>
            <a:endParaRPr lang="en-US" sz="4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9DDC5EE-A6B7-5AAF-1FDC-57A3FBC5F8DC}"/>
              </a:ext>
            </a:extLst>
          </p:cNvPr>
          <p:cNvSpPr txBox="1"/>
          <p:nvPr/>
        </p:nvSpPr>
        <p:spPr>
          <a:xfrm>
            <a:off x="567558" y="1147555"/>
            <a:ext cx="11146220" cy="954107"/>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The </a:t>
            </a:r>
            <a:r>
              <a:rPr lang="en-IN" sz="2800" dirty="0">
                <a:solidFill>
                  <a:srgbClr val="FF0000"/>
                </a:solidFill>
                <a:latin typeface="Times New Roman" panose="02020603050405020304" pitchFamily="18" charset="0"/>
                <a:cs typeface="Times New Roman" panose="02020603050405020304" pitchFamily="18" charset="0"/>
              </a:rPr>
              <a:t>Mode</a:t>
            </a:r>
            <a:r>
              <a:rPr lang="en-IN" sz="2800" dirty="0">
                <a:latin typeface="Times New Roman" panose="02020603050405020304" pitchFamily="18" charset="0"/>
                <a:cs typeface="Times New Roman" panose="02020603050405020304" pitchFamily="18" charset="0"/>
              </a:rPr>
              <a:t> is the observation value with the highest frequency (observation with maximum frequency  </a:t>
            </a:r>
          </a:p>
        </p:txBody>
      </p:sp>
      <p:pic>
        <p:nvPicPr>
          <p:cNvPr id="3" name="Picture 2">
            <a:extLst>
              <a:ext uri="{FF2B5EF4-FFF2-40B4-BE49-F238E27FC236}">
                <a16:creationId xmlns:a16="http://schemas.microsoft.com/office/drawing/2014/main" id="{8AC0B284-EF8A-2F6D-5777-D51936313F28}"/>
              </a:ext>
            </a:extLst>
          </p:cNvPr>
          <p:cNvPicPr>
            <a:picLocks noChangeAspect="1"/>
          </p:cNvPicPr>
          <p:nvPr/>
        </p:nvPicPr>
        <p:blipFill>
          <a:blip r:embed="rId2"/>
          <a:stretch>
            <a:fillRect/>
          </a:stretch>
        </p:blipFill>
        <p:spPr>
          <a:xfrm>
            <a:off x="296911" y="2322942"/>
            <a:ext cx="6218130" cy="3935145"/>
          </a:xfrm>
          <a:prstGeom prst="rect">
            <a:avLst/>
          </a:prstGeom>
        </p:spPr>
      </p:pic>
      <p:sp>
        <p:nvSpPr>
          <p:cNvPr id="5" name="TextBox 4">
            <a:extLst>
              <a:ext uri="{FF2B5EF4-FFF2-40B4-BE49-F238E27FC236}">
                <a16:creationId xmlns:a16="http://schemas.microsoft.com/office/drawing/2014/main" id="{53AC3DFF-6D85-606B-5F92-74FC3F51747D}"/>
              </a:ext>
            </a:extLst>
          </p:cNvPr>
          <p:cNvSpPr txBox="1"/>
          <p:nvPr/>
        </p:nvSpPr>
        <p:spPr>
          <a:xfrm>
            <a:off x="6755523" y="2889559"/>
            <a:ext cx="4958255" cy="1815882"/>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An average, the cars under study drive 18.9 miles per gallon, and 50% of cars under study drive at least 18 miles per gallon </a:t>
            </a:r>
          </a:p>
        </p:txBody>
      </p:sp>
    </p:spTree>
    <p:extLst>
      <p:ext uri="{BB962C8B-B14F-4D97-AF65-F5344CB8AC3E}">
        <p14:creationId xmlns:p14="http://schemas.microsoft.com/office/powerpoint/2010/main" val="1738634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Contiguous Clustering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2062103"/>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A cluster is a set of points such that a point in a cluster is closer ( more similar)  to one or more other points in the </a:t>
            </a:r>
            <a:r>
              <a:rPr lang="en-IN" sz="2800" dirty="0" err="1"/>
              <a:t>couster</a:t>
            </a:r>
            <a:r>
              <a:rPr lang="en-IN" sz="2800" dirty="0"/>
              <a:t> than to any point not in the cluster. </a:t>
            </a:r>
          </a:p>
          <a:p>
            <a:pPr marL="457200" indent="-457200">
              <a:buFont typeface="Wingdings" panose="05000000000000000000" pitchFamily="2" charset="2"/>
              <a:buChar char="ü"/>
            </a:pPr>
            <a:endParaRPr lang="en-IN" sz="2800" dirty="0"/>
          </a:p>
          <a:p>
            <a:endParaRPr lang="en-IN" sz="1600" dirty="0"/>
          </a:p>
        </p:txBody>
      </p:sp>
      <p:pic>
        <p:nvPicPr>
          <p:cNvPr id="5" name="Picture 4">
            <a:extLst>
              <a:ext uri="{FF2B5EF4-FFF2-40B4-BE49-F238E27FC236}">
                <a16:creationId xmlns:a16="http://schemas.microsoft.com/office/drawing/2014/main" id="{77F0178F-71A7-7F86-582A-1D39267BC692}"/>
              </a:ext>
            </a:extLst>
          </p:cNvPr>
          <p:cNvPicPr>
            <a:picLocks noChangeAspect="1"/>
          </p:cNvPicPr>
          <p:nvPr/>
        </p:nvPicPr>
        <p:blipFill>
          <a:blip r:embed="rId2"/>
          <a:stretch>
            <a:fillRect/>
          </a:stretch>
        </p:blipFill>
        <p:spPr>
          <a:xfrm>
            <a:off x="1831479" y="3429000"/>
            <a:ext cx="7106642" cy="2333951"/>
          </a:xfrm>
          <a:prstGeom prst="rect">
            <a:avLst/>
          </a:prstGeom>
        </p:spPr>
      </p:pic>
    </p:spTree>
    <p:extLst>
      <p:ext uri="{BB962C8B-B14F-4D97-AF65-F5344CB8AC3E}">
        <p14:creationId xmlns:p14="http://schemas.microsoft.com/office/powerpoint/2010/main" val="25957925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Density based Cluster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2062103"/>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A cluster is a dense region of points, which is separated by low-density regions, from other regions of high density </a:t>
            </a:r>
          </a:p>
          <a:p>
            <a:pPr marL="457200" indent="-457200">
              <a:buFont typeface="Wingdings" panose="05000000000000000000" pitchFamily="2" charset="2"/>
              <a:buChar char="ü"/>
            </a:pPr>
            <a:r>
              <a:rPr lang="en-IN" sz="2800" dirty="0"/>
              <a:t>Used when the cluster are irregular or intertwined and when noise and outlier are present</a:t>
            </a:r>
          </a:p>
          <a:p>
            <a:endParaRPr lang="en-IN" sz="1600" dirty="0"/>
          </a:p>
        </p:txBody>
      </p:sp>
      <p:pic>
        <p:nvPicPr>
          <p:cNvPr id="5" name="Picture 4">
            <a:extLst>
              <a:ext uri="{FF2B5EF4-FFF2-40B4-BE49-F238E27FC236}">
                <a16:creationId xmlns:a16="http://schemas.microsoft.com/office/drawing/2014/main" id="{C87D5FB3-1D6A-F0F9-FF29-E188F435A6E7}"/>
              </a:ext>
            </a:extLst>
          </p:cNvPr>
          <p:cNvPicPr>
            <a:picLocks noChangeAspect="1"/>
          </p:cNvPicPr>
          <p:nvPr/>
        </p:nvPicPr>
        <p:blipFill>
          <a:blip r:embed="rId2"/>
          <a:stretch>
            <a:fillRect/>
          </a:stretch>
        </p:blipFill>
        <p:spPr>
          <a:xfrm>
            <a:off x="1892275" y="3523944"/>
            <a:ext cx="6839905" cy="2191056"/>
          </a:xfrm>
          <a:prstGeom prst="rect">
            <a:avLst/>
          </a:prstGeom>
        </p:spPr>
      </p:pic>
    </p:spTree>
    <p:extLst>
      <p:ext uri="{BB962C8B-B14F-4D97-AF65-F5344CB8AC3E}">
        <p14:creationId xmlns:p14="http://schemas.microsoft.com/office/powerpoint/2010/main" val="18232154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92826" y="356541"/>
            <a:ext cx="93353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Property or Conceptual </a:t>
            </a:r>
          </a:p>
        </p:txBody>
      </p:sp>
      <p:sp>
        <p:nvSpPr>
          <p:cNvPr id="7" name="TextBox 6">
            <a:extLst>
              <a:ext uri="{FF2B5EF4-FFF2-40B4-BE49-F238E27FC236}">
                <a16:creationId xmlns:a16="http://schemas.microsoft.com/office/drawing/2014/main" id="{670AD677-C153-6DCA-F6BD-FF127D505814}"/>
              </a:ext>
            </a:extLst>
          </p:cNvPr>
          <p:cNvSpPr txBox="1"/>
          <p:nvPr/>
        </p:nvSpPr>
        <p:spPr>
          <a:xfrm>
            <a:off x="827314" y="1117600"/>
            <a:ext cx="10827657" cy="1200329"/>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Finds clusters that share some common property or represent a particular concept </a:t>
            </a:r>
          </a:p>
          <a:p>
            <a:endParaRPr lang="en-IN" sz="1600" dirty="0"/>
          </a:p>
        </p:txBody>
      </p:sp>
      <p:pic>
        <p:nvPicPr>
          <p:cNvPr id="5" name="Picture 4">
            <a:extLst>
              <a:ext uri="{FF2B5EF4-FFF2-40B4-BE49-F238E27FC236}">
                <a16:creationId xmlns:a16="http://schemas.microsoft.com/office/drawing/2014/main" id="{86A30BD8-F458-18BD-1431-1E75EC2E7BDF}"/>
              </a:ext>
            </a:extLst>
          </p:cNvPr>
          <p:cNvPicPr>
            <a:picLocks noChangeAspect="1"/>
          </p:cNvPicPr>
          <p:nvPr/>
        </p:nvPicPr>
        <p:blipFill>
          <a:blip r:embed="rId2"/>
          <a:stretch>
            <a:fillRect/>
          </a:stretch>
        </p:blipFill>
        <p:spPr>
          <a:xfrm>
            <a:off x="2699657" y="2034660"/>
            <a:ext cx="5849257" cy="3705740"/>
          </a:xfrm>
          <a:prstGeom prst="rect">
            <a:avLst/>
          </a:prstGeom>
        </p:spPr>
      </p:pic>
    </p:spTree>
    <p:extLst>
      <p:ext uri="{BB962C8B-B14F-4D97-AF65-F5344CB8AC3E}">
        <p14:creationId xmlns:p14="http://schemas.microsoft.com/office/powerpoint/2010/main" val="368185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The Mode </a:t>
            </a:r>
            <a:endParaRPr lang="en-US" sz="4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9DDC5EE-A6B7-5AAF-1FDC-57A3FBC5F8DC}"/>
              </a:ext>
            </a:extLst>
          </p:cNvPr>
          <p:cNvSpPr txBox="1"/>
          <p:nvPr/>
        </p:nvSpPr>
        <p:spPr>
          <a:xfrm>
            <a:off x="567558" y="1147555"/>
            <a:ext cx="10941270" cy="954107"/>
          </a:xfrm>
          <a:prstGeom prst="rect">
            <a:avLst/>
          </a:prstGeom>
          <a:noFill/>
        </p:spPr>
        <p:txBody>
          <a:bodyPr wrap="square" rtlCol="0">
            <a:spAutoFit/>
          </a:bodyPr>
          <a:lstStyle/>
          <a:p>
            <a:pPr fontAlgn="base"/>
            <a:r>
              <a:rPr lang="en-IN" sz="2800" dirty="0"/>
              <a:t>6, 8, 9, 3, 4, 6, 7, 6, 3 the value 6 appears the most number of times. </a:t>
            </a:r>
          </a:p>
          <a:p>
            <a:pPr fontAlgn="base"/>
            <a:r>
              <a:rPr lang="en-IN" sz="2800" dirty="0"/>
              <a:t>Thus, mode = 6. </a:t>
            </a:r>
          </a:p>
        </p:txBody>
      </p:sp>
      <p:pic>
        <p:nvPicPr>
          <p:cNvPr id="9" name="Picture 8">
            <a:extLst>
              <a:ext uri="{FF2B5EF4-FFF2-40B4-BE49-F238E27FC236}">
                <a16:creationId xmlns:a16="http://schemas.microsoft.com/office/drawing/2014/main" id="{8FF0D9A2-ECBC-FDE1-8531-5B32D9300A7D}"/>
              </a:ext>
            </a:extLst>
          </p:cNvPr>
          <p:cNvPicPr>
            <a:picLocks noChangeAspect="1"/>
          </p:cNvPicPr>
          <p:nvPr/>
        </p:nvPicPr>
        <p:blipFill>
          <a:blip r:embed="rId2"/>
          <a:stretch>
            <a:fillRect/>
          </a:stretch>
        </p:blipFill>
        <p:spPr>
          <a:xfrm>
            <a:off x="567557" y="2322941"/>
            <a:ext cx="4090513" cy="3510299"/>
          </a:xfrm>
          <a:prstGeom prst="rect">
            <a:avLst/>
          </a:prstGeom>
        </p:spPr>
      </p:pic>
      <p:pic>
        <p:nvPicPr>
          <p:cNvPr id="10" name="Picture 9">
            <a:extLst>
              <a:ext uri="{FF2B5EF4-FFF2-40B4-BE49-F238E27FC236}">
                <a16:creationId xmlns:a16="http://schemas.microsoft.com/office/drawing/2014/main" id="{B774E0D8-AE87-97D6-AC13-A2ABF6646496}"/>
              </a:ext>
            </a:extLst>
          </p:cNvPr>
          <p:cNvPicPr>
            <a:picLocks noChangeAspect="1"/>
          </p:cNvPicPr>
          <p:nvPr/>
        </p:nvPicPr>
        <p:blipFill>
          <a:blip r:embed="rId3"/>
          <a:stretch>
            <a:fillRect/>
          </a:stretch>
        </p:blipFill>
        <p:spPr>
          <a:xfrm>
            <a:off x="5013772" y="2322941"/>
            <a:ext cx="4988357" cy="3620659"/>
          </a:xfrm>
          <a:prstGeom prst="rect">
            <a:avLst/>
          </a:prstGeom>
        </p:spPr>
      </p:pic>
    </p:spTree>
    <p:extLst>
      <p:ext uri="{BB962C8B-B14F-4D97-AF65-F5344CB8AC3E}">
        <p14:creationId xmlns:p14="http://schemas.microsoft.com/office/powerpoint/2010/main" val="338647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950660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The Mode for grouped data  </a:t>
            </a:r>
            <a:endParaRPr lang="en-US" sz="4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F7ED649-279B-ABAD-FB35-3F0621C17FE4}"/>
              </a:ext>
            </a:extLst>
          </p:cNvPr>
          <p:cNvPicPr>
            <a:picLocks noChangeAspect="1"/>
          </p:cNvPicPr>
          <p:nvPr/>
        </p:nvPicPr>
        <p:blipFill>
          <a:blip r:embed="rId2"/>
          <a:stretch>
            <a:fillRect/>
          </a:stretch>
        </p:blipFill>
        <p:spPr>
          <a:xfrm>
            <a:off x="3478865" y="714167"/>
            <a:ext cx="5581033" cy="866776"/>
          </a:xfrm>
          <a:prstGeom prst="rect">
            <a:avLst/>
          </a:prstGeom>
        </p:spPr>
      </p:pic>
      <p:sp>
        <p:nvSpPr>
          <p:cNvPr id="3" name="TextBox 2">
            <a:extLst>
              <a:ext uri="{FF2B5EF4-FFF2-40B4-BE49-F238E27FC236}">
                <a16:creationId xmlns:a16="http://schemas.microsoft.com/office/drawing/2014/main" id="{BA34330F-6A8C-5FDE-84F9-0D94CCE0EF4C}"/>
              </a:ext>
            </a:extLst>
          </p:cNvPr>
          <p:cNvSpPr txBox="1"/>
          <p:nvPr/>
        </p:nvSpPr>
        <p:spPr>
          <a:xfrm>
            <a:off x="420249" y="1580943"/>
            <a:ext cx="10101263" cy="3539430"/>
          </a:xfrm>
          <a:prstGeom prst="rect">
            <a:avLst/>
          </a:prstGeom>
          <a:noFill/>
        </p:spPr>
        <p:txBody>
          <a:bodyPr wrap="square" rtlCol="0">
            <a:spAutoFit/>
          </a:bodyPr>
          <a:lstStyle/>
          <a:p>
            <a:pPr fontAlgn="base"/>
            <a:r>
              <a:rPr lang="en-IN" sz="2800" dirty="0">
                <a:latin typeface="Times New Roman" panose="02020603050405020304" pitchFamily="18" charset="0"/>
                <a:cs typeface="Times New Roman" panose="02020603050405020304" pitchFamily="18" charset="0"/>
              </a:rPr>
              <a:t>where, l= lower limit of modal class,</a:t>
            </a:r>
          </a:p>
          <a:p>
            <a:pPr fontAlgn="base"/>
            <a:r>
              <a:rPr lang="en-IN" sz="2800" dirty="0" err="1">
                <a:latin typeface="Times New Roman" panose="02020603050405020304" pitchFamily="18" charset="0"/>
                <a:cs typeface="Times New Roman" panose="02020603050405020304" pitchFamily="18" charset="0"/>
              </a:rPr>
              <a:t>f</a:t>
            </a:r>
            <a:r>
              <a:rPr lang="en-IN" sz="2800" baseline="-25000" dirty="0" err="1">
                <a:latin typeface="Times New Roman" panose="02020603050405020304" pitchFamily="18" charset="0"/>
                <a:cs typeface="Times New Roman" panose="02020603050405020304" pitchFamily="18" charset="0"/>
              </a:rPr>
              <a:t>m</a:t>
            </a:r>
            <a:r>
              <a:rPr lang="en-IN" sz="2800" dirty="0">
                <a:latin typeface="Times New Roman" panose="02020603050405020304" pitchFamily="18" charset="0"/>
                <a:cs typeface="Times New Roman" panose="02020603050405020304" pitchFamily="18" charset="0"/>
              </a:rPr>
              <a:t>= frequency of modal class, </a:t>
            </a:r>
          </a:p>
          <a:p>
            <a:pPr fontAlgn="base"/>
            <a:r>
              <a:rPr lang="en-IN" sz="2800" dirty="0">
                <a:latin typeface="Times New Roman" panose="02020603050405020304" pitchFamily="18" charset="0"/>
                <a:cs typeface="Times New Roman" panose="02020603050405020304" pitchFamily="18" charset="0"/>
              </a:rPr>
              <a:t>f</a:t>
            </a:r>
            <a:r>
              <a:rPr lang="en-IN" sz="2800" baseline="-25000" dirty="0">
                <a:latin typeface="Times New Roman" panose="02020603050405020304" pitchFamily="18" charset="0"/>
                <a:cs typeface="Times New Roman" panose="02020603050405020304" pitchFamily="18" charset="0"/>
              </a:rPr>
              <a:t>1</a:t>
            </a:r>
            <a:r>
              <a:rPr lang="en-IN" sz="2800" dirty="0">
                <a:latin typeface="Times New Roman" panose="02020603050405020304" pitchFamily="18" charset="0"/>
                <a:cs typeface="Times New Roman" panose="02020603050405020304" pitchFamily="18" charset="0"/>
              </a:rPr>
              <a:t>= frequency of class preceding modal class, </a:t>
            </a:r>
          </a:p>
          <a:p>
            <a:pPr fontAlgn="base"/>
            <a:r>
              <a:rPr lang="en-IN" sz="2800" dirty="0">
                <a:latin typeface="Times New Roman" panose="02020603050405020304" pitchFamily="18" charset="0"/>
                <a:cs typeface="Times New Roman" panose="02020603050405020304" pitchFamily="18" charset="0"/>
              </a:rPr>
              <a:t>f</a:t>
            </a:r>
            <a:r>
              <a:rPr lang="en-IN" sz="2800" baseline="-25000" dirty="0">
                <a:latin typeface="Times New Roman" panose="02020603050405020304" pitchFamily="18" charset="0"/>
                <a:cs typeface="Times New Roman" panose="02020603050405020304" pitchFamily="18" charset="0"/>
              </a:rPr>
              <a:t>2</a:t>
            </a:r>
            <a:r>
              <a:rPr lang="en-IN" sz="2800" dirty="0">
                <a:latin typeface="Times New Roman" panose="02020603050405020304" pitchFamily="18" charset="0"/>
                <a:cs typeface="Times New Roman" panose="02020603050405020304" pitchFamily="18" charset="0"/>
              </a:rPr>
              <a:t>= frequency of class succeeding modal class, </a:t>
            </a:r>
          </a:p>
          <a:p>
            <a:pPr fontAlgn="base"/>
            <a:r>
              <a:rPr lang="en-IN" sz="2800" dirty="0">
                <a:latin typeface="Times New Roman" panose="02020603050405020304" pitchFamily="18" charset="0"/>
                <a:cs typeface="Times New Roman" panose="02020603050405020304" pitchFamily="18" charset="0"/>
              </a:rPr>
              <a:t>h= class width</a:t>
            </a:r>
          </a:p>
          <a:p>
            <a:pPr fontAlgn="base"/>
            <a:endParaRPr lang="en-IN" sz="2800" dirty="0">
              <a:latin typeface="Times New Roman" panose="02020603050405020304" pitchFamily="18" charset="0"/>
              <a:cs typeface="Times New Roman" panose="02020603050405020304" pitchFamily="18" charset="0"/>
            </a:endParaRPr>
          </a:p>
          <a:p>
            <a:pPr fontAlgn="base"/>
            <a:endParaRPr lang="en-IN" sz="2800" dirty="0">
              <a:latin typeface="Times New Roman" panose="02020603050405020304" pitchFamily="18" charset="0"/>
              <a:cs typeface="Times New Roman" panose="02020603050405020304" pitchFamily="18" charset="0"/>
            </a:endParaRPr>
          </a:p>
          <a:p>
            <a:pPr fontAlgn="base"/>
            <a:r>
              <a:rPr lang="en-IN" sz="2800" dirty="0"/>
              <a:t>Find the mode of the given data: </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8E1104-4B54-6181-AEBA-816A31E25953}"/>
              </a:ext>
            </a:extLst>
          </p:cNvPr>
          <p:cNvPicPr>
            <a:picLocks noChangeAspect="1"/>
          </p:cNvPicPr>
          <p:nvPr/>
        </p:nvPicPr>
        <p:blipFill>
          <a:blip r:embed="rId3"/>
          <a:stretch>
            <a:fillRect/>
          </a:stretch>
        </p:blipFill>
        <p:spPr>
          <a:xfrm>
            <a:off x="420250" y="3816760"/>
            <a:ext cx="7446744" cy="665620"/>
          </a:xfrm>
          <a:prstGeom prst="rect">
            <a:avLst/>
          </a:prstGeom>
        </p:spPr>
      </p:pic>
      <p:pic>
        <p:nvPicPr>
          <p:cNvPr id="6" name="Picture 5">
            <a:extLst>
              <a:ext uri="{FF2B5EF4-FFF2-40B4-BE49-F238E27FC236}">
                <a16:creationId xmlns:a16="http://schemas.microsoft.com/office/drawing/2014/main" id="{F4A8BADB-8DB3-6951-C215-8F68746917A4}"/>
              </a:ext>
            </a:extLst>
          </p:cNvPr>
          <p:cNvPicPr>
            <a:picLocks noChangeAspect="1"/>
          </p:cNvPicPr>
          <p:nvPr/>
        </p:nvPicPr>
        <p:blipFill>
          <a:blip r:embed="rId4"/>
          <a:stretch>
            <a:fillRect/>
          </a:stretch>
        </p:blipFill>
        <p:spPr>
          <a:xfrm>
            <a:off x="8193085" y="1740668"/>
            <a:ext cx="3641834" cy="2362290"/>
          </a:xfrm>
          <a:prstGeom prst="rect">
            <a:avLst/>
          </a:prstGeom>
        </p:spPr>
      </p:pic>
      <p:pic>
        <p:nvPicPr>
          <p:cNvPr id="7" name="Picture 6">
            <a:extLst>
              <a:ext uri="{FF2B5EF4-FFF2-40B4-BE49-F238E27FC236}">
                <a16:creationId xmlns:a16="http://schemas.microsoft.com/office/drawing/2014/main" id="{AE7BC926-89EE-02E3-CB97-23F5D761DC0C}"/>
              </a:ext>
            </a:extLst>
          </p:cNvPr>
          <p:cNvPicPr>
            <a:picLocks noChangeAspect="1"/>
          </p:cNvPicPr>
          <p:nvPr/>
        </p:nvPicPr>
        <p:blipFill>
          <a:blip r:embed="rId5"/>
          <a:stretch>
            <a:fillRect/>
          </a:stretch>
        </p:blipFill>
        <p:spPr>
          <a:xfrm>
            <a:off x="8005869" y="4612478"/>
            <a:ext cx="3829050" cy="1965578"/>
          </a:xfrm>
          <a:prstGeom prst="rect">
            <a:avLst/>
          </a:prstGeom>
        </p:spPr>
      </p:pic>
    </p:spTree>
    <p:extLst>
      <p:ext uri="{BB962C8B-B14F-4D97-AF65-F5344CB8AC3E}">
        <p14:creationId xmlns:p14="http://schemas.microsoft.com/office/powerpoint/2010/main" val="2709946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639615" y="403268"/>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The relation between Mean, Median and Mode </a:t>
            </a:r>
            <a:endParaRPr lang="en-US"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34330F-6A8C-5FDE-84F9-0D94CCE0EF4C}"/>
              </a:ext>
            </a:extLst>
          </p:cNvPr>
          <p:cNvSpPr txBox="1"/>
          <p:nvPr/>
        </p:nvSpPr>
        <p:spPr>
          <a:xfrm>
            <a:off x="420249" y="1580943"/>
            <a:ext cx="10101263" cy="2246769"/>
          </a:xfrm>
          <a:prstGeom prst="rect">
            <a:avLst/>
          </a:prstGeom>
          <a:noFill/>
        </p:spPr>
        <p:txBody>
          <a:bodyPr wrap="square" rtlCol="0">
            <a:spAutoFit/>
          </a:bodyPr>
          <a:lstStyle/>
          <a:p>
            <a:pPr fontAlgn="base"/>
            <a:r>
              <a:rPr lang="en-IN" sz="2800" dirty="0">
                <a:latin typeface="Times New Roman" panose="02020603050405020304" pitchFamily="18" charset="0"/>
                <a:cs typeface="Times New Roman" panose="02020603050405020304" pitchFamily="18" charset="0"/>
              </a:rPr>
              <a:t>2 mean + Mode = 3 Median</a:t>
            </a:r>
          </a:p>
          <a:p>
            <a:pPr fontAlgn="base"/>
            <a:endParaRPr lang="en-IN" sz="2800" dirty="0">
              <a:solidFill>
                <a:srgbClr val="000000"/>
              </a:solidFill>
              <a:latin typeface="Nunito"/>
            </a:endParaRPr>
          </a:p>
          <a:p>
            <a:pPr fontAlgn="base"/>
            <a:r>
              <a:rPr lang="en-IN" sz="2800" dirty="0">
                <a:solidFill>
                  <a:srgbClr val="000000"/>
                </a:solidFill>
                <a:latin typeface="Nunito"/>
              </a:rPr>
              <a:t>We have a data whose mode </a:t>
            </a:r>
            <a:r>
              <a:rPr lang="en-IN" sz="2800" dirty="0">
                <a:solidFill>
                  <a:srgbClr val="000000"/>
                </a:solidFill>
                <a:latin typeface="MJXc-TeX-main-R"/>
              </a:rPr>
              <a:t>=</a:t>
            </a:r>
            <a:r>
              <a:rPr lang="en-IN" sz="2800" dirty="0">
                <a:solidFill>
                  <a:srgbClr val="000000"/>
                </a:solidFill>
                <a:latin typeface="inherit"/>
              </a:rPr>
              <a:t>=</a:t>
            </a:r>
            <a:r>
              <a:rPr lang="en-IN" sz="2800" dirty="0">
                <a:solidFill>
                  <a:srgbClr val="000000"/>
                </a:solidFill>
                <a:latin typeface="Nunito"/>
              </a:rPr>
              <a:t> 65 and median </a:t>
            </a:r>
            <a:r>
              <a:rPr lang="en-IN" sz="2800" dirty="0">
                <a:solidFill>
                  <a:srgbClr val="000000"/>
                </a:solidFill>
                <a:latin typeface="MJXc-TeX-main-R"/>
              </a:rPr>
              <a:t>=</a:t>
            </a:r>
            <a:r>
              <a:rPr lang="en-IN" sz="2800" dirty="0">
                <a:solidFill>
                  <a:srgbClr val="000000"/>
                </a:solidFill>
                <a:latin typeface="inherit"/>
              </a:rPr>
              <a:t>=</a:t>
            </a:r>
            <a:r>
              <a:rPr lang="en-IN" sz="2800" dirty="0">
                <a:solidFill>
                  <a:srgbClr val="000000"/>
                </a:solidFill>
                <a:latin typeface="Nunito"/>
              </a:rPr>
              <a:t> 61.6. Find Mean </a:t>
            </a:r>
            <a:endParaRPr lang="en-IN" sz="2800" dirty="0"/>
          </a:p>
          <a:p>
            <a:pPr fontAlgn="base"/>
            <a:r>
              <a:rPr lang="en-IN" sz="28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8C9917D4-CB40-E27C-7DF8-0A8E58289966}"/>
              </a:ext>
            </a:extLst>
          </p:cNvPr>
          <p:cNvPicPr>
            <a:picLocks noChangeAspect="1"/>
          </p:cNvPicPr>
          <p:nvPr/>
        </p:nvPicPr>
        <p:blipFill>
          <a:blip r:embed="rId2"/>
          <a:stretch>
            <a:fillRect/>
          </a:stretch>
        </p:blipFill>
        <p:spPr>
          <a:xfrm>
            <a:off x="3531332" y="3192600"/>
            <a:ext cx="4613862" cy="2645491"/>
          </a:xfrm>
          <a:prstGeom prst="rect">
            <a:avLst/>
          </a:prstGeom>
        </p:spPr>
      </p:pic>
    </p:spTree>
    <p:extLst>
      <p:ext uri="{BB962C8B-B14F-4D97-AF65-F5344CB8AC3E}">
        <p14:creationId xmlns:p14="http://schemas.microsoft.com/office/powerpoint/2010/main" val="114054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23378" y="284273"/>
            <a:ext cx="480060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Presentation Agenda</a:t>
            </a:r>
            <a:endParaRPr lang="en-US" sz="4000" dirty="0">
              <a:latin typeface="Times New Roman" panose="02020603050405020304" pitchFamily="18" charset="0"/>
              <a:ea typeface="Segoe UI" pitchFamily="34" charset="0"/>
              <a:cs typeface="Times New Roman" panose="02020603050405020304" pitchFamily="18" charset="0"/>
            </a:endParaRPr>
          </a:p>
        </p:txBody>
      </p:sp>
      <p:sp>
        <p:nvSpPr>
          <p:cNvPr id="7" name="TextBox 6"/>
          <p:cNvSpPr txBox="1"/>
          <p:nvPr/>
        </p:nvSpPr>
        <p:spPr>
          <a:xfrm>
            <a:off x="204006" y="1164134"/>
            <a:ext cx="10374656" cy="3539430"/>
          </a:xfrm>
          <a:prstGeom prst="rect">
            <a:avLst/>
          </a:prstGeom>
          <a:noFill/>
        </p:spPr>
        <p:txBody>
          <a:bodyPr wrap="square" rtlCol="0">
            <a:spAutoFit/>
          </a:bodyPr>
          <a:lstStyle/>
          <a:p>
            <a:pPr marL="342900" indent="-342900">
              <a:buFont typeface="Wingdings" pitchFamily="2" charset="2"/>
              <a:buChar char="Ø"/>
            </a:pPr>
            <a:r>
              <a:rPr lang="en-US" sz="2800" dirty="0">
                <a:latin typeface="Times New Roman" panose="02020603050405020304" pitchFamily="18" charset="0"/>
                <a:cs typeface="Times New Roman" panose="02020603050405020304" pitchFamily="18" charset="0"/>
              </a:rPr>
              <a:t>Exploratory Data Analysis,</a:t>
            </a:r>
          </a:p>
          <a:p>
            <a:pPr marL="800100" lvl="1" indent="-342900">
              <a:buFont typeface="Wingdings" pitchFamily="2" charset="2"/>
              <a:buChar char="Ø"/>
            </a:pPr>
            <a:r>
              <a:rPr lang="en-US" sz="2800" dirty="0">
                <a:latin typeface="Times New Roman" panose="02020603050405020304" pitchFamily="18" charset="0"/>
                <a:cs typeface="Times New Roman" panose="02020603050405020304" pitchFamily="18" charset="0"/>
              </a:rPr>
              <a:t>Statistical Estimation </a:t>
            </a:r>
          </a:p>
          <a:p>
            <a:pPr marL="1257300" lvl="2" indent="-342900">
              <a:buFont typeface="Wingdings" pitchFamily="2" charset="2"/>
              <a:buChar char="Ø"/>
            </a:pPr>
            <a:r>
              <a:rPr lang="en-US" sz="2800" dirty="0">
                <a:latin typeface="Times New Roman" panose="02020603050405020304" pitchFamily="18" charset="0"/>
                <a:cs typeface="Times New Roman" panose="02020603050405020304" pitchFamily="18" charset="0"/>
              </a:rPr>
              <a:t>Hypothesis Testing</a:t>
            </a:r>
          </a:p>
          <a:p>
            <a:pPr marL="1714500" lvl="3" indent="-342900">
              <a:buFont typeface="Wingdings" pitchFamily="2" charset="2"/>
              <a:buChar char="Ø"/>
            </a:pPr>
            <a:r>
              <a:rPr lang="en-US" sz="2800" dirty="0">
                <a:latin typeface="Times New Roman" panose="02020603050405020304" pitchFamily="18" charset="0"/>
                <a:cs typeface="Times New Roman" panose="02020603050405020304" pitchFamily="18" charset="0"/>
              </a:rPr>
              <a:t>Parametric Tests</a:t>
            </a:r>
          </a:p>
          <a:p>
            <a:pPr marL="2171700" lvl="4" indent="-342900">
              <a:buFont typeface="Wingdings" pitchFamily="2" charset="2"/>
              <a:buChar char="Ø"/>
            </a:pPr>
            <a:r>
              <a:rPr lang="en-US" sz="2800" dirty="0">
                <a:latin typeface="Times New Roman" panose="02020603050405020304" pitchFamily="18" charset="0"/>
                <a:cs typeface="Times New Roman" panose="02020603050405020304" pitchFamily="18" charset="0"/>
              </a:rPr>
              <a:t>Non-Parametric Tests</a:t>
            </a:r>
          </a:p>
          <a:p>
            <a:pPr marL="2628900" lvl="5" indent="-342900">
              <a:buFont typeface="Wingdings" pitchFamily="2" charset="2"/>
              <a:buChar char="Ø"/>
            </a:pPr>
            <a:r>
              <a:rPr lang="en-US" sz="2800" dirty="0">
                <a:latin typeface="Times New Roman" panose="02020603050405020304" pitchFamily="18" charset="0"/>
                <a:cs typeface="Times New Roman" panose="02020603050405020304" pitchFamily="18" charset="0"/>
              </a:rPr>
              <a:t>Multiple Regression</a:t>
            </a:r>
          </a:p>
          <a:p>
            <a:pPr marL="3086100" lvl="6" indent="-342900">
              <a:buFont typeface="Wingdings" pitchFamily="2" charset="2"/>
              <a:buChar char="Ø"/>
            </a:pPr>
            <a:r>
              <a:rPr lang="en-US" sz="2800" dirty="0">
                <a:latin typeface="Times New Roman" panose="02020603050405020304" pitchFamily="18" charset="0"/>
                <a:cs typeface="Times New Roman" panose="02020603050405020304" pitchFamily="18" charset="0"/>
              </a:rPr>
              <a:t>Factor Analysis </a:t>
            </a:r>
          </a:p>
          <a:p>
            <a:pPr marL="3543300" lvl="7" indent="-342900">
              <a:buFont typeface="Wingdings" pitchFamily="2" charset="2"/>
              <a:buChar char="Ø"/>
            </a:pPr>
            <a:r>
              <a:rPr lang="en-US" sz="2800" dirty="0">
                <a:latin typeface="Times New Roman" panose="02020603050405020304" pitchFamily="18" charset="0"/>
                <a:cs typeface="Times New Roman" panose="02020603050405020304" pitchFamily="18" charset="0"/>
              </a:rPr>
              <a:t>Cluster Analysis</a:t>
            </a:r>
          </a:p>
        </p:txBody>
      </p:sp>
    </p:spTree>
    <p:extLst>
      <p:ext uri="{BB962C8B-B14F-4D97-AF65-F5344CB8AC3E}">
        <p14:creationId xmlns:p14="http://schemas.microsoft.com/office/powerpoint/2010/main" val="319143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4A81941-523B-4DD4-B37E-43DBB88C50E4}"/>
              </a:ext>
            </a:extLst>
          </p:cNvPr>
          <p:cNvSpPr txBox="1"/>
          <p:nvPr/>
        </p:nvSpPr>
        <p:spPr>
          <a:xfrm>
            <a:off x="469274" y="823263"/>
            <a:ext cx="11507372" cy="5262979"/>
          </a:xfrm>
          <a:prstGeom prst="rect">
            <a:avLst/>
          </a:prstGeom>
          <a:noFill/>
        </p:spPr>
        <p:txBody>
          <a:bodyPr wrap="square" rtlCol="0">
            <a:spAutoFit/>
          </a:bodyPr>
          <a:lstStyle/>
          <a:p>
            <a:pPr algn="just"/>
            <a:r>
              <a:rPr lang="en-US" sz="2800" dirty="0">
                <a:solidFill>
                  <a:srgbClr val="FF0000"/>
                </a:solidFill>
              </a:rPr>
              <a:t>Quartiles</a:t>
            </a:r>
            <a:r>
              <a:rPr lang="en-US" sz="2800" dirty="0"/>
              <a:t> are statistical measures that divide a dataset into four equal parts, each representing 25% of the data. .</a:t>
            </a:r>
          </a:p>
          <a:p>
            <a:pPr marL="457200" indent="-457200" algn="just">
              <a:buFont typeface="Wingdings" panose="05000000000000000000" pitchFamily="2" charset="2"/>
              <a:buChar char="ü"/>
            </a:pPr>
            <a:r>
              <a:rPr lang="en-US" sz="2800" dirty="0">
                <a:solidFill>
                  <a:srgbClr val="FF0000"/>
                </a:solidFill>
              </a:rPr>
              <a:t>First Quartile (Q1): </a:t>
            </a:r>
            <a:r>
              <a:rPr lang="en-US" sz="2800" dirty="0"/>
              <a:t>Also known as the lower quartile, it represents the 25</a:t>
            </a:r>
            <a:r>
              <a:rPr lang="en-US" sz="2800" baseline="30000" dirty="0"/>
              <a:t>th</a:t>
            </a:r>
            <a:r>
              <a:rPr lang="en-US" sz="2800" dirty="0"/>
              <a:t> percentile of the data.</a:t>
            </a:r>
          </a:p>
          <a:p>
            <a:pPr marL="457200" indent="-457200" algn="just">
              <a:buFont typeface="Wingdings" panose="05000000000000000000" pitchFamily="2" charset="2"/>
              <a:buChar char="ü"/>
            </a:pPr>
            <a:r>
              <a:rPr lang="en-US" sz="2800" dirty="0">
                <a:solidFill>
                  <a:srgbClr val="FF0000"/>
                </a:solidFill>
              </a:rPr>
              <a:t>Second Quartile (Q2): </a:t>
            </a:r>
            <a:r>
              <a:rPr lang="en-US" sz="2800" dirty="0"/>
              <a:t>This is the median of the dataset and represents the 50</a:t>
            </a:r>
            <a:r>
              <a:rPr lang="en-US" sz="2800" baseline="30000" dirty="0"/>
              <a:t>th</a:t>
            </a:r>
            <a:r>
              <a:rPr lang="en-US" sz="2800" dirty="0"/>
              <a:t> percentile. It divides the dataset into two equal halves.</a:t>
            </a:r>
          </a:p>
          <a:p>
            <a:pPr marL="457200" indent="-457200" algn="just">
              <a:buFont typeface="Wingdings" panose="05000000000000000000" pitchFamily="2" charset="2"/>
              <a:buChar char="ü"/>
            </a:pPr>
            <a:r>
              <a:rPr lang="en-US" sz="2800" dirty="0">
                <a:solidFill>
                  <a:srgbClr val="FF0000"/>
                </a:solidFill>
              </a:rPr>
              <a:t>Third Quartile (Q3): </a:t>
            </a:r>
            <a:r>
              <a:rPr lang="en-US" sz="2800" dirty="0"/>
              <a:t>Also known as the upper quartile, it represents the 75</a:t>
            </a:r>
            <a:r>
              <a:rPr lang="en-US" sz="2800" baseline="30000" dirty="0"/>
              <a:t>th</a:t>
            </a:r>
            <a:r>
              <a:rPr lang="en-US" sz="2800" dirty="0"/>
              <a:t> percentile of the data. This means that 75% of the data values fall below Q3.</a:t>
            </a:r>
          </a:p>
          <a:p>
            <a:pPr marL="457200" indent="-457200" algn="just">
              <a:buFont typeface="Wingdings" panose="05000000000000000000" pitchFamily="2" charset="2"/>
              <a:buChar char="ü"/>
            </a:pPr>
            <a:r>
              <a:rPr lang="en-US" sz="2800" b="1" dirty="0">
                <a:solidFill>
                  <a:srgbClr val="FF0000"/>
                </a:solidFill>
              </a:rPr>
              <a:t>Interquartile Range (IQR)</a:t>
            </a:r>
            <a:r>
              <a:rPr lang="en-US" sz="2800" dirty="0">
                <a:solidFill>
                  <a:srgbClr val="FF0000"/>
                </a:solidFill>
              </a:rPr>
              <a:t>: </a:t>
            </a:r>
            <a:r>
              <a:rPr lang="en-US" sz="2800" dirty="0"/>
              <a:t>This is the range between the first and third quartiles (Q3 - Q1). The IQR measures the spread of the middle 50% of the data and is used to identify outliers.</a:t>
            </a:r>
            <a:endParaRPr lang="en-IN" sz="2800" dirty="0"/>
          </a:p>
        </p:txBody>
      </p:sp>
    </p:spTree>
    <p:extLst>
      <p:ext uri="{BB962C8B-B14F-4D97-AF65-F5344CB8AC3E}">
        <p14:creationId xmlns:p14="http://schemas.microsoft.com/office/powerpoint/2010/main" val="54077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A81941-523B-4DD4-B37E-43DBB88C50E4}"/>
                  </a:ext>
                </a:extLst>
              </p:cNvPr>
              <p:cNvSpPr txBox="1"/>
              <p:nvPr/>
            </p:nvSpPr>
            <p:spPr>
              <a:xfrm>
                <a:off x="684628" y="688067"/>
                <a:ext cx="11507372" cy="2349233"/>
              </a:xfrm>
              <a:prstGeom prst="rect">
                <a:avLst/>
              </a:prstGeom>
              <a:noFill/>
            </p:spPr>
            <p:txBody>
              <a:bodyPr wrap="square" rtlCol="0">
                <a:spAutoFit/>
              </a:bodyPr>
              <a:lstStyle/>
              <a:p>
                <a:pPr algn="just"/>
                <a:r>
                  <a:rPr lang="en-IN" sz="2800" dirty="0"/>
                  <a:t>Calculation of Quartiles</a:t>
                </a:r>
              </a:p>
              <a:p>
                <a:pPr marL="457200" indent="-457200" algn="just">
                  <a:buFont typeface="Wingdings" panose="05000000000000000000" pitchFamily="2" charset="2"/>
                  <a:buChar char="ü"/>
                </a:pPr>
                <a:r>
                  <a:rPr lang="en-US" sz="2800" dirty="0"/>
                  <a:t>Q</a:t>
                </a:r>
                <a:r>
                  <a:rPr lang="en-US" sz="2800" baseline="-25000" dirty="0"/>
                  <a:t>1</a:t>
                </a:r>
                <a:r>
                  <a:rPr lang="en-US" sz="2800" dirty="0"/>
                  <a:t>=(</a:t>
                </a:r>
                <a14:m>
                  <m:oMath xmlns:m="http://schemas.openxmlformats.org/officeDocument/2006/math">
                    <m:f>
                      <m:fPr>
                        <m:ctrlPr>
                          <a:rPr lang="en-US" sz="280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4</m:t>
                        </m:r>
                      </m:den>
                    </m:f>
                  </m:oMath>
                </a14:m>
                <a:r>
                  <a:rPr lang="en-US" sz="2800" dirty="0"/>
                  <a:t>(n+1))</a:t>
                </a:r>
                <a:r>
                  <a:rPr lang="en-US" sz="2800" baseline="30000" dirty="0" err="1"/>
                  <a:t>th</a:t>
                </a:r>
                <a:r>
                  <a:rPr lang="en-US" sz="2800" dirty="0"/>
                  <a:t> position</a:t>
                </a:r>
              </a:p>
              <a:p>
                <a:pPr marL="457200" indent="-457200" algn="just">
                  <a:buFont typeface="Wingdings" panose="05000000000000000000" pitchFamily="2" charset="2"/>
                  <a:buChar char="ü"/>
                </a:pPr>
                <a:r>
                  <a:rPr lang="en-US" sz="2800" dirty="0"/>
                  <a:t>Q</a:t>
                </a:r>
                <a:r>
                  <a:rPr lang="en-US" sz="2800" baseline="-25000" dirty="0"/>
                  <a:t>2</a:t>
                </a:r>
                <a:r>
                  <a:rPr lang="en-US" sz="2800" dirty="0"/>
                  <a:t>=(</a:t>
                </a:r>
                <a14:m>
                  <m:oMath xmlns:m="http://schemas.openxmlformats.org/officeDocument/2006/math">
                    <m:f>
                      <m:fPr>
                        <m:ctrlPr>
                          <a:rPr lang="en-US" sz="2800" i="1">
                            <a:latin typeface="Cambria Math" panose="02040503050406030204" pitchFamily="18" charset="0"/>
                          </a:rPr>
                        </m:ctrlPr>
                      </m:fPr>
                      <m:num>
                        <m:r>
                          <a:rPr lang="en-IN" sz="2800" i="1">
                            <a:latin typeface="Cambria Math" panose="02040503050406030204" pitchFamily="18" charset="0"/>
                          </a:rPr>
                          <m:t>1</m:t>
                        </m:r>
                      </m:num>
                      <m:den>
                        <m:r>
                          <a:rPr lang="en-IN" sz="2800" b="0" i="1" smtClean="0">
                            <a:latin typeface="Cambria Math" panose="02040503050406030204" pitchFamily="18" charset="0"/>
                          </a:rPr>
                          <m:t>2</m:t>
                        </m:r>
                      </m:den>
                    </m:f>
                  </m:oMath>
                </a14:m>
                <a:r>
                  <a:rPr lang="en-US" sz="2800" dirty="0"/>
                  <a:t>(n+1))</a:t>
                </a:r>
                <a:r>
                  <a:rPr lang="en-US" sz="2800" baseline="30000" dirty="0" err="1"/>
                  <a:t>th</a:t>
                </a:r>
                <a:r>
                  <a:rPr lang="en-US" sz="2800" dirty="0"/>
                  <a:t> position</a:t>
                </a:r>
              </a:p>
              <a:p>
                <a:pPr marL="457200" indent="-457200" algn="just">
                  <a:buFont typeface="Wingdings" panose="05000000000000000000" pitchFamily="2" charset="2"/>
                  <a:buChar char="ü"/>
                </a:pPr>
                <a:r>
                  <a:rPr lang="en-US" sz="2800" dirty="0"/>
                  <a:t>Q</a:t>
                </a:r>
                <a:r>
                  <a:rPr lang="en-US" sz="2800" baseline="-25000" dirty="0"/>
                  <a:t>3</a:t>
                </a:r>
                <a:r>
                  <a:rPr lang="en-US" sz="2800" dirty="0"/>
                  <a:t>=(</a:t>
                </a:r>
                <a14:m>
                  <m:oMath xmlns:m="http://schemas.openxmlformats.org/officeDocument/2006/math">
                    <m:f>
                      <m:fPr>
                        <m:ctrlPr>
                          <a:rPr lang="en-US" sz="2800" i="1">
                            <a:latin typeface="Cambria Math" panose="02040503050406030204" pitchFamily="18" charset="0"/>
                          </a:rPr>
                        </m:ctrlPr>
                      </m:fPr>
                      <m:num>
                        <m:r>
                          <a:rPr lang="en-IN" sz="2800" b="0" i="1" smtClean="0">
                            <a:latin typeface="Cambria Math" panose="02040503050406030204" pitchFamily="18" charset="0"/>
                          </a:rPr>
                          <m:t>3</m:t>
                        </m:r>
                      </m:num>
                      <m:den>
                        <m:r>
                          <a:rPr lang="en-IN" sz="2800" b="0" i="1" smtClean="0">
                            <a:latin typeface="Cambria Math" panose="02040503050406030204" pitchFamily="18" charset="0"/>
                          </a:rPr>
                          <m:t>4</m:t>
                        </m:r>
                      </m:den>
                    </m:f>
                    <m:r>
                      <a:rPr lang="en-IN" sz="2800" i="1">
                        <a:latin typeface="Cambria Math" panose="02040503050406030204" pitchFamily="18" charset="0"/>
                      </a:rPr>
                      <m:t> </m:t>
                    </m:r>
                  </m:oMath>
                </a14:m>
                <a:r>
                  <a:rPr lang="en-US" sz="2800" dirty="0"/>
                  <a:t>​(n+1))</a:t>
                </a:r>
                <a:r>
                  <a:rPr lang="en-US" sz="2800" baseline="30000" dirty="0" err="1"/>
                  <a:t>th</a:t>
                </a:r>
                <a:r>
                  <a:rPr lang="en-US" sz="2800" dirty="0"/>
                  <a:t> position</a:t>
                </a:r>
                <a:endParaRPr lang="en-IN" sz="2800" dirty="0"/>
              </a:p>
            </p:txBody>
          </p:sp>
        </mc:Choice>
        <mc:Fallback xmlns="">
          <p:sp>
            <p:nvSpPr>
              <p:cNvPr id="2" name="TextBox 1">
                <a:extLst>
                  <a:ext uri="{FF2B5EF4-FFF2-40B4-BE49-F238E27FC236}">
                    <a16:creationId xmlns:a16="http://schemas.microsoft.com/office/drawing/2014/main" id="{34A81941-523B-4DD4-B37E-43DBB88C50E4}"/>
                  </a:ext>
                </a:extLst>
              </p:cNvPr>
              <p:cNvSpPr txBox="1">
                <a:spLocks noRot="1" noChangeAspect="1" noMove="1" noResize="1" noEditPoints="1" noAdjustHandles="1" noChangeArrowheads="1" noChangeShapeType="1" noTextEdit="1"/>
              </p:cNvSpPr>
              <p:nvPr/>
            </p:nvSpPr>
            <p:spPr>
              <a:xfrm>
                <a:off x="684628" y="688067"/>
                <a:ext cx="11507372" cy="2349233"/>
              </a:xfrm>
              <a:prstGeom prst="rect">
                <a:avLst/>
              </a:prstGeom>
              <a:blipFill>
                <a:blip r:embed="rId2"/>
                <a:stretch>
                  <a:fillRect l="-1059" t="-2597" b="-2857"/>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72E1C478-506B-42CD-BA1D-9892305B64E0}"/>
              </a:ext>
            </a:extLst>
          </p:cNvPr>
          <p:cNvSpPr txBox="1"/>
          <p:nvPr/>
        </p:nvSpPr>
        <p:spPr>
          <a:xfrm>
            <a:off x="6096000" y="1631852"/>
            <a:ext cx="4792394" cy="461665"/>
          </a:xfrm>
          <a:prstGeom prst="rect">
            <a:avLst/>
          </a:prstGeom>
          <a:noFill/>
        </p:spPr>
        <p:txBody>
          <a:bodyPr wrap="square" rtlCol="0">
            <a:spAutoFit/>
          </a:bodyPr>
          <a:lstStyle/>
          <a:p>
            <a:r>
              <a:rPr lang="en-US" sz="2400" dirty="0"/>
              <a:t>n is the number of data points</a:t>
            </a:r>
            <a:endParaRPr lang="en-IN"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E6B848-4F23-41E9-B377-4854BCF38B48}"/>
                  </a:ext>
                </a:extLst>
              </p:cNvPr>
              <p:cNvSpPr txBox="1"/>
              <p:nvPr/>
            </p:nvSpPr>
            <p:spPr>
              <a:xfrm>
                <a:off x="515903" y="2996435"/>
                <a:ext cx="11160193" cy="3982116"/>
              </a:xfrm>
              <a:prstGeom prst="rect">
                <a:avLst/>
              </a:prstGeom>
              <a:noFill/>
            </p:spPr>
            <p:txBody>
              <a:bodyPr wrap="square" rtlCol="0">
                <a:spAutoFit/>
              </a:bodyPr>
              <a:lstStyle/>
              <a:p>
                <a:r>
                  <a:rPr lang="en-US" sz="2000" dirty="0"/>
                  <a:t>Consider the dataset: 3, 7, 8, 5, 12, 7, 9, 10, 14, 21</a:t>
                </a:r>
              </a:p>
              <a:p>
                <a:r>
                  <a:rPr lang="en-US" sz="2000" b="1" dirty="0"/>
                  <a:t>Sort the Data</a:t>
                </a:r>
                <a:r>
                  <a:rPr lang="en-US" sz="2000" dirty="0"/>
                  <a:t>: 3, 5, 7, 7, 8, 9, 10, 12, 14, 21</a:t>
                </a:r>
              </a:p>
              <a:p>
                <a:r>
                  <a:rPr lang="en-US" sz="2000" b="1" dirty="0"/>
                  <a:t>Find Q1</a:t>
                </a:r>
                <a:r>
                  <a:rPr lang="en-US" sz="2000" dirty="0"/>
                  <a:t>: The position is </a:t>
                </a:r>
                <a14:m>
                  <m:oMath xmlns:m="http://schemas.openxmlformats.org/officeDocument/2006/math">
                    <m:f>
                      <m:fPr>
                        <m:ctrlPr>
                          <a:rPr lang="en-US"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4</m:t>
                        </m:r>
                      </m:den>
                    </m:f>
                  </m:oMath>
                </a14:m>
                <a:r>
                  <a:rPr lang="en-US" sz="2000" dirty="0"/>
                  <a:t>(10+1)=2.75 so Q</a:t>
                </a:r>
                <a:r>
                  <a:rPr lang="en-US" sz="2000" baseline="-25000" dirty="0"/>
                  <a:t>1</a:t>
                </a:r>
                <a:r>
                  <a:rPr lang="en-US" sz="2000" dirty="0"/>
                  <a:t> is between the 2nd and 3rd values, which is 5 and 7. Interpolating, Q</a:t>
                </a:r>
                <a:r>
                  <a:rPr lang="en-US" sz="2000" baseline="-25000" dirty="0"/>
                  <a:t>1</a:t>
                </a:r>
                <a:r>
                  <a:rPr lang="en-US" sz="2000" dirty="0"/>
                  <a:t> = 5 + 0.75 × (7 - 5) = 6.5.</a:t>
                </a:r>
              </a:p>
              <a:p>
                <a:r>
                  <a:rPr lang="en-US" sz="2000" b="1" dirty="0"/>
                  <a:t>Find Q2</a:t>
                </a:r>
                <a:r>
                  <a:rPr lang="en-US" sz="2000" dirty="0"/>
                  <a:t>: The position is </a:t>
                </a:r>
                <a14:m>
                  <m:oMath xmlns:m="http://schemas.openxmlformats.org/officeDocument/2006/math">
                    <m:f>
                      <m:fPr>
                        <m:ctrlPr>
                          <a:rPr lang="en-US"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oMath>
                </a14:m>
                <a:r>
                  <a:rPr lang="en-US" sz="2000" dirty="0"/>
                  <a:t>(10+1)= 5.5, so Q</a:t>
                </a:r>
                <a:r>
                  <a:rPr lang="en-US" sz="2000" baseline="-25000" dirty="0"/>
                  <a:t>2</a:t>
                </a:r>
                <a:r>
                  <a:rPr lang="en-US" sz="2000" dirty="0"/>
                  <a:t> is between the 5</a:t>
                </a:r>
                <a:r>
                  <a:rPr lang="en-US" sz="2000" baseline="30000" dirty="0"/>
                  <a:t>th</a:t>
                </a:r>
                <a:r>
                  <a:rPr lang="en-US" sz="2000" dirty="0"/>
                  <a:t> and 6</a:t>
                </a:r>
                <a:r>
                  <a:rPr lang="en-US" sz="2000" baseline="30000" dirty="0"/>
                  <a:t>th</a:t>
                </a:r>
                <a:r>
                  <a:rPr lang="en-US" sz="2000" dirty="0"/>
                  <a:t> values, which is 8 and 9. Interpolating, Q</a:t>
                </a:r>
                <a:r>
                  <a:rPr lang="en-US" sz="2000" baseline="-25000" dirty="0"/>
                  <a:t>2</a:t>
                </a:r>
                <a:r>
                  <a:rPr lang="en-US" sz="2000" dirty="0"/>
                  <a:t> = 8 + 0.5 × (9 - 8) = 8.5.</a:t>
                </a:r>
              </a:p>
              <a:p>
                <a:r>
                  <a:rPr lang="en-US" sz="2000" b="1" dirty="0"/>
                  <a:t>Find Q3</a:t>
                </a:r>
                <a:r>
                  <a:rPr lang="en-US" sz="2000" dirty="0"/>
                  <a:t>: The position is </a:t>
                </a:r>
                <a14:m>
                  <m:oMath xmlns:m="http://schemas.openxmlformats.org/officeDocument/2006/math">
                    <m:f>
                      <m:fPr>
                        <m:ctrlPr>
                          <a:rPr lang="en-US" sz="2000" i="1">
                            <a:latin typeface="Cambria Math" panose="02040503050406030204" pitchFamily="18" charset="0"/>
                          </a:rPr>
                        </m:ctrlPr>
                      </m:fPr>
                      <m:num>
                        <m:r>
                          <a:rPr lang="en-IN" sz="2000" i="1">
                            <a:latin typeface="Cambria Math" panose="02040503050406030204" pitchFamily="18" charset="0"/>
                          </a:rPr>
                          <m:t>3</m:t>
                        </m:r>
                      </m:num>
                      <m:den>
                        <m:r>
                          <a:rPr lang="en-IN" sz="2000" i="1">
                            <a:latin typeface="Cambria Math" panose="02040503050406030204" pitchFamily="18" charset="0"/>
                          </a:rPr>
                          <m:t>4</m:t>
                        </m:r>
                      </m:den>
                    </m:f>
                    <m:r>
                      <a:rPr lang="en-IN" sz="2000" i="1">
                        <a:latin typeface="Cambria Math" panose="02040503050406030204" pitchFamily="18" charset="0"/>
                      </a:rPr>
                      <m:t> </m:t>
                    </m:r>
                  </m:oMath>
                </a14:m>
                <a:r>
                  <a:rPr lang="en-US" sz="2000" dirty="0"/>
                  <a:t>(10+1)=8.25 so Q</a:t>
                </a:r>
                <a:r>
                  <a:rPr lang="en-US" sz="2000" baseline="-25000" dirty="0"/>
                  <a:t>3</a:t>
                </a:r>
                <a:r>
                  <a:rPr lang="en-US" sz="2000" dirty="0"/>
                  <a:t> is between the 8</a:t>
                </a:r>
                <a:r>
                  <a:rPr lang="en-US" sz="2000" baseline="30000" dirty="0"/>
                  <a:t>th</a:t>
                </a:r>
                <a:r>
                  <a:rPr lang="en-US" sz="2000" dirty="0"/>
                  <a:t> and 9</a:t>
                </a:r>
                <a:r>
                  <a:rPr lang="en-US" sz="2000" baseline="30000" dirty="0"/>
                  <a:t>th</a:t>
                </a:r>
                <a:r>
                  <a:rPr lang="en-US" sz="2000" dirty="0"/>
                  <a:t> values, which is 12 and 14. Interpolating, Q</a:t>
                </a:r>
                <a:r>
                  <a:rPr lang="en-US" sz="2000" baseline="-25000" dirty="0"/>
                  <a:t>3</a:t>
                </a:r>
                <a:r>
                  <a:rPr lang="en-US" sz="2000" dirty="0"/>
                  <a:t> = 12 + 0.25 × (14 - 12) = 12.5.</a:t>
                </a:r>
              </a:p>
              <a:p>
                <a:endParaRPr lang="en-US" sz="2000" b="1" dirty="0"/>
              </a:p>
              <a:p>
                <a:r>
                  <a:rPr lang="en-US" sz="2000" b="1" dirty="0"/>
                  <a:t>IQR</a:t>
                </a:r>
                <a:r>
                  <a:rPr lang="en-US" sz="2000" dirty="0"/>
                  <a:t>: IQR=Q3−Q1=12.5−6.0 (</a:t>
                </a:r>
                <a:r>
                  <a:rPr lang="en-US" sz="2000" b="1" dirty="0">
                    <a:solidFill>
                      <a:srgbClr val="FF0000"/>
                    </a:solidFill>
                  </a:rPr>
                  <a:t>Interquartile Range )</a:t>
                </a:r>
                <a:endParaRPr lang="en-US" sz="2000" dirty="0"/>
              </a:p>
              <a:p>
                <a:endParaRPr lang="en-IN" sz="2000" dirty="0"/>
              </a:p>
            </p:txBody>
          </p:sp>
        </mc:Choice>
        <mc:Fallback xmlns="">
          <p:sp>
            <p:nvSpPr>
              <p:cNvPr id="5" name="TextBox 4">
                <a:extLst>
                  <a:ext uri="{FF2B5EF4-FFF2-40B4-BE49-F238E27FC236}">
                    <a16:creationId xmlns:a16="http://schemas.microsoft.com/office/drawing/2014/main" id="{E0E6B848-4F23-41E9-B377-4854BCF38B48}"/>
                  </a:ext>
                </a:extLst>
              </p:cNvPr>
              <p:cNvSpPr txBox="1">
                <a:spLocks noRot="1" noChangeAspect="1" noMove="1" noResize="1" noEditPoints="1" noAdjustHandles="1" noChangeArrowheads="1" noChangeShapeType="1" noTextEdit="1"/>
              </p:cNvSpPr>
              <p:nvPr/>
            </p:nvSpPr>
            <p:spPr>
              <a:xfrm>
                <a:off x="515903" y="2996435"/>
                <a:ext cx="11160193" cy="3982116"/>
              </a:xfrm>
              <a:prstGeom prst="rect">
                <a:avLst/>
              </a:prstGeom>
              <a:blipFill>
                <a:blip r:embed="rId3"/>
                <a:stretch>
                  <a:fillRect l="-601" t="-919"/>
                </a:stretch>
              </a:blipFill>
            </p:spPr>
            <p:txBody>
              <a:bodyPr/>
              <a:lstStyle/>
              <a:p>
                <a:r>
                  <a:rPr lang="en-IN">
                    <a:noFill/>
                  </a:rPr>
                  <a:t> </a:t>
                </a:r>
              </a:p>
            </p:txBody>
          </p:sp>
        </mc:Fallback>
      </mc:AlternateContent>
    </p:spTree>
    <p:extLst>
      <p:ext uri="{BB962C8B-B14F-4D97-AF65-F5344CB8AC3E}">
        <p14:creationId xmlns:p14="http://schemas.microsoft.com/office/powerpoint/2010/main" val="425704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6CFBA1E-682F-04EA-9787-67562A1DEE17}"/>
              </a:ext>
            </a:extLst>
          </p:cNvPr>
          <p:cNvSpPr txBox="1"/>
          <p:nvPr/>
        </p:nvSpPr>
        <p:spPr>
          <a:xfrm>
            <a:off x="580571" y="1088571"/>
            <a:ext cx="11263086" cy="5262979"/>
          </a:xfrm>
          <a:prstGeom prst="rect">
            <a:avLst/>
          </a:prstGeom>
          <a:noFill/>
        </p:spPr>
        <p:txBody>
          <a:bodyPr wrap="square" rtlCol="0">
            <a:spAutoFit/>
          </a:bodyPr>
          <a:lstStyle/>
          <a:p>
            <a:pPr algn="just"/>
            <a:r>
              <a:rPr lang="en-IN" sz="2800" dirty="0"/>
              <a:t>Find Interquartile Range of 5 ,6, 1, 2, 15, 12, 27, 19, 18 (Odd numbers)</a:t>
            </a:r>
          </a:p>
          <a:p>
            <a:pPr algn="just"/>
            <a:endParaRPr lang="en-IN" sz="2800" dirty="0"/>
          </a:p>
          <a:p>
            <a:pPr marL="457200" indent="-457200" fontAlgn="base">
              <a:buFont typeface="Wingdings" panose="05000000000000000000" pitchFamily="2" charset="2"/>
              <a:buChar char="ü"/>
            </a:pPr>
            <a:r>
              <a:rPr lang="en-IN" sz="2800" dirty="0"/>
              <a:t>Step 1: Put the numbers in order. 1, 2, 5, 6, 7, 9, 12, 15, 18, 19, 27.</a:t>
            </a:r>
          </a:p>
          <a:p>
            <a:pPr marL="457200" indent="-457200" fontAlgn="base">
              <a:buFont typeface="Wingdings" panose="05000000000000000000" pitchFamily="2" charset="2"/>
              <a:buChar char="ü"/>
            </a:pPr>
            <a:r>
              <a:rPr lang="en-IN" sz="2800" dirty="0"/>
              <a:t>Step 2: Find the median.  1, 2, 5, 6, 7, </a:t>
            </a:r>
            <a:r>
              <a:rPr lang="en-IN" sz="2800" dirty="0">
                <a:solidFill>
                  <a:srgbClr val="FF0000"/>
                </a:solidFill>
              </a:rPr>
              <a:t>9</a:t>
            </a:r>
            <a:r>
              <a:rPr lang="en-IN" sz="2800" dirty="0"/>
              <a:t>, 12, 15, 18, 19, 27.</a:t>
            </a:r>
          </a:p>
          <a:p>
            <a:pPr marL="457200" indent="-457200" fontAlgn="base">
              <a:buFont typeface="Wingdings" panose="05000000000000000000" pitchFamily="2" charset="2"/>
              <a:buChar char="ü"/>
            </a:pPr>
            <a:r>
              <a:rPr lang="en-IN" sz="2800" dirty="0"/>
              <a:t>Step 3: Place parentheses around the numbers above and below the median. Not necessary statistically, but it makes Q1 and Q3 easier to spot. (1, 2, 5, 6, 7), </a:t>
            </a:r>
            <a:r>
              <a:rPr lang="en-IN" sz="2800" dirty="0">
                <a:solidFill>
                  <a:srgbClr val="FF0000"/>
                </a:solidFill>
              </a:rPr>
              <a:t>9</a:t>
            </a:r>
            <a:r>
              <a:rPr lang="en-IN" sz="2800" dirty="0"/>
              <a:t>, (12, 15, 18, 19, 27).</a:t>
            </a:r>
          </a:p>
          <a:p>
            <a:pPr marL="457200" indent="-457200" fontAlgn="base">
              <a:buFont typeface="Wingdings" panose="05000000000000000000" pitchFamily="2" charset="2"/>
              <a:buChar char="ü"/>
            </a:pPr>
            <a:r>
              <a:rPr lang="en-IN" sz="2800" dirty="0"/>
              <a:t>Step 4: Find Q1 and Q3 (Think of Q1 as a median in the lower half of the data and think of Q3 as a median for the upper half of data.)</a:t>
            </a:r>
            <a:br>
              <a:rPr lang="en-IN" sz="2800" dirty="0"/>
            </a:br>
            <a:r>
              <a:rPr lang="en-IN" sz="2800" dirty="0"/>
              <a:t>(1, 2, </a:t>
            </a:r>
            <a:r>
              <a:rPr lang="en-IN" sz="2800" b="1" dirty="0">
                <a:solidFill>
                  <a:srgbClr val="C00000"/>
                </a:solidFill>
              </a:rPr>
              <a:t>5</a:t>
            </a:r>
            <a:r>
              <a:rPr lang="en-IN" sz="2800" dirty="0"/>
              <a:t>, 6, 7),  </a:t>
            </a:r>
            <a:r>
              <a:rPr lang="en-IN" sz="2800" dirty="0">
                <a:solidFill>
                  <a:srgbClr val="FF0000"/>
                </a:solidFill>
              </a:rPr>
              <a:t>9</a:t>
            </a:r>
            <a:r>
              <a:rPr lang="en-IN" sz="2800" dirty="0"/>
              <a:t>, ( 12, 15, </a:t>
            </a:r>
            <a:r>
              <a:rPr lang="en-IN" sz="2800" b="1" dirty="0">
                <a:solidFill>
                  <a:srgbClr val="C00000"/>
                </a:solidFill>
              </a:rPr>
              <a:t>18</a:t>
            </a:r>
            <a:r>
              <a:rPr lang="en-IN" sz="2800" dirty="0"/>
              <a:t>, 19, 27). Q1 = 5 and Q3 = 18.</a:t>
            </a:r>
          </a:p>
          <a:p>
            <a:pPr marL="457200" indent="-457200" fontAlgn="base">
              <a:buFont typeface="Wingdings" panose="05000000000000000000" pitchFamily="2" charset="2"/>
              <a:buChar char="ü"/>
            </a:pPr>
            <a:r>
              <a:rPr lang="en-IN" sz="2800" dirty="0"/>
              <a:t>Step 5: Subtract Q1 from Q3 to find the </a:t>
            </a:r>
            <a:r>
              <a:rPr lang="en-IN" sz="2800" dirty="0">
                <a:solidFill>
                  <a:srgbClr val="FF0000"/>
                </a:solidFill>
              </a:rPr>
              <a:t>interquartile range. 18 – 5 = 13</a:t>
            </a:r>
            <a:r>
              <a:rPr lang="en-IN" sz="2800" dirty="0"/>
              <a:t>.</a:t>
            </a:r>
          </a:p>
          <a:p>
            <a:pPr algn="just"/>
            <a:r>
              <a:rPr lang="en-IN" sz="2800" dirty="0"/>
              <a:t> </a:t>
            </a:r>
          </a:p>
        </p:txBody>
      </p:sp>
    </p:spTree>
    <p:extLst>
      <p:ext uri="{BB962C8B-B14F-4D97-AF65-F5344CB8AC3E}">
        <p14:creationId xmlns:p14="http://schemas.microsoft.com/office/powerpoint/2010/main" val="5975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6CFBA1E-682F-04EA-9787-67562A1DEE17}"/>
              </a:ext>
            </a:extLst>
          </p:cNvPr>
          <p:cNvSpPr txBox="1"/>
          <p:nvPr/>
        </p:nvSpPr>
        <p:spPr>
          <a:xfrm>
            <a:off x="580571" y="1088571"/>
            <a:ext cx="11263086" cy="4832092"/>
          </a:xfrm>
          <a:prstGeom prst="rect">
            <a:avLst/>
          </a:prstGeom>
          <a:noFill/>
        </p:spPr>
        <p:txBody>
          <a:bodyPr wrap="square" rtlCol="0">
            <a:spAutoFit/>
          </a:bodyPr>
          <a:lstStyle/>
          <a:p>
            <a:pPr algn="just"/>
            <a:r>
              <a:rPr lang="en-IN" sz="2800" dirty="0"/>
              <a:t>Find Interquartile Range of 4,4,10,11,15,7,14,12,6(Odd numbers) </a:t>
            </a:r>
          </a:p>
          <a:p>
            <a:pPr marL="457200" indent="-457200" fontAlgn="base">
              <a:buFont typeface="Wingdings" panose="05000000000000000000" pitchFamily="2" charset="2"/>
              <a:buChar char="ü"/>
            </a:pPr>
            <a:endParaRPr lang="en-IN" sz="2800" dirty="0"/>
          </a:p>
          <a:p>
            <a:pPr marL="457200" indent="-457200" fontAlgn="base">
              <a:buFont typeface="Wingdings" panose="05000000000000000000" pitchFamily="2" charset="2"/>
              <a:buChar char="ü"/>
            </a:pPr>
            <a:r>
              <a:rPr lang="en-IN" sz="2800" dirty="0"/>
              <a:t>Step 1: Put the numbers in order. 4,4,6,7,10,11,12,14,15</a:t>
            </a:r>
          </a:p>
          <a:p>
            <a:pPr marL="457200" indent="-457200" fontAlgn="base">
              <a:buFont typeface="Wingdings" panose="05000000000000000000" pitchFamily="2" charset="2"/>
              <a:buChar char="ü"/>
            </a:pPr>
            <a:r>
              <a:rPr lang="en-IN" sz="2800" dirty="0"/>
              <a:t>Step 2: Find the median. 4,4,6,7,</a:t>
            </a:r>
            <a:r>
              <a:rPr lang="en-IN" sz="2800" dirty="0">
                <a:solidFill>
                  <a:srgbClr val="FF0000"/>
                </a:solidFill>
              </a:rPr>
              <a:t>10</a:t>
            </a:r>
            <a:r>
              <a:rPr lang="en-IN" sz="2800" dirty="0"/>
              <a:t>,11,12,14,15</a:t>
            </a:r>
          </a:p>
          <a:p>
            <a:pPr marL="457200" indent="-457200" fontAlgn="base">
              <a:buFont typeface="Wingdings" panose="05000000000000000000" pitchFamily="2" charset="2"/>
              <a:buChar char="ü"/>
            </a:pPr>
            <a:r>
              <a:rPr lang="en-IN" sz="2800" dirty="0"/>
              <a:t>Step 3: Place parentheses around the numbers above and below the median. Not necessary statistically, but it makes Q1 and Q3 easier to spot. (4,4,6,7), </a:t>
            </a:r>
            <a:r>
              <a:rPr lang="en-IN" sz="2800" dirty="0">
                <a:solidFill>
                  <a:srgbClr val="FF0000"/>
                </a:solidFill>
              </a:rPr>
              <a:t>10</a:t>
            </a:r>
            <a:r>
              <a:rPr lang="en-IN" sz="2800" dirty="0"/>
              <a:t>, (11,12,14,15).</a:t>
            </a:r>
          </a:p>
          <a:p>
            <a:pPr marL="457200" indent="-457200" fontAlgn="base">
              <a:buFont typeface="Wingdings" panose="05000000000000000000" pitchFamily="2" charset="2"/>
              <a:buChar char="ü"/>
            </a:pPr>
            <a:r>
              <a:rPr lang="en-IN" sz="2800" dirty="0"/>
              <a:t>Step 4: Find Q1 and Q3 </a:t>
            </a:r>
          </a:p>
          <a:p>
            <a:pPr marL="457200" indent="-457200" fontAlgn="base">
              <a:buFont typeface="Wingdings" panose="05000000000000000000" pitchFamily="2" charset="2"/>
              <a:buChar char="ü"/>
            </a:pPr>
            <a:r>
              <a:rPr lang="en-IN" sz="2800" dirty="0"/>
              <a:t>(4,</a:t>
            </a:r>
            <a:r>
              <a:rPr lang="en-IN" sz="2800" dirty="0">
                <a:solidFill>
                  <a:srgbClr val="FF0000"/>
                </a:solidFill>
              </a:rPr>
              <a:t>4,6</a:t>
            </a:r>
            <a:r>
              <a:rPr lang="en-IN" sz="2800" dirty="0"/>
              <a:t>,7),  </a:t>
            </a:r>
            <a:r>
              <a:rPr lang="en-IN" sz="2800" dirty="0">
                <a:solidFill>
                  <a:srgbClr val="FF0000"/>
                </a:solidFill>
              </a:rPr>
              <a:t>10</a:t>
            </a:r>
            <a:r>
              <a:rPr lang="en-IN" sz="2800" dirty="0"/>
              <a:t>, (11,</a:t>
            </a:r>
            <a:r>
              <a:rPr lang="en-IN" sz="2800" dirty="0">
                <a:solidFill>
                  <a:srgbClr val="FF0000"/>
                </a:solidFill>
              </a:rPr>
              <a:t>12,14</a:t>
            </a:r>
            <a:r>
              <a:rPr lang="en-IN" sz="2800" dirty="0"/>
              <a:t>,15). Q1 = 5 and Q3 = 13.</a:t>
            </a:r>
          </a:p>
          <a:p>
            <a:pPr marL="457200" indent="-457200" fontAlgn="base">
              <a:buFont typeface="Wingdings" panose="05000000000000000000" pitchFamily="2" charset="2"/>
              <a:buChar char="ü"/>
            </a:pPr>
            <a:r>
              <a:rPr lang="en-IN" sz="2800" dirty="0"/>
              <a:t>Step 5: Subtract Q1 from Q3 to find the interquartile range. 13 – 5 = 8.</a:t>
            </a:r>
          </a:p>
          <a:p>
            <a:pPr algn="just"/>
            <a:r>
              <a:rPr lang="en-IN" sz="2800" dirty="0"/>
              <a:t> </a:t>
            </a:r>
          </a:p>
        </p:txBody>
      </p:sp>
    </p:spTree>
    <p:extLst>
      <p:ext uri="{BB962C8B-B14F-4D97-AF65-F5344CB8AC3E}">
        <p14:creationId xmlns:p14="http://schemas.microsoft.com/office/powerpoint/2010/main" val="1188485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6CFBA1E-682F-04EA-9787-67562A1DEE17}"/>
              </a:ext>
            </a:extLst>
          </p:cNvPr>
          <p:cNvSpPr txBox="1"/>
          <p:nvPr/>
        </p:nvSpPr>
        <p:spPr>
          <a:xfrm>
            <a:off x="580570" y="1088571"/>
            <a:ext cx="11611429" cy="5262979"/>
          </a:xfrm>
          <a:prstGeom prst="rect">
            <a:avLst/>
          </a:prstGeom>
          <a:noFill/>
        </p:spPr>
        <p:txBody>
          <a:bodyPr wrap="square" rtlCol="0">
            <a:spAutoFit/>
          </a:bodyPr>
          <a:lstStyle/>
          <a:p>
            <a:pPr algn="just"/>
            <a:r>
              <a:rPr lang="en-IN" sz="2800" dirty="0"/>
              <a:t>Find the IQR for the following data set: 3, 5, 7, 8, 9, 11, 15, 16, 20, 21 (Even)</a:t>
            </a:r>
          </a:p>
          <a:p>
            <a:pPr marL="457200" indent="-457200" fontAlgn="base">
              <a:buFont typeface="Wingdings" panose="05000000000000000000" pitchFamily="2" charset="2"/>
              <a:buChar char="ü"/>
            </a:pPr>
            <a:endParaRPr lang="en-IN" sz="2800" dirty="0"/>
          </a:p>
          <a:p>
            <a:pPr fontAlgn="base"/>
            <a:r>
              <a:rPr lang="en-IN" sz="2800" dirty="0"/>
              <a:t>Step 1: Put the numbers in order: 3, 5, 7, 8, 9, 11, 15, 16, 20, 21.</a:t>
            </a:r>
          </a:p>
          <a:p>
            <a:pPr fontAlgn="base"/>
            <a:r>
              <a:rPr lang="en-IN" sz="2800" dirty="0"/>
              <a:t>Step 2: Make a mark in the centre of the data: 3, 5, 7, 8, 9, </a:t>
            </a:r>
            <a:r>
              <a:rPr lang="en-IN" sz="2800" b="1" dirty="0">
                <a:solidFill>
                  <a:srgbClr val="C00000"/>
                </a:solidFill>
              </a:rPr>
              <a:t>| </a:t>
            </a:r>
            <a:r>
              <a:rPr lang="en-IN" sz="2800" dirty="0"/>
              <a:t>11, 15, 16, 20, 21.</a:t>
            </a:r>
          </a:p>
          <a:p>
            <a:pPr fontAlgn="base"/>
            <a:r>
              <a:rPr lang="en-IN" sz="2800" dirty="0"/>
              <a:t>Step 3: Place parentheses around the numbers above and below the mark you made in Step 2–it makes Q1 and Q3 easier to spot.</a:t>
            </a:r>
            <a:br>
              <a:rPr lang="en-IN" sz="2800" dirty="0"/>
            </a:br>
            <a:r>
              <a:rPr lang="en-IN" sz="2800" dirty="0"/>
              <a:t>(3, 5, 7, 8, 9), </a:t>
            </a:r>
            <a:r>
              <a:rPr lang="en-IN" sz="2800" dirty="0">
                <a:solidFill>
                  <a:srgbClr val="C00000"/>
                </a:solidFill>
              </a:rPr>
              <a:t>|</a:t>
            </a:r>
            <a:r>
              <a:rPr lang="en-IN" sz="2800" dirty="0"/>
              <a:t> (11, 15, 16, 20, 21).</a:t>
            </a:r>
          </a:p>
          <a:p>
            <a:pPr fontAlgn="base"/>
            <a:r>
              <a:rPr lang="en-IN" sz="2800" dirty="0"/>
              <a:t>Step 4: Find Q1 and Q3</a:t>
            </a:r>
            <a:br>
              <a:rPr lang="en-IN" sz="2800" dirty="0"/>
            </a:br>
            <a:r>
              <a:rPr lang="en-IN" sz="2800" dirty="0"/>
              <a:t>Q1 is the median (the middle) of the lower half of the data, and Q3 is the median (the middle) of the upper half of the data.</a:t>
            </a:r>
            <a:br>
              <a:rPr lang="en-IN" sz="2800" dirty="0"/>
            </a:br>
            <a:r>
              <a:rPr lang="en-IN" sz="2800" dirty="0"/>
              <a:t>(3, 5, </a:t>
            </a:r>
            <a:r>
              <a:rPr lang="en-IN" sz="2800" dirty="0">
                <a:solidFill>
                  <a:srgbClr val="C00000"/>
                </a:solidFill>
              </a:rPr>
              <a:t>7</a:t>
            </a:r>
            <a:r>
              <a:rPr lang="en-IN" sz="2800" dirty="0"/>
              <a:t>, 8, 9), | (11, 15, </a:t>
            </a:r>
            <a:r>
              <a:rPr lang="en-IN" sz="2800" dirty="0">
                <a:solidFill>
                  <a:srgbClr val="C00000"/>
                </a:solidFill>
              </a:rPr>
              <a:t>16,</a:t>
            </a:r>
            <a:r>
              <a:rPr lang="en-IN" sz="2800" dirty="0"/>
              <a:t> 20, 21). Q1 = 7 and Q3 = 16.</a:t>
            </a:r>
          </a:p>
          <a:p>
            <a:pPr fontAlgn="base"/>
            <a:r>
              <a:rPr lang="en-IN" sz="2800" dirty="0"/>
              <a:t>Step 5: Subtract Q1 from Q3. 16 – 7 = 9.</a:t>
            </a:r>
          </a:p>
        </p:txBody>
      </p:sp>
    </p:spTree>
    <p:extLst>
      <p:ext uri="{BB962C8B-B14F-4D97-AF65-F5344CB8AC3E}">
        <p14:creationId xmlns:p14="http://schemas.microsoft.com/office/powerpoint/2010/main" val="153418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Spread of a Distribution </a:t>
            </a:r>
            <a:endParaRPr 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03D1886-86DC-0A36-74F8-114BBB14A6AA}"/>
              </a:ext>
            </a:extLst>
          </p:cNvPr>
          <p:cNvPicPr>
            <a:picLocks noChangeAspect="1"/>
          </p:cNvPicPr>
          <p:nvPr/>
        </p:nvPicPr>
        <p:blipFill>
          <a:blip r:embed="rId2"/>
          <a:stretch>
            <a:fillRect/>
          </a:stretch>
        </p:blipFill>
        <p:spPr>
          <a:xfrm>
            <a:off x="1161394" y="926275"/>
            <a:ext cx="9543392" cy="1809750"/>
          </a:xfrm>
          <a:prstGeom prst="rect">
            <a:avLst/>
          </a:prstGeom>
        </p:spPr>
      </p:pic>
      <p:sp>
        <p:nvSpPr>
          <p:cNvPr id="5" name="Rectangle 4">
            <a:extLst>
              <a:ext uri="{FF2B5EF4-FFF2-40B4-BE49-F238E27FC236}">
                <a16:creationId xmlns:a16="http://schemas.microsoft.com/office/drawing/2014/main" id="{70D21358-9881-446A-190E-DC04A5CCA320}"/>
              </a:ext>
            </a:extLst>
          </p:cNvPr>
          <p:cNvSpPr/>
          <p:nvPr/>
        </p:nvSpPr>
        <p:spPr>
          <a:xfrm>
            <a:off x="213360" y="2934295"/>
            <a:ext cx="11689080" cy="3539430"/>
          </a:xfrm>
          <a:prstGeom prst="rect">
            <a:avLst/>
          </a:prstGeom>
        </p:spPr>
        <p:txBody>
          <a:bodyPr wrap="square">
            <a:spAutoFit/>
          </a:bodyPr>
          <a:lstStyle/>
          <a:p>
            <a:pPr marL="457200" indent="-457200" fontAlgn="base">
              <a:buFont typeface="Wingdings" panose="05000000000000000000" pitchFamily="2" charset="2"/>
              <a:buChar char="ü"/>
            </a:pPr>
            <a:r>
              <a:rPr lang="en-IN" sz="2800" dirty="0"/>
              <a:t>Step 1: Put the numbers in order. 7,9,9,10,10,10,11,12,12,14</a:t>
            </a:r>
          </a:p>
          <a:p>
            <a:pPr marL="457200" indent="-457200" fontAlgn="base">
              <a:buFont typeface="Wingdings" panose="05000000000000000000" pitchFamily="2" charset="2"/>
              <a:buChar char="ü"/>
            </a:pPr>
            <a:r>
              <a:rPr lang="en-IN" sz="2800" dirty="0"/>
              <a:t>Step 2: Make a mark in the centre of the data: 7,9,9,10,10</a:t>
            </a:r>
            <a:r>
              <a:rPr lang="en-IN" sz="2800" dirty="0">
                <a:solidFill>
                  <a:srgbClr val="FF0000"/>
                </a:solidFill>
              </a:rPr>
              <a:t>|</a:t>
            </a:r>
            <a:r>
              <a:rPr lang="en-IN" sz="2800" dirty="0"/>
              <a:t>10,11,12,12,14</a:t>
            </a:r>
          </a:p>
          <a:p>
            <a:pPr fontAlgn="base"/>
            <a:r>
              <a:rPr lang="en-IN" sz="2800" dirty="0"/>
              <a:t>Step 3: Place parentheses around the numbers above and below the mark you made in Step 2–it makes Q1 and Q3 easier to spot. (7,9,9,10,10), </a:t>
            </a:r>
            <a:r>
              <a:rPr lang="en-IN" sz="2800" dirty="0">
                <a:solidFill>
                  <a:srgbClr val="C00000"/>
                </a:solidFill>
              </a:rPr>
              <a:t>|</a:t>
            </a:r>
            <a:r>
              <a:rPr lang="en-IN" sz="2800" dirty="0"/>
              <a:t> (10,11,12,12,14).</a:t>
            </a:r>
          </a:p>
          <a:p>
            <a:pPr fontAlgn="base"/>
            <a:r>
              <a:rPr lang="en-IN" sz="2800" dirty="0"/>
              <a:t>Step 4: Find Q1 and Q3</a:t>
            </a:r>
            <a:br>
              <a:rPr lang="en-IN" sz="2800" dirty="0"/>
            </a:br>
            <a:r>
              <a:rPr lang="en-IN" sz="2800" dirty="0"/>
              <a:t>(7,9,</a:t>
            </a:r>
            <a:r>
              <a:rPr lang="en-IN" sz="2800" dirty="0">
                <a:solidFill>
                  <a:srgbClr val="FF0000"/>
                </a:solidFill>
              </a:rPr>
              <a:t>9</a:t>
            </a:r>
            <a:r>
              <a:rPr lang="en-IN" sz="2800" dirty="0"/>
              <a:t>,10,10), | (10,11,</a:t>
            </a:r>
            <a:r>
              <a:rPr lang="en-IN" sz="2800" dirty="0">
                <a:solidFill>
                  <a:srgbClr val="FF0000"/>
                </a:solidFill>
              </a:rPr>
              <a:t>12</a:t>
            </a:r>
            <a:r>
              <a:rPr lang="en-IN" sz="2800" dirty="0"/>
              <a:t>,12,14). Q1 = 9 and Q3 = 12.</a:t>
            </a:r>
          </a:p>
          <a:p>
            <a:pPr fontAlgn="base"/>
            <a:r>
              <a:rPr lang="en-IN" sz="2800" dirty="0"/>
              <a:t>Step 5: Subtract Q1 from Q3. 12 – 9 = 3.</a:t>
            </a:r>
          </a:p>
        </p:txBody>
      </p:sp>
    </p:spTree>
    <p:extLst>
      <p:ext uri="{BB962C8B-B14F-4D97-AF65-F5344CB8AC3E}">
        <p14:creationId xmlns:p14="http://schemas.microsoft.com/office/powerpoint/2010/main" val="4129897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Standard Deviation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4832092"/>
              </a:xfrm>
              <a:prstGeom prst="rect">
                <a:avLst/>
              </a:prstGeom>
            </p:spPr>
            <p:txBody>
              <a:bodyPr wrap="square">
                <a:spAutoFit/>
              </a:bodyPr>
              <a:lstStyle/>
              <a:p>
                <a:pPr marL="457200" indent="-457200" fontAlgn="base">
                  <a:buFont typeface="Wingdings" panose="05000000000000000000" pitchFamily="2" charset="2"/>
                  <a:buChar char="ü"/>
                </a:pPr>
                <a:r>
                  <a:rPr lang="en-IN" sz="2800" dirty="0"/>
                  <a:t>If a distribution is symmetric </a:t>
                </a:r>
              </a:p>
              <a:p>
                <a:pPr marL="914400" lvl="1" indent="-457200" algn="just" fontAlgn="base">
                  <a:buFont typeface="Wingdings" panose="05000000000000000000" pitchFamily="2" charset="2"/>
                  <a:buChar char="ü"/>
                </a:pPr>
                <a:r>
                  <a:rPr lang="en-IN" sz="2800" dirty="0"/>
                  <a:t>Use the average to measure the centre and the standard deviation to measure the spread </a:t>
                </a:r>
              </a:p>
              <a:p>
                <a:pPr marL="914400" lvl="1" indent="-457200" fontAlgn="base">
                  <a:buFont typeface="Wingdings" panose="05000000000000000000" pitchFamily="2" charset="2"/>
                  <a:buChar char="ü"/>
                </a:pPr>
                <a:r>
                  <a:rPr lang="en-IN" sz="2800" dirty="0"/>
                  <a:t>The SD measures how far the observations are from the average </a:t>
                </a:r>
              </a:p>
              <a:p>
                <a:pPr marL="914400" lvl="1" indent="-457200" fontAlgn="base">
                  <a:buFont typeface="Wingdings" panose="05000000000000000000" pitchFamily="2" charset="2"/>
                  <a:buChar char="ü"/>
                </a:pPr>
                <a:r>
                  <a:rPr lang="en-IN" sz="2800" dirty="0"/>
                  <a:t>E.g. A person’s Metabolic rate = rate at which the body consumes energy  Rates of 7 men in a study on dieting 1792, 1666, 1614, 1460, 1867, 1439, 1362.    </a:t>
                </a:r>
              </a:p>
              <a:p>
                <a:pPr lvl="1" fontAlgn="base"/>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=1600 </m:t>
                    </m:r>
                    <m:r>
                      <a:rPr lang="en-IN" sz="2800" b="0" i="1" smtClean="0">
                        <a:latin typeface="Cambria Math" panose="02040503050406030204" pitchFamily="18" charset="0"/>
                      </a:rPr>
                      <m:t>𝑎𝑛𝑑</m:t>
                    </m:r>
                    <m:r>
                      <a:rPr lang="en-IN" sz="2800" b="0" i="1" smtClean="0">
                        <a:latin typeface="Cambria Math" panose="02040503050406030204" pitchFamily="18" charset="0"/>
                      </a:rPr>
                      <m:t>  </m:t>
                    </m:r>
                  </m:oMath>
                </a14:m>
                <a:r>
                  <a:rPr lang="en-IN" sz="2800" dirty="0"/>
                  <a:t> </a:t>
                </a:r>
                <a:r>
                  <a:rPr lang="en-IN" sz="2800" dirty="0" err="1"/>
                  <a:t>sd</a:t>
                </a:r>
                <a:r>
                  <a:rPr lang="en-IN" sz="2800" dirty="0"/>
                  <a:t> = 189.24</a:t>
                </a:r>
              </a:p>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Choice>
        <mc:Fallback xmlns="">
          <p:sp>
            <p:nvSpPr>
              <p:cNvPr id="5" name="Rectangle 4">
                <a:extLst>
                  <a:ext uri="{FF2B5EF4-FFF2-40B4-BE49-F238E27FC236}">
                    <a16:creationId xmlns:a16="http://schemas.microsoft.com/office/drawing/2014/main" id="{70D21358-9881-446A-190E-DC04A5CCA320}"/>
                  </a:ext>
                </a:extLst>
              </p:cNvPr>
              <p:cNvSpPr>
                <a:spLocks noRot="1" noChangeAspect="1" noMove="1" noResize="1" noEditPoints="1" noAdjustHandles="1" noChangeArrowheads="1" noChangeShapeType="1" noTextEdit="1"/>
              </p:cNvSpPr>
              <p:nvPr/>
            </p:nvSpPr>
            <p:spPr>
              <a:xfrm>
                <a:off x="371015" y="926275"/>
                <a:ext cx="11689080" cy="4832092"/>
              </a:xfrm>
              <a:prstGeom prst="rect">
                <a:avLst/>
              </a:prstGeom>
              <a:blipFill>
                <a:blip r:embed="rId2"/>
                <a:stretch>
                  <a:fillRect l="-939" t="-1261" r="-140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4FAA41C1-2D7F-B016-9630-EC606F8321AC}"/>
              </a:ext>
            </a:extLst>
          </p:cNvPr>
          <p:cNvPicPr>
            <a:picLocks noChangeAspect="1"/>
          </p:cNvPicPr>
          <p:nvPr/>
        </p:nvPicPr>
        <p:blipFill rotWithShape="1">
          <a:blip r:embed="rId3"/>
          <a:srcRect l="1950" t="58330" r="2811" b="2031"/>
          <a:stretch/>
        </p:blipFill>
        <p:spPr>
          <a:xfrm>
            <a:off x="1161393" y="4382165"/>
            <a:ext cx="9354207" cy="2195891"/>
          </a:xfrm>
          <a:prstGeom prst="rect">
            <a:avLst/>
          </a:prstGeom>
        </p:spPr>
      </p:pic>
    </p:spTree>
    <p:extLst>
      <p:ext uri="{BB962C8B-B14F-4D97-AF65-F5344CB8AC3E}">
        <p14:creationId xmlns:p14="http://schemas.microsoft.com/office/powerpoint/2010/main" val="1706898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Standard Deviation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p:pic>
        <p:nvPicPr>
          <p:cNvPr id="3" name="Picture 2">
            <a:extLst>
              <a:ext uri="{FF2B5EF4-FFF2-40B4-BE49-F238E27FC236}">
                <a16:creationId xmlns:a16="http://schemas.microsoft.com/office/drawing/2014/main" id="{3882FA43-04AF-0E5B-1FD6-C557C4ABA4A3}"/>
              </a:ext>
            </a:extLst>
          </p:cNvPr>
          <p:cNvPicPr>
            <a:picLocks noChangeAspect="1"/>
          </p:cNvPicPr>
          <p:nvPr/>
        </p:nvPicPr>
        <p:blipFill>
          <a:blip r:embed="rId2"/>
          <a:stretch>
            <a:fillRect/>
          </a:stretch>
        </p:blipFill>
        <p:spPr>
          <a:xfrm>
            <a:off x="2126592" y="807724"/>
            <a:ext cx="7666225" cy="1503546"/>
          </a:xfrm>
          <a:prstGeom prst="rect">
            <a:avLst/>
          </a:prstGeom>
        </p:spPr>
      </p:pic>
      <p:sp>
        <p:nvSpPr>
          <p:cNvPr id="10" name="TextBox 9">
            <a:extLst>
              <a:ext uri="{FF2B5EF4-FFF2-40B4-BE49-F238E27FC236}">
                <a16:creationId xmlns:a16="http://schemas.microsoft.com/office/drawing/2014/main" id="{74B4C5EE-F04B-5818-ED25-F5BCC9FE5B25}"/>
              </a:ext>
            </a:extLst>
          </p:cNvPr>
          <p:cNvSpPr txBox="1"/>
          <p:nvPr/>
        </p:nvSpPr>
        <p:spPr>
          <a:xfrm>
            <a:off x="649013" y="2346128"/>
            <a:ext cx="11206655" cy="4401205"/>
          </a:xfrm>
          <a:prstGeom prst="rect">
            <a:avLst/>
          </a:prstGeom>
          <a:noFill/>
        </p:spPr>
        <p:txBody>
          <a:bodyPr wrap="square" rtlCol="0">
            <a:spAutoFit/>
          </a:bodyPr>
          <a:lstStyle/>
          <a:p>
            <a:r>
              <a:rPr lang="en-IN" sz="2800" dirty="0"/>
              <a:t>‘the variance of an observed Variables is defined as the square of the standard deviation </a:t>
            </a:r>
          </a:p>
          <a:p>
            <a:r>
              <a:rPr lang="en-IN" sz="2800" dirty="0"/>
              <a:t>Variance = s</a:t>
            </a:r>
            <a:r>
              <a:rPr lang="en-IN" sz="2800" baseline="30000" dirty="0"/>
              <a:t>2</a:t>
            </a:r>
            <a:endParaRPr lang="en-IN" sz="2800" dirty="0"/>
          </a:p>
          <a:p>
            <a:pPr algn="ctr"/>
            <a:r>
              <a:rPr lang="en-IN" sz="2800" dirty="0">
                <a:solidFill>
                  <a:srgbClr val="FF0000"/>
                </a:solidFill>
              </a:rPr>
              <a:t>Properties of Standard Deviation </a:t>
            </a:r>
          </a:p>
          <a:p>
            <a:pPr marL="457200" indent="-457200">
              <a:buFont typeface="Wingdings" panose="05000000000000000000" pitchFamily="2" charset="2"/>
              <a:buChar char="ü"/>
            </a:pPr>
            <a:r>
              <a:rPr lang="en-IN" sz="2800" dirty="0"/>
              <a:t>It measures the spread about the mean </a:t>
            </a:r>
          </a:p>
          <a:p>
            <a:pPr marL="457200" indent="-457200">
              <a:buFont typeface="Wingdings" panose="05000000000000000000" pitchFamily="2" charset="2"/>
              <a:buChar char="ü"/>
            </a:pPr>
            <a:r>
              <a:rPr lang="en-IN" sz="2800" dirty="0"/>
              <a:t>Only used in association with the mean, Good descriptive measure for Symmetric distributions </a:t>
            </a:r>
          </a:p>
          <a:p>
            <a:pPr marL="457200" indent="-457200">
              <a:buFont typeface="Wingdings" panose="05000000000000000000" pitchFamily="2" charset="2"/>
              <a:buChar char="ü"/>
            </a:pPr>
            <a:r>
              <a:rPr lang="en-IN" sz="2800" dirty="0"/>
              <a:t>If s = 0 all observations have the same values </a:t>
            </a:r>
          </a:p>
          <a:p>
            <a:pPr marL="457200" indent="-457200">
              <a:buFont typeface="Wingdings" panose="05000000000000000000" pitchFamily="2" charset="2"/>
              <a:buChar char="ü"/>
            </a:pPr>
            <a:r>
              <a:rPr lang="en-IN" sz="2800" dirty="0"/>
              <a:t>It is NOT a resistant measure, a few extreme observations may affect its values </a:t>
            </a:r>
          </a:p>
        </p:txBody>
      </p:sp>
    </p:spTree>
    <p:extLst>
      <p:ext uri="{BB962C8B-B14F-4D97-AF65-F5344CB8AC3E}">
        <p14:creationId xmlns:p14="http://schemas.microsoft.com/office/powerpoint/2010/main" val="236509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Interpreting the SD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p:sp>
        <p:nvSpPr>
          <p:cNvPr id="10" name="TextBox 9">
            <a:extLst>
              <a:ext uri="{FF2B5EF4-FFF2-40B4-BE49-F238E27FC236}">
                <a16:creationId xmlns:a16="http://schemas.microsoft.com/office/drawing/2014/main" id="{74B4C5EE-F04B-5818-ED25-F5BCC9FE5B25}"/>
              </a:ext>
            </a:extLst>
          </p:cNvPr>
          <p:cNvSpPr txBox="1"/>
          <p:nvPr/>
        </p:nvSpPr>
        <p:spPr>
          <a:xfrm>
            <a:off x="614330" y="756998"/>
            <a:ext cx="11206655" cy="1384995"/>
          </a:xfrm>
          <a:prstGeom prst="rect">
            <a:avLst/>
          </a:prstGeom>
          <a:noFill/>
        </p:spPr>
        <p:txBody>
          <a:bodyPr wrap="square" rtlCol="0">
            <a:spAutoFit/>
          </a:bodyPr>
          <a:lstStyle/>
          <a:p>
            <a:r>
              <a:rPr lang="en-IN" sz="2800" dirty="0"/>
              <a:t>For many lists of observation- especially if their histogram is bell-shaped </a:t>
            </a:r>
          </a:p>
          <a:p>
            <a:pPr marL="514350" indent="-514350">
              <a:buAutoNum type="arabicPeriod"/>
            </a:pPr>
            <a:r>
              <a:rPr lang="en-IN" sz="2800" dirty="0"/>
              <a:t>Roughly 6* % of the observation in the list lie within 1 SD of the average </a:t>
            </a:r>
          </a:p>
          <a:p>
            <a:pPr marL="514350" indent="-514350">
              <a:buAutoNum type="arabicPeriod"/>
            </a:pPr>
            <a:r>
              <a:rPr lang="en-IN" sz="2800" dirty="0"/>
              <a:t>95% of the observation lie within 2 SD of the average  </a:t>
            </a:r>
          </a:p>
        </p:txBody>
      </p:sp>
      <p:graphicFrame>
        <p:nvGraphicFramePr>
          <p:cNvPr id="2" name="Table 1">
            <a:extLst>
              <a:ext uri="{FF2B5EF4-FFF2-40B4-BE49-F238E27FC236}">
                <a16:creationId xmlns:a16="http://schemas.microsoft.com/office/drawing/2014/main" id="{7BEDF6A1-AF0F-4A86-A581-91333200AC2C}"/>
              </a:ext>
            </a:extLst>
          </p:cNvPr>
          <p:cNvGraphicFramePr>
            <a:graphicFrameLocks noGrp="1"/>
          </p:cNvGraphicFramePr>
          <p:nvPr>
            <p:extLst>
              <p:ext uri="{D42A27DB-BD31-4B8C-83A1-F6EECF244321}">
                <p14:modId xmlns:p14="http://schemas.microsoft.com/office/powerpoint/2010/main" val="822937636"/>
              </p:ext>
            </p:extLst>
          </p:nvPr>
        </p:nvGraphicFramePr>
        <p:xfrm>
          <a:off x="416561" y="2311270"/>
          <a:ext cx="5978944" cy="3200400"/>
        </p:xfrm>
        <a:graphic>
          <a:graphicData uri="http://schemas.openxmlformats.org/drawingml/2006/table">
            <a:tbl>
              <a:tblPr firstRow="1" bandRow="1">
                <a:tableStyleId>{5C22544A-7EE6-4342-B048-85BDC9FD1C3A}</a:tableStyleId>
              </a:tblPr>
              <a:tblGrid>
                <a:gridCol w="1130885">
                  <a:extLst>
                    <a:ext uri="{9D8B030D-6E8A-4147-A177-3AD203B41FA5}">
                      <a16:colId xmlns:a16="http://schemas.microsoft.com/office/drawing/2014/main" val="482032118"/>
                    </a:ext>
                  </a:extLst>
                </a:gridCol>
                <a:gridCol w="1523996">
                  <a:extLst>
                    <a:ext uri="{9D8B030D-6E8A-4147-A177-3AD203B41FA5}">
                      <a16:colId xmlns:a16="http://schemas.microsoft.com/office/drawing/2014/main" val="900452879"/>
                    </a:ext>
                  </a:extLst>
                </a:gridCol>
                <a:gridCol w="3324063">
                  <a:extLst>
                    <a:ext uri="{9D8B030D-6E8A-4147-A177-3AD203B41FA5}">
                      <a16:colId xmlns:a16="http://schemas.microsoft.com/office/drawing/2014/main" val="4034562981"/>
                    </a:ext>
                  </a:extLst>
                </a:gridCol>
              </a:tblGrid>
              <a:tr h="370840">
                <a:tc>
                  <a:txBody>
                    <a:bodyPr/>
                    <a:lstStyle/>
                    <a:p>
                      <a:r>
                        <a:rPr lang="en-IN" sz="2400" dirty="0"/>
                        <a:t>Sigma</a:t>
                      </a:r>
                    </a:p>
                  </a:txBody>
                  <a:tcPr/>
                </a:tc>
                <a:tc>
                  <a:txBody>
                    <a:bodyPr/>
                    <a:lstStyle/>
                    <a:p>
                      <a:r>
                        <a:rPr lang="en-IN" sz="2400" dirty="0"/>
                        <a:t>Defects </a:t>
                      </a:r>
                    </a:p>
                  </a:txBody>
                  <a:tcPr/>
                </a:tc>
                <a:tc>
                  <a:txBody>
                    <a:bodyPr/>
                    <a:lstStyle/>
                    <a:p>
                      <a:r>
                        <a:rPr lang="en-IN" sz="2400" dirty="0"/>
                        <a:t>Confidence</a:t>
                      </a:r>
                    </a:p>
                  </a:txBody>
                  <a:tcPr/>
                </a:tc>
                <a:extLst>
                  <a:ext uri="{0D108BD9-81ED-4DB2-BD59-A6C34878D82A}">
                    <a16:rowId xmlns:a16="http://schemas.microsoft.com/office/drawing/2014/main" val="2250530019"/>
                  </a:ext>
                </a:extLst>
              </a:tr>
              <a:tr h="370840">
                <a:tc>
                  <a:txBody>
                    <a:bodyPr/>
                    <a:lstStyle/>
                    <a:p>
                      <a:r>
                        <a:rPr lang="en-IN" sz="2400" dirty="0"/>
                        <a:t>1S</a:t>
                      </a:r>
                    </a:p>
                  </a:txBody>
                  <a:tcPr/>
                </a:tc>
                <a:tc>
                  <a:txBody>
                    <a:bodyPr/>
                    <a:lstStyle/>
                    <a:p>
                      <a:r>
                        <a:rPr lang="en-IN" sz="2400" dirty="0"/>
                        <a:t>31.8%</a:t>
                      </a:r>
                    </a:p>
                  </a:txBody>
                  <a:tcPr/>
                </a:tc>
                <a:tc>
                  <a:txBody>
                    <a:bodyPr/>
                    <a:lstStyle/>
                    <a:p>
                      <a:r>
                        <a:rPr lang="en-IN" sz="2400" dirty="0"/>
                        <a:t>68%</a:t>
                      </a:r>
                    </a:p>
                  </a:txBody>
                  <a:tcPr/>
                </a:tc>
                <a:extLst>
                  <a:ext uri="{0D108BD9-81ED-4DB2-BD59-A6C34878D82A}">
                    <a16:rowId xmlns:a16="http://schemas.microsoft.com/office/drawing/2014/main" val="2090612921"/>
                  </a:ext>
                </a:extLst>
              </a:tr>
              <a:tr h="370840">
                <a:tc>
                  <a:txBody>
                    <a:bodyPr/>
                    <a:lstStyle/>
                    <a:p>
                      <a:r>
                        <a:rPr lang="en-IN" sz="2400" dirty="0"/>
                        <a:t>2S</a:t>
                      </a:r>
                    </a:p>
                  </a:txBody>
                  <a:tcPr/>
                </a:tc>
                <a:tc>
                  <a:txBody>
                    <a:bodyPr/>
                    <a:lstStyle/>
                    <a:p>
                      <a:r>
                        <a:rPr lang="en-IN" sz="2400" dirty="0"/>
                        <a:t>6.7%</a:t>
                      </a:r>
                    </a:p>
                  </a:txBody>
                  <a:tcPr/>
                </a:tc>
                <a:tc>
                  <a:txBody>
                    <a:bodyPr/>
                    <a:lstStyle/>
                    <a:p>
                      <a:r>
                        <a:rPr lang="en-IN" sz="2400" dirty="0"/>
                        <a:t>95%</a:t>
                      </a:r>
                    </a:p>
                  </a:txBody>
                  <a:tcPr/>
                </a:tc>
                <a:extLst>
                  <a:ext uri="{0D108BD9-81ED-4DB2-BD59-A6C34878D82A}">
                    <a16:rowId xmlns:a16="http://schemas.microsoft.com/office/drawing/2014/main" val="2543923192"/>
                  </a:ext>
                </a:extLst>
              </a:tr>
              <a:tr h="370840">
                <a:tc>
                  <a:txBody>
                    <a:bodyPr/>
                    <a:lstStyle/>
                    <a:p>
                      <a:r>
                        <a:rPr lang="en-IN" sz="2400" dirty="0"/>
                        <a:t>3S</a:t>
                      </a:r>
                    </a:p>
                  </a:txBody>
                  <a:tcPr/>
                </a:tc>
                <a:tc>
                  <a:txBody>
                    <a:bodyPr/>
                    <a:lstStyle/>
                    <a:p>
                      <a:r>
                        <a:rPr lang="en-IN" sz="2400" dirty="0"/>
                        <a:t>2.7%</a:t>
                      </a:r>
                    </a:p>
                  </a:txBody>
                  <a:tcPr/>
                </a:tc>
                <a:tc>
                  <a:txBody>
                    <a:bodyPr/>
                    <a:lstStyle/>
                    <a:p>
                      <a:r>
                        <a:rPr lang="en-IN" sz="2400" dirty="0"/>
                        <a:t>99.7%</a:t>
                      </a:r>
                    </a:p>
                  </a:txBody>
                  <a:tcPr/>
                </a:tc>
                <a:extLst>
                  <a:ext uri="{0D108BD9-81ED-4DB2-BD59-A6C34878D82A}">
                    <a16:rowId xmlns:a16="http://schemas.microsoft.com/office/drawing/2014/main" val="4230257577"/>
                  </a:ext>
                </a:extLst>
              </a:tr>
              <a:tr h="370840">
                <a:tc>
                  <a:txBody>
                    <a:bodyPr/>
                    <a:lstStyle/>
                    <a:p>
                      <a:r>
                        <a:rPr lang="en-IN" sz="2400" dirty="0"/>
                        <a:t>4S</a:t>
                      </a:r>
                    </a:p>
                  </a:txBody>
                  <a:tcPr/>
                </a:tc>
                <a:tc>
                  <a:txBody>
                    <a:bodyPr/>
                    <a:lstStyle/>
                    <a:p>
                      <a:r>
                        <a:rPr lang="en-IN" sz="2400" dirty="0"/>
                        <a:t>0.6%</a:t>
                      </a:r>
                    </a:p>
                  </a:txBody>
                  <a:tcPr/>
                </a:tc>
                <a:tc>
                  <a:txBody>
                    <a:bodyPr/>
                    <a:lstStyle/>
                    <a:p>
                      <a:r>
                        <a:rPr lang="en-IN" sz="2400" dirty="0"/>
                        <a:t>99.99%</a:t>
                      </a:r>
                    </a:p>
                  </a:txBody>
                  <a:tcPr/>
                </a:tc>
                <a:extLst>
                  <a:ext uri="{0D108BD9-81ED-4DB2-BD59-A6C34878D82A}">
                    <a16:rowId xmlns:a16="http://schemas.microsoft.com/office/drawing/2014/main" val="1876611954"/>
                  </a:ext>
                </a:extLst>
              </a:tr>
              <a:tr h="370840">
                <a:tc>
                  <a:txBody>
                    <a:bodyPr/>
                    <a:lstStyle/>
                    <a:p>
                      <a:r>
                        <a:rPr lang="en-IN" sz="2400" dirty="0"/>
                        <a:t>5S</a:t>
                      </a:r>
                    </a:p>
                  </a:txBody>
                  <a:tcPr/>
                </a:tc>
                <a:tc>
                  <a:txBody>
                    <a:bodyPr/>
                    <a:lstStyle/>
                    <a:p>
                      <a:r>
                        <a:rPr lang="en-IN" sz="2400" dirty="0"/>
                        <a:t>0.02%</a:t>
                      </a:r>
                    </a:p>
                  </a:txBody>
                  <a:tcPr/>
                </a:tc>
                <a:tc>
                  <a:txBody>
                    <a:bodyPr/>
                    <a:lstStyle/>
                    <a:p>
                      <a:endParaRPr lang="en-IN" sz="2400" dirty="0"/>
                    </a:p>
                  </a:txBody>
                  <a:tcPr/>
                </a:tc>
                <a:extLst>
                  <a:ext uri="{0D108BD9-81ED-4DB2-BD59-A6C34878D82A}">
                    <a16:rowId xmlns:a16="http://schemas.microsoft.com/office/drawing/2014/main" val="148860085"/>
                  </a:ext>
                </a:extLst>
              </a:tr>
              <a:tr h="370840">
                <a:tc>
                  <a:txBody>
                    <a:bodyPr/>
                    <a:lstStyle/>
                    <a:p>
                      <a:r>
                        <a:rPr lang="en-IN" sz="2400" dirty="0"/>
                        <a:t>6S</a:t>
                      </a:r>
                    </a:p>
                  </a:txBody>
                  <a:tcPr/>
                </a:tc>
                <a:tc>
                  <a:txBody>
                    <a:bodyPr/>
                    <a:lstStyle/>
                    <a:p>
                      <a:r>
                        <a:rPr lang="en-IN" sz="2400" dirty="0"/>
                        <a:t>0.00034%</a:t>
                      </a:r>
                    </a:p>
                  </a:txBody>
                  <a:tcPr/>
                </a:tc>
                <a:tc>
                  <a:txBody>
                    <a:bodyPr/>
                    <a:lstStyle/>
                    <a:p>
                      <a:endParaRPr lang="en-IN" sz="2400" dirty="0"/>
                    </a:p>
                  </a:txBody>
                  <a:tcPr/>
                </a:tc>
                <a:extLst>
                  <a:ext uri="{0D108BD9-81ED-4DB2-BD59-A6C34878D82A}">
                    <a16:rowId xmlns:a16="http://schemas.microsoft.com/office/drawing/2014/main" val="1643149281"/>
                  </a:ext>
                </a:extLst>
              </a:tr>
            </a:tbl>
          </a:graphicData>
        </a:graphic>
      </p:graphicFrame>
      <p:pic>
        <p:nvPicPr>
          <p:cNvPr id="13314" name="Picture 2" descr="Six Sigma - Lean Manufacturing and Six Sigma Definitions">
            <a:extLst>
              <a:ext uri="{FF2B5EF4-FFF2-40B4-BE49-F238E27FC236}">
                <a16:creationId xmlns:a16="http://schemas.microsoft.com/office/drawing/2014/main" id="{3E8C0C2E-CB6B-4BE9-80F5-FC752C7B8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409" y="3221501"/>
            <a:ext cx="5064369" cy="305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p:sp>
        <p:nvSpPr>
          <p:cNvPr id="2" name="Rectangle 1">
            <a:extLst>
              <a:ext uri="{FF2B5EF4-FFF2-40B4-BE49-F238E27FC236}">
                <a16:creationId xmlns:a16="http://schemas.microsoft.com/office/drawing/2014/main" id="{04BB676B-8647-9389-1A95-909E413CFDD2}"/>
              </a:ext>
            </a:extLst>
          </p:cNvPr>
          <p:cNvSpPr/>
          <p:nvPr/>
        </p:nvSpPr>
        <p:spPr>
          <a:xfrm>
            <a:off x="371015" y="640913"/>
            <a:ext cx="11689080" cy="6217087"/>
          </a:xfrm>
          <a:prstGeom prst="rect">
            <a:avLst/>
          </a:prstGeom>
        </p:spPr>
        <p:txBody>
          <a:bodyPr wrap="square">
            <a:spAutoFit/>
          </a:bodyPr>
          <a:lstStyle/>
          <a:p>
            <a:pPr fontAlgn="base"/>
            <a:r>
              <a:rPr lang="en-IN" sz="2000" dirty="0">
                <a:latin typeface="Times New Roman" panose="02020603050405020304" pitchFamily="18" charset="0"/>
                <a:cs typeface="Times New Roman" panose="02020603050405020304" pitchFamily="18" charset="0"/>
              </a:rPr>
              <a:t>Consider the following three data sets A, B and C and determine standard Deviation </a:t>
            </a:r>
          </a:p>
          <a:p>
            <a:pPr fontAlgn="base"/>
            <a:r>
              <a:rPr lang="en-IN" sz="2000" dirty="0">
                <a:latin typeface="Times New Roman" panose="02020603050405020304" pitchFamily="18" charset="0"/>
                <a:cs typeface="Times New Roman" panose="02020603050405020304" pitchFamily="18" charset="0"/>
              </a:rPr>
              <a:t>A = {9,10,11,7,13}</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B = {10,10,10,10,10}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C = {1,1,10,19,19}</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Step 1: Mean </a:t>
            </a:r>
          </a:p>
          <a:p>
            <a:pPr lvl="1"/>
            <a:r>
              <a:rPr lang="en-IN" sz="2000" dirty="0">
                <a:latin typeface="Times New Roman" panose="02020603050405020304" pitchFamily="18" charset="0"/>
                <a:cs typeface="Times New Roman" panose="02020603050405020304" pitchFamily="18" charset="0"/>
              </a:rPr>
              <a:t>Mean of Data set A = (9+10+11+7+13)/5 = 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Data set B = (10+10+10+10+10)/5 = 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Data set C = (1+1+10+19+19)/5 = 10</a:t>
            </a:r>
          </a:p>
          <a:p>
            <a:pPr lvl="1"/>
            <a:endParaRPr lang="en-IN" sz="2000" dirty="0">
              <a:latin typeface="Times New Roman" panose="02020603050405020304" pitchFamily="18" charset="0"/>
              <a:cs typeface="Times New Roman" panose="02020603050405020304" pitchFamily="18" charset="0"/>
            </a:endParaRPr>
          </a:p>
          <a:p>
            <a:endParaRPr lang="en-IN" dirty="0"/>
          </a:p>
          <a:p>
            <a:pPr lvl="1"/>
            <a:r>
              <a:rPr lang="en-IN" sz="2000" dirty="0">
                <a:latin typeface="Times New Roman" panose="02020603050405020304" pitchFamily="18" charset="0"/>
                <a:cs typeface="Times New Roman" panose="02020603050405020304" pitchFamily="18" charset="0"/>
              </a:rPr>
              <a:t>Standard Deviation Data set A = √[ ( (9-10)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+(7-10)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+(13-10)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)/5 ] = 2</a:t>
            </a:r>
          </a:p>
          <a:p>
            <a:pPr lvl="1"/>
            <a:r>
              <a:rPr lang="en-IN" sz="2000" dirty="0">
                <a:latin typeface="Times New Roman" panose="02020603050405020304" pitchFamily="18" charset="0"/>
                <a:cs typeface="Times New Roman" panose="02020603050405020304" pitchFamily="18" charset="0"/>
              </a:rPr>
              <a:t> Standard Deviation Data set B= √[ ( (10-10)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)/5 ] = 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Standard Deviation Data set C = √[ ( (1-10)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)/5 ] = 8.05</a:t>
            </a:r>
          </a:p>
          <a:p>
            <a:pPr lvl="1"/>
            <a:endParaRPr lang="en-IN" sz="2000" dirty="0">
              <a:latin typeface="Times New Roman" panose="02020603050405020304" pitchFamily="18" charset="0"/>
              <a:cs typeface="Times New Roman" panose="02020603050405020304" pitchFamily="18" charset="0"/>
            </a:endParaRPr>
          </a:p>
          <a:p>
            <a:pPr lvl="1"/>
            <a:r>
              <a:rPr lang="en-IN" sz="2000" dirty="0">
                <a:latin typeface="Times New Roman" panose="02020603050405020304" pitchFamily="18" charset="0"/>
                <a:cs typeface="Times New Roman" panose="02020603050405020304" pitchFamily="18" charset="0"/>
              </a:rPr>
              <a:t>Variance = S</a:t>
            </a:r>
            <a:r>
              <a:rPr lang="en-IN" sz="2000" baseline="30000" dirty="0">
                <a:latin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Coefficient of Variance = CV = standard deviation / Mean </a:t>
            </a:r>
          </a:p>
          <a:p>
            <a:pPr lvl="1"/>
            <a:r>
              <a:rPr lang="en-IN" sz="2000" dirty="0">
                <a:latin typeface="Times New Roman" panose="02020603050405020304" pitchFamily="18" charset="0"/>
                <a:cs typeface="Times New Roman" panose="02020603050405020304" pitchFamily="18" charset="0"/>
              </a:rPr>
              <a:t>Variance of A = 2</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=4 				 CV of  A = 2/10 = 0.2		</a:t>
            </a:r>
          </a:p>
          <a:p>
            <a:pPr lvl="1"/>
            <a:r>
              <a:rPr lang="en-IN" sz="2000" dirty="0">
                <a:latin typeface="Times New Roman" panose="02020603050405020304" pitchFamily="18" charset="0"/>
                <a:cs typeface="Times New Roman" panose="02020603050405020304" pitchFamily="18" charset="0"/>
              </a:rPr>
              <a:t>Variance of B = 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 0				 CV of  B = 0/10 = 0</a:t>
            </a:r>
          </a:p>
          <a:p>
            <a:pPr lvl="1"/>
            <a:r>
              <a:rPr lang="en-IN" sz="2000" dirty="0">
                <a:latin typeface="Times New Roman" panose="02020603050405020304" pitchFamily="18" charset="0"/>
                <a:cs typeface="Times New Roman" panose="02020603050405020304" pitchFamily="18" charset="0"/>
              </a:rPr>
              <a:t>Variance of C = 8</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=64			 CV of  C = 8.05/10 = 0.805 </a:t>
            </a:r>
          </a:p>
          <a:p>
            <a:pPr fontAlgn="base"/>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7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3191116" y="58664"/>
            <a:ext cx="580976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Exploratory Data Analysis </a:t>
            </a:r>
            <a:endParaRPr lang="en-US"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93F1DCD-2679-12C6-F540-ECB653948013}"/>
              </a:ext>
            </a:extLst>
          </p:cNvPr>
          <p:cNvSpPr txBox="1"/>
          <p:nvPr/>
        </p:nvSpPr>
        <p:spPr>
          <a:xfrm>
            <a:off x="432937" y="769642"/>
            <a:ext cx="11326123" cy="4401205"/>
          </a:xfrm>
          <a:prstGeom prst="rect">
            <a:avLst/>
          </a:prstGeom>
          <a:noFill/>
        </p:spPr>
        <p:txBody>
          <a:bodyPr wrap="square" rtlCol="0">
            <a:spAutoFit/>
          </a:bodyPr>
          <a:lstStyle/>
          <a:p>
            <a:pPr algn="just"/>
            <a:r>
              <a:rPr lang="en-US" sz="2800" b="0" i="0" dirty="0">
                <a:solidFill>
                  <a:srgbClr val="171717"/>
                </a:solidFill>
                <a:effectLst/>
                <a:latin typeface="Times New Roman" panose="02020603050405020304" pitchFamily="18" charset="0"/>
                <a:cs typeface="Times New Roman" panose="02020603050405020304" pitchFamily="18" charset="0"/>
              </a:rPr>
              <a:t>The </a:t>
            </a:r>
            <a:r>
              <a:rPr lang="en-US" sz="2800" b="0" i="0" dirty="0">
                <a:solidFill>
                  <a:srgbClr val="C00000"/>
                </a:solidFill>
                <a:effectLst/>
                <a:latin typeface="Times New Roman" panose="02020603050405020304" pitchFamily="18" charset="0"/>
                <a:cs typeface="Times New Roman" panose="02020603050405020304" pitchFamily="18" charset="0"/>
              </a:rPr>
              <a:t>Goal of data analysis </a:t>
            </a:r>
            <a:r>
              <a:rPr lang="en-US" sz="2800" b="0" i="0" dirty="0">
                <a:solidFill>
                  <a:srgbClr val="171717"/>
                </a:solidFill>
                <a:effectLst/>
                <a:latin typeface="Times New Roman" panose="02020603050405020304" pitchFamily="18" charset="0"/>
                <a:cs typeface="Times New Roman" panose="02020603050405020304" pitchFamily="18" charset="0"/>
              </a:rPr>
              <a:t>is to gain information from data.</a:t>
            </a:r>
          </a:p>
          <a:p>
            <a:pPr marL="457200" indent="-457200" algn="just">
              <a:buFont typeface="Wingdings" panose="05000000000000000000" pitchFamily="2" charset="2"/>
              <a:buChar char="ü"/>
            </a:pPr>
            <a:r>
              <a:rPr lang="en-US" sz="2800" dirty="0">
                <a:solidFill>
                  <a:srgbClr val="FF0000"/>
                </a:solidFill>
                <a:latin typeface="Times New Roman" panose="02020603050405020304" pitchFamily="18" charset="0"/>
                <a:cs typeface="Times New Roman" panose="02020603050405020304" pitchFamily="18" charset="0"/>
              </a:rPr>
              <a:t>Exploratory Data Analysis: </a:t>
            </a:r>
            <a:r>
              <a:rPr lang="en-US" sz="2800" dirty="0"/>
              <a:t>is a crucial step in data analysis that involves </a:t>
            </a:r>
            <a:r>
              <a:rPr lang="en-US" sz="2800" dirty="0">
                <a:solidFill>
                  <a:srgbClr val="002060"/>
                </a:solidFill>
              </a:rPr>
              <a:t>summarizing</a:t>
            </a:r>
            <a:r>
              <a:rPr lang="en-US" sz="2800" dirty="0"/>
              <a:t> and </a:t>
            </a:r>
            <a:r>
              <a:rPr lang="en-US" sz="2800" dirty="0">
                <a:solidFill>
                  <a:srgbClr val="002060"/>
                </a:solidFill>
              </a:rPr>
              <a:t>visualizing</a:t>
            </a:r>
            <a:r>
              <a:rPr lang="en-US" sz="2800" dirty="0"/>
              <a:t> the key characteristics of a dataset</a:t>
            </a:r>
          </a:p>
          <a:p>
            <a:pPr algn="just"/>
            <a:r>
              <a:rPr lang="en-US" sz="2800" dirty="0">
                <a:solidFill>
                  <a:srgbClr val="FF0000"/>
                </a:solidFill>
                <a:latin typeface="Times New Roman" panose="02020603050405020304" pitchFamily="18" charset="0"/>
                <a:cs typeface="Times New Roman" panose="02020603050405020304" pitchFamily="18" charset="0"/>
              </a:rPr>
              <a:t>Methods of Exploratory data Analysis </a:t>
            </a:r>
          </a:p>
          <a:p>
            <a:pPr marL="514350" indent="-514350" algn="just">
              <a:buAutoNum type="arabicPeriod"/>
            </a:pPr>
            <a:r>
              <a:rPr lang="en-IN" sz="2800" b="1" dirty="0"/>
              <a:t>Descriptive Statistics: </a:t>
            </a:r>
            <a:r>
              <a:rPr lang="en-US" sz="2800" dirty="0"/>
              <a:t>Summarize the central tendency, dispersion, and shape of the dataset’s distribution using mean, median, mode, variance, and standard deviation.</a:t>
            </a:r>
          </a:p>
          <a:p>
            <a:pPr marL="514350" indent="-514350" algn="just">
              <a:buAutoNum type="arabicPeriod"/>
            </a:pPr>
            <a:r>
              <a:rPr lang="en-IN" sz="2800" b="1" dirty="0"/>
              <a:t>Data Visualization: </a:t>
            </a:r>
            <a:r>
              <a:rPr lang="en-US" sz="2800" dirty="0"/>
              <a:t>Use graphical tools to understand the data better. Common plots include (</a:t>
            </a:r>
            <a:r>
              <a:rPr lang="en-IN" sz="2800" dirty="0"/>
              <a:t>Histograms, Box Plots, Scatter Plots, Bar Charts, Heatmaps)</a:t>
            </a:r>
            <a:endParaRPr lang="en-US" sz="2800" dirty="0">
              <a:solidFill>
                <a:srgbClr val="17171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17F784E-CE20-4DCB-92DC-94807A82815A}"/>
              </a:ext>
            </a:extLst>
          </p:cNvPr>
          <p:cNvPicPr>
            <a:picLocks noChangeAspect="1"/>
          </p:cNvPicPr>
          <p:nvPr/>
        </p:nvPicPr>
        <p:blipFill>
          <a:blip r:embed="rId2"/>
          <a:stretch>
            <a:fillRect/>
          </a:stretch>
        </p:blipFill>
        <p:spPr>
          <a:xfrm>
            <a:off x="583489" y="5071746"/>
            <a:ext cx="1913525" cy="1561806"/>
          </a:xfrm>
          <a:prstGeom prst="rect">
            <a:avLst/>
          </a:prstGeom>
        </p:spPr>
      </p:pic>
      <p:pic>
        <p:nvPicPr>
          <p:cNvPr id="8196" name="Picture 4" descr="Box Plot - GeeksforGeeks">
            <a:extLst>
              <a:ext uri="{FF2B5EF4-FFF2-40B4-BE49-F238E27FC236}">
                <a16:creationId xmlns:a16="http://schemas.microsoft.com/office/drawing/2014/main" id="{6CE0FFF0-01F2-49C9-BD5A-5516DE858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491" y="5099494"/>
            <a:ext cx="2001492" cy="15063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astering Scatter Plots: Visualize Data Correlations">
            <a:extLst>
              <a:ext uri="{FF2B5EF4-FFF2-40B4-BE49-F238E27FC236}">
                <a16:creationId xmlns:a16="http://schemas.microsoft.com/office/drawing/2014/main" id="{5E94468D-3545-475E-AA80-EF875B230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459" y="5007784"/>
            <a:ext cx="2125559" cy="15063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Bar Charts - Definition, What It Is, Examples, Types">
            <a:extLst>
              <a:ext uri="{FF2B5EF4-FFF2-40B4-BE49-F238E27FC236}">
                <a16:creationId xmlns:a16="http://schemas.microsoft.com/office/drawing/2014/main" id="{BC1693F3-F1D1-4593-A34C-FB909E5B69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428" y="5137436"/>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ow to Use a Heatmap to Improve Your Website's Overall Quality">
            <a:extLst>
              <a:ext uri="{FF2B5EF4-FFF2-40B4-BE49-F238E27FC236}">
                <a16:creationId xmlns:a16="http://schemas.microsoft.com/office/drawing/2014/main" id="{FC6ACAA1-F5AB-4C89-AEB4-CF39CDEE11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3222" y="5446388"/>
            <a:ext cx="2108778" cy="118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87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p:sp>
        <p:nvSpPr>
          <p:cNvPr id="2" name="Rectangle 1">
            <a:extLst>
              <a:ext uri="{FF2B5EF4-FFF2-40B4-BE49-F238E27FC236}">
                <a16:creationId xmlns:a16="http://schemas.microsoft.com/office/drawing/2014/main" id="{04BB676B-8647-9389-1A95-909E413CFDD2}"/>
              </a:ext>
            </a:extLst>
          </p:cNvPr>
          <p:cNvSpPr/>
          <p:nvPr/>
        </p:nvSpPr>
        <p:spPr>
          <a:xfrm>
            <a:off x="371015" y="640913"/>
            <a:ext cx="11689080" cy="6217087"/>
          </a:xfrm>
          <a:prstGeom prst="rect">
            <a:avLst/>
          </a:prstGeom>
        </p:spPr>
        <p:txBody>
          <a:bodyPr wrap="square">
            <a:spAutoFit/>
          </a:bodyPr>
          <a:lstStyle/>
          <a:p>
            <a:pPr fontAlgn="base"/>
            <a:r>
              <a:rPr lang="en-IN" sz="2000" dirty="0">
                <a:latin typeface="Times New Roman" panose="02020603050405020304" pitchFamily="18" charset="0"/>
                <a:cs typeface="Times New Roman" panose="02020603050405020304" pitchFamily="18" charset="0"/>
              </a:rPr>
              <a:t>Consider the following three data sets A, B and C and determine standard Deviation </a:t>
            </a:r>
          </a:p>
          <a:p>
            <a:pPr fontAlgn="base"/>
            <a:r>
              <a:rPr lang="en-IN" sz="2000" dirty="0">
                <a:latin typeface="Times New Roman" panose="02020603050405020304" pitchFamily="18" charset="0"/>
                <a:cs typeface="Times New Roman" panose="02020603050405020304" pitchFamily="18" charset="0"/>
              </a:rPr>
              <a:t>A = {9,10,11,7,13}</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B = {10,10,10,10,10}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C = {1,1,10,19,19}</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Step 1: Mean </a:t>
            </a:r>
          </a:p>
          <a:p>
            <a:pPr lvl="1"/>
            <a:r>
              <a:rPr lang="en-IN" sz="2000" dirty="0">
                <a:latin typeface="Times New Roman" panose="02020603050405020304" pitchFamily="18" charset="0"/>
                <a:cs typeface="Times New Roman" panose="02020603050405020304" pitchFamily="18" charset="0"/>
              </a:rPr>
              <a:t>Mean of Data set A = (9+10+11+7+13)/5 = 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Data set B = (10+10+10+10+10)/5 = 10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Data set C = (1+1+10+19+19)/5 = 10</a:t>
            </a:r>
          </a:p>
          <a:p>
            <a:pPr lvl="1"/>
            <a:endParaRPr lang="en-IN" sz="2000" dirty="0">
              <a:latin typeface="Times New Roman" panose="02020603050405020304" pitchFamily="18" charset="0"/>
              <a:cs typeface="Times New Roman" panose="02020603050405020304" pitchFamily="18" charset="0"/>
            </a:endParaRPr>
          </a:p>
          <a:p>
            <a:endParaRPr lang="en-IN" dirty="0"/>
          </a:p>
          <a:p>
            <a:pPr lvl="1"/>
            <a:r>
              <a:rPr lang="en-IN" sz="2000" dirty="0">
                <a:latin typeface="Times New Roman" panose="02020603050405020304" pitchFamily="18" charset="0"/>
                <a:cs typeface="Times New Roman" panose="02020603050405020304" pitchFamily="18" charset="0"/>
              </a:rPr>
              <a:t>Standard Deviation Data set A = √[ ( (9-10)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+(7-10)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+(13-10)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a:t>
            </a:r>
            <a:r>
              <a:rPr lang="en-IN" sz="2000">
                <a:latin typeface="Times New Roman" panose="02020603050405020304" pitchFamily="18" charset="0"/>
                <a:cs typeface="Times New Roman" panose="02020603050405020304" pitchFamily="18" charset="0"/>
              </a:rPr>
              <a:t>)/5] </a:t>
            </a:r>
            <a:r>
              <a:rPr lang="en-IN" sz="2000" dirty="0">
                <a:latin typeface="Times New Roman" panose="02020603050405020304" pitchFamily="18" charset="0"/>
                <a:cs typeface="Times New Roman" panose="02020603050405020304" pitchFamily="18" charset="0"/>
              </a:rPr>
              <a:t>= 2</a:t>
            </a:r>
          </a:p>
          <a:p>
            <a:pPr lvl="1"/>
            <a:r>
              <a:rPr lang="en-IN" sz="2000" dirty="0">
                <a:latin typeface="Times New Roman" panose="02020603050405020304" pitchFamily="18" charset="0"/>
                <a:cs typeface="Times New Roman" panose="02020603050405020304" pitchFamily="18" charset="0"/>
              </a:rPr>
              <a:t> Standard Deviation Data set B= √[ ( (10-10)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)/5 ] = 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Standard Deviation Data set C = √[ ( (1-10)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+(10-10)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+(19-10)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)/5 ] = 8.05</a:t>
            </a:r>
          </a:p>
          <a:p>
            <a:pPr lvl="1"/>
            <a:endParaRPr lang="en-IN" sz="2000" dirty="0">
              <a:latin typeface="Times New Roman" panose="02020603050405020304" pitchFamily="18" charset="0"/>
              <a:cs typeface="Times New Roman" panose="02020603050405020304" pitchFamily="18" charset="0"/>
            </a:endParaRPr>
          </a:p>
          <a:p>
            <a:pPr lvl="1"/>
            <a:r>
              <a:rPr lang="en-IN" sz="2000" dirty="0">
                <a:latin typeface="Times New Roman" panose="02020603050405020304" pitchFamily="18" charset="0"/>
                <a:cs typeface="Times New Roman" panose="02020603050405020304" pitchFamily="18" charset="0"/>
              </a:rPr>
              <a:t>Variance = S</a:t>
            </a:r>
            <a:r>
              <a:rPr lang="en-IN" sz="2000" baseline="30000" dirty="0">
                <a:latin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Coefficient of Variance = CV = standard deviation / Mean </a:t>
            </a:r>
          </a:p>
          <a:p>
            <a:pPr lvl="1"/>
            <a:r>
              <a:rPr lang="en-IN" sz="2000" dirty="0">
                <a:latin typeface="Times New Roman" panose="02020603050405020304" pitchFamily="18" charset="0"/>
                <a:cs typeface="Times New Roman" panose="02020603050405020304" pitchFamily="18" charset="0"/>
              </a:rPr>
              <a:t>Variance of A = 2</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=4 				 CV of  A = 2/10 = 0.2		</a:t>
            </a:r>
          </a:p>
          <a:p>
            <a:pPr lvl="1"/>
            <a:r>
              <a:rPr lang="en-IN" sz="2000" dirty="0">
                <a:latin typeface="Times New Roman" panose="02020603050405020304" pitchFamily="18" charset="0"/>
                <a:cs typeface="Times New Roman" panose="02020603050405020304" pitchFamily="18" charset="0"/>
              </a:rPr>
              <a:t>Variance of B = 0</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 0				 CV of  B = 0/10 = 0</a:t>
            </a:r>
          </a:p>
          <a:p>
            <a:pPr lvl="1"/>
            <a:r>
              <a:rPr lang="en-IN" sz="2000" dirty="0">
                <a:latin typeface="Times New Roman" panose="02020603050405020304" pitchFamily="18" charset="0"/>
                <a:cs typeface="Times New Roman" panose="02020603050405020304" pitchFamily="18" charset="0"/>
              </a:rPr>
              <a:t>Variance of C = 8</a:t>
            </a:r>
            <a:r>
              <a:rPr lang="en-IN"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=64			 CV of  C = 8.05/10 = 0.805 </a:t>
            </a:r>
          </a:p>
          <a:p>
            <a:pPr fontAlgn="base"/>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4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61393" y="-73999"/>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Interpreting the SD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sp>
        <p:nvSpPr>
          <p:cNvPr id="9" name="Rectangle 8">
            <a:extLst>
              <a:ext uri="{FF2B5EF4-FFF2-40B4-BE49-F238E27FC236}">
                <a16:creationId xmlns:a16="http://schemas.microsoft.com/office/drawing/2014/main" id="{1D0613C5-CDF4-6F36-293A-D4FC7B1A1679}"/>
              </a:ext>
            </a:extLst>
          </p:cNvPr>
          <p:cNvSpPr/>
          <p:nvPr/>
        </p:nvSpPr>
        <p:spPr>
          <a:xfrm>
            <a:off x="684224" y="1080163"/>
            <a:ext cx="11689080" cy="954107"/>
          </a:xfrm>
          <a:prstGeom prst="rect">
            <a:avLst/>
          </a:prstGeom>
        </p:spPr>
        <p:txBody>
          <a:bodyPr wrap="square">
            <a:spAutoFit/>
          </a:bodyPr>
          <a:lstStyle/>
          <a:p>
            <a:pPr fontAlgn="base"/>
            <a:r>
              <a:rPr lang="en-IN" sz="2800" dirty="0"/>
              <a:t>Calculate the standard deviation from the following distribution of marks by using all the methods.</a:t>
            </a:r>
            <a:endParaRPr lang="en-IN" sz="2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0ED23D2-BF4A-6D69-BD4D-6DC6A69C72A4}"/>
              </a:ext>
            </a:extLst>
          </p:cNvPr>
          <p:cNvPicPr>
            <a:picLocks noChangeAspect="1"/>
          </p:cNvPicPr>
          <p:nvPr/>
        </p:nvPicPr>
        <p:blipFill>
          <a:blip r:embed="rId4"/>
          <a:stretch>
            <a:fillRect/>
          </a:stretch>
        </p:blipFill>
        <p:spPr>
          <a:xfrm>
            <a:off x="849959" y="1646305"/>
            <a:ext cx="4514850" cy="1685925"/>
          </a:xfrm>
          <a:prstGeom prst="rect">
            <a:avLst/>
          </a:prstGeom>
        </p:spPr>
      </p:pic>
      <p:pic>
        <p:nvPicPr>
          <p:cNvPr id="13" name="Picture 12">
            <a:extLst>
              <a:ext uri="{FF2B5EF4-FFF2-40B4-BE49-F238E27FC236}">
                <a16:creationId xmlns:a16="http://schemas.microsoft.com/office/drawing/2014/main" id="{EFC33D3B-F8C2-6736-95A4-7DA340CA1849}"/>
              </a:ext>
            </a:extLst>
          </p:cNvPr>
          <p:cNvPicPr>
            <a:picLocks noChangeAspect="1"/>
          </p:cNvPicPr>
          <p:nvPr/>
        </p:nvPicPr>
        <p:blipFill rotWithShape="1">
          <a:blip r:embed="rId5"/>
          <a:srcRect b="-9847"/>
          <a:stretch/>
        </p:blipFill>
        <p:spPr>
          <a:xfrm>
            <a:off x="849959" y="3569523"/>
            <a:ext cx="6067425" cy="2594793"/>
          </a:xfrm>
          <a:prstGeom prst="rect">
            <a:avLst/>
          </a:prstGeom>
        </p:spPr>
      </p:pic>
      <p:pic>
        <p:nvPicPr>
          <p:cNvPr id="14" name="Picture 13">
            <a:extLst>
              <a:ext uri="{FF2B5EF4-FFF2-40B4-BE49-F238E27FC236}">
                <a16:creationId xmlns:a16="http://schemas.microsoft.com/office/drawing/2014/main" id="{4FA4EF1A-F6BC-5063-D384-0277993EE919}"/>
              </a:ext>
            </a:extLst>
          </p:cNvPr>
          <p:cNvPicPr>
            <a:picLocks noChangeAspect="1"/>
          </p:cNvPicPr>
          <p:nvPr/>
        </p:nvPicPr>
        <p:blipFill rotWithShape="1">
          <a:blip r:embed="rId6"/>
          <a:srcRect t="17927"/>
          <a:stretch/>
        </p:blipFill>
        <p:spPr>
          <a:xfrm>
            <a:off x="6528764" y="2146988"/>
            <a:ext cx="3268771" cy="651165"/>
          </a:xfrm>
          <a:prstGeom prst="rect">
            <a:avLst/>
          </a:prstGeom>
        </p:spPr>
      </p:pic>
      <p:pic>
        <p:nvPicPr>
          <p:cNvPr id="15" name="Picture 14">
            <a:extLst>
              <a:ext uri="{FF2B5EF4-FFF2-40B4-BE49-F238E27FC236}">
                <a16:creationId xmlns:a16="http://schemas.microsoft.com/office/drawing/2014/main" id="{57BD644D-934B-47AE-8CFD-263DFD0E59AA}"/>
              </a:ext>
            </a:extLst>
          </p:cNvPr>
          <p:cNvPicPr>
            <a:picLocks noChangeAspect="1"/>
          </p:cNvPicPr>
          <p:nvPr/>
        </p:nvPicPr>
        <p:blipFill>
          <a:blip r:embed="rId7"/>
          <a:stretch>
            <a:fillRect/>
          </a:stretch>
        </p:blipFill>
        <p:spPr>
          <a:xfrm>
            <a:off x="7469785" y="4059848"/>
            <a:ext cx="3705225" cy="981354"/>
          </a:xfrm>
          <a:prstGeom prst="rect">
            <a:avLst/>
          </a:prstGeom>
        </p:spPr>
      </p:pic>
      <p:sp>
        <p:nvSpPr>
          <p:cNvPr id="16" name="TextBox 15">
            <a:extLst>
              <a:ext uri="{FF2B5EF4-FFF2-40B4-BE49-F238E27FC236}">
                <a16:creationId xmlns:a16="http://schemas.microsoft.com/office/drawing/2014/main" id="{ACF5F4FB-45A2-BDCC-0234-29CC14457342}"/>
              </a:ext>
            </a:extLst>
          </p:cNvPr>
          <p:cNvSpPr txBox="1"/>
          <p:nvPr/>
        </p:nvSpPr>
        <p:spPr>
          <a:xfrm>
            <a:off x="7481872" y="5454671"/>
            <a:ext cx="4353031" cy="954107"/>
          </a:xfrm>
          <a:prstGeom prst="rect">
            <a:avLst/>
          </a:prstGeom>
          <a:noFill/>
        </p:spPr>
        <p:txBody>
          <a:bodyPr wrap="square" rtlCol="0">
            <a:spAutoFit/>
          </a:bodyPr>
          <a:lstStyle/>
          <a:p>
            <a:r>
              <a:rPr lang="en-IN" sz="2800" dirty="0"/>
              <a:t>Variance = S</a:t>
            </a:r>
            <a:r>
              <a:rPr lang="en-IN" sz="2800" baseline="30000" dirty="0"/>
              <a:t>2</a:t>
            </a:r>
            <a:r>
              <a:rPr lang="en-IN" sz="2800" dirty="0"/>
              <a:t> = 4</a:t>
            </a:r>
          </a:p>
          <a:p>
            <a:r>
              <a:rPr lang="en-IN" sz="2800" dirty="0"/>
              <a:t>CV= S/x = 2/4 = 0.5</a:t>
            </a:r>
          </a:p>
        </p:txBody>
      </p:sp>
    </p:spTree>
    <p:extLst>
      <p:ext uri="{BB962C8B-B14F-4D97-AF65-F5344CB8AC3E}">
        <p14:creationId xmlns:p14="http://schemas.microsoft.com/office/powerpoint/2010/main" val="118750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280948" y="275730"/>
            <a:ext cx="9869214"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Statistical Estimation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A022C0E6-8BF4-D00E-EB05-9D044D49712E}"/>
              </a:ext>
            </a:extLst>
          </p:cNvPr>
          <p:cNvSpPr txBox="1"/>
          <p:nvPr/>
        </p:nvSpPr>
        <p:spPr>
          <a:xfrm>
            <a:off x="630621" y="1144664"/>
            <a:ext cx="11051627" cy="5262979"/>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solidFill>
                  <a:srgbClr val="FF0000"/>
                </a:solidFill>
              </a:rPr>
              <a:t>Parameter</a:t>
            </a:r>
            <a:r>
              <a:rPr lang="en-US" sz="2800" dirty="0">
                <a:solidFill>
                  <a:srgbClr val="FF0000"/>
                </a:solidFill>
              </a:rPr>
              <a:t>: </a:t>
            </a:r>
            <a:r>
              <a:rPr lang="en-US" sz="2800" dirty="0"/>
              <a:t>A numerical characteristic of a population, such as the mean (μ) or standard deviation (σ)</a:t>
            </a:r>
          </a:p>
          <a:p>
            <a:pPr marL="457200" indent="-457200" algn="just">
              <a:buFont typeface="Wingdings" panose="05000000000000000000" pitchFamily="2" charset="2"/>
              <a:buChar char="ü"/>
            </a:pPr>
            <a:r>
              <a:rPr lang="en-US" sz="2800" b="1" dirty="0">
                <a:solidFill>
                  <a:srgbClr val="FF0000"/>
                </a:solidFill>
              </a:rPr>
              <a:t>Estimator</a:t>
            </a:r>
            <a:r>
              <a:rPr lang="en-US" sz="2800" dirty="0">
                <a:solidFill>
                  <a:srgbClr val="FF0000"/>
                </a:solidFill>
              </a:rPr>
              <a:t>: </a:t>
            </a:r>
            <a:r>
              <a:rPr lang="en-US" sz="2800" dirty="0"/>
              <a:t>A statistic (a function of the sample data) used to estimate a population parameter.</a:t>
            </a:r>
          </a:p>
          <a:p>
            <a:pPr marL="457200" indent="-457200" algn="just">
              <a:buFont typeface="Wingdings" panose="05000000000000000000" pitchFamily="2" charset="2"/>
              <a:buChar char="ü"/>
            </a:pPr>
            <a:r>
              <a:rPr lang="en-US" sz="2800" b="1" dirty="0">
                <a:solidFill>
                  <a:srgbClr val="FF0000"/>
                </a:solidFill>
              </a:rPr>
              <a:t>Estimate</a:t>
            </a:r>
            <a:r>
              <a:rPr lang="en-US" sz="2800" dirty="0">
                <a:solidFill>
                  <a:srgbClr val="FF0000"/>
                </a:solidFill>
              </a:rPr>
              <a:t>: </a:t>
            </a:r>
            <a:r>
              <a:rPr lang="en-US" sz="2800" dirty="0"/>
              <a:t>The value obtained from an estimator. For instance, if the sample mean is 50, then 50 is the estimate of the population mean.</a:t>
            </a:r>
          </a:p>
          <a:p>
            <a:pPr marL="457200" indent="-457200" algn="just">
              <a:buFont typeface="Wingdings" panose="05000000000000000000" pitchFamily="2" charset="2"/>
              <a:buChar char="ü"/>
            </a:pPr>
            <a:r>
              <a:rPr lang="en-US" sz="2800" b="1" dirty="0">
                <a:solidFill>
                  <a:srgbClr val="FF0000"/>
                </a:solidFill>
              </a:rPr>
              <a:t>Point Estimate</a:t>
            </a:r>
            <a:r>
              <a:rPr lang="en-US" sz="2800" dirty="0">
                <a:solidFill>
                  <a:srgbClr val="FF0000"/>
                </a:solidFill>
              </a:rPr>
              <a:t>: </a:t>
            </a:r>
            <a:r>
              <a:rPr lang="en-US" sz="2800" dirty="0"/>
              <a:t>A single value given as an estimate of a population parameter. For example, using the sample mean to estimate the population mean.</a:t>
            </a:r>
          </a:p>
          <a:p>
            <a:pPr marL="457200" indent="-457200" algn="just">
              <a:buFont typeface="Wingdings" panose="05000000000000000000" pitchFamily="2" charset="2"/>
              <a:buChar char="ü"/>
            </a:pPr>
            <a:r>
              <a:rPr lang="en-US" sz="2800" b="1" dirty="0">
                <a:solidFill>
                  <a:srgbClr val="FF0000"/>
                </a:solidFill>
              </a:rPr>
              <a:t>Interval Estimate</a:t>
            </a:r>
            <a:r>
              <a:rPr lang="en-US" sz="2800" dirty="0">
                <a:solidFill>
                  <a:srgbClr val="FF0000"/>
                </a:solidFill>
              </a:rPr>
              <a:t>: </a:t>
            </a:r>
            <a:r>
              <a:rPr lang="en-US" sz="2800" dirty="0"/>
              <a:t>A range of values within which the population parameter is expected to lie, with a certain level of confidence. For example, a 95% confidence interval for the mean.</a:t>
            </a:r>
            <a:endParaRPr lang="en-IN" sz="2800" dirty="0"/>
          </a:p>
        </p:txBody>
      </p:sp>
    </p:spTree>
    <p:extLst>
      <p:ext uri="{BB962C8B-B14F-4D97-AF65-F5344CB8AC3E}">
        <p14:creationId xmlns:p14="http://schemas.microsoft.com/office/powerpoint/2010/main" val="250907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945536" y="539111"/>
            <a:ext cx="1054003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Factors Affecting Confidence Interval Estimates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A022C0E6-8BF4-D00E-EB05-9D044D49712E}"/>
              </a:ext>
            </a:extLst>
          </p:cNvPr>
          <p:cNvSpPr txBox="1"/>
          <p:nvPr/>
        </p:nvSpPr>
        <p:spPr>
          <a:xfrm>
            <a:off x="689740" y="1506164"/>
            <a:ext cx="11051627" cy="1815882"/>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t>The factors that determine the width of a confidence interval are </a:t>
            </a:r>
          </a:p>
          <a:p>
            <a:pPr marL="914400" lvl="1" indent="-457200" algn="just">
              <a:buFont typeface="Wingdings" panose="05000000000000000000" pitchFamily="2" charset="2"/>
              <a:buChar char="ü"/>
            </a:pPr>
            <a:r>
              <a:rPr lang="en-IN" sz="2800" dirty="0"/>
              <a:t>The sample size, n </a:t>
            </a:r>
          </a:p>
          <a:p>
            <a:pPr marL="914400" lvl="1" indent="-457200" algn="just">
              <a:buFont typeface="Wingdings" panose="05000000000000000000" pitchFamily="2" charset="2"/>
              <a:buChar char="ü"/>
            </a:pPr>
            <a:r>
              <a:rPr lang="en-IN" sz="2800" dirty="0"/>
              <a:t>The variability in the population, usually SD estimated</a:t>
            </a:r>
          </a:p>
          <a:p>
            <a:pPr marL="914400" lvl="1" indent="-457200" algn="just">
              <a:buFont typeface="Wingdings" panose="05000000000000000000" pitchFamily="2" charset="2"/>
              <a:buChar char="ü"/>
            </a:pPr>
            <a:r>
              <a:rPr lang="en-IN" sz="2800" dirty="0"/>
              <a:t>The desired level of confidence </a:t>
            </a:r>
          </a:p>
        </p:txBody>
      </p:sp>
    </p:spTree>
    <p:extLst>
      <p:ext uri="{BB962C8B-B14F-4D97-AF65-F5344CB8AC3E}">
        <p14:creationId xmlns:p14="http://schemas.microsoft.com/office/powerpoint/2010/main" val="153203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280947" y="275730"/>
            <a:ext cx="1054003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Confidence Intervals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22C0E6-8BF4-D00E-EB05-9D044D49712E}"/>
                  </a:ext>
                </a:extLst>
              </p:cNvPr>
              <p:cNvSpPr txBox="1"/>
              <p:nvPr/>
            </p:nvSpPr>
            <p:spPr>
              <a:xfrm>
                <a:off x="630621" y="1144664"/>
                <a:ext cx="11051627" cy="5259004"/>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t>Confidence intervals (CIs) </a:t>
                </a:r>
                <a:r>
                  <a:rPr lang="en-US" sz="2800" dirty="0"/>
                  <a:t>offer a range of values where a parameter likely falls, quantifying uncertainty</a:t>
                </a:r>
                <a:r>
                  <a:rPr lang="en-US" sz="2800" b="1" dirty="0"/>
                  <a:t>.</a:t>
                </a:r>
              </a:p>
              <a:p>
                <a:pPr marL="457200" indent="-457200" algn="just">
                  <a:buFont typeface="Wingdings" panose="05000000000000000000" pitchFamily="2" charset="2"/>
                  <a:buChar char="ü"/>
                </a:pPr>
                <a:r>
                  <a:rPr lang="en-US" sz="2800" b="1" dirty="0"/>
                  <a:t> </a:t>
                </a:r>
                <a:r>
                  <a:rPr lang="en-US" sz="2800" dirty="0">
                    <a:solidFill>
                      <a:srgbClr val="FF0000"/>
                    </a:solidFill>
                  </a:rPr>
                  <a:t>For example</a:t>
                </a:r>
                <a:r>
                  <a:rPr lang="en-US" sz="2800" dirty="0"/>
                  <a:t>, a 95% confidence interval means that if you were to take 100 different samples and calculate a CI for each, approximately 95 of those intervals would contain the true population parameter</a:t>
                </a:r>
              </a:p>
              <a:p>
                <a:pPr marL="457200" indent="-457200" algn="just">
                  <a:buFont typeface="Wingdings" panose="05000000000000000000" pitchFamily="2" charset="2"/>
                  <a:buChar char="ü"/>
                </a:pPr>
                <a:r>
                  <a:rPr lang="en-IN" sz="2800" dirty="0">
                    <a:solidFill>
                      <a:srgbClr val="FF0000"/>
                    </a:solidFill>
                  </a:rPr>
                  <a:t>Point Estimate: </a:t>
                </a:r>
                <a:r>
                  <a:rPr lang="en-US" sz="2800" dirty="0"/>
                  <a:t>The point estimate is a single value from the sample used to estimate the population parameter. (Point estimate = mean) </a:t>
                </a:r>
                <a:r>
                  <a:rPr lang="en-IN" sz="2800" dirty="0"/>
                  <a:t>Point Estimation =  </a:t>
                </a:r>
                <a14:m>
                  <m:oMath xmlns:m="http://schemas.openxmlformats.org/officeDocument/2006/math">
                    <m:acc>
                      <m:accPr>
                        <m:chr m:val="̿"/>
                        <m:ctrlPr>
                          <a:rPr lang="en-IN" sz="2800" i="1">
                            <a:latin typeface="Cambria Math" panose="02040503050406030204" pitchFamily="18" charset="0"/>
                          </a:rPr>
                        </m:ctrlPr>
                      </m:accPr>
                      <m:e>
                        <m:r>
                          <a:rPr lang="en-IN" sz="2800" i="1">
                            <a:latin typeface="Cambria Math" panose="02040503050406030204" pitchFamily="18" charset="0"/>
                          </a:rPr>
                          <m:t>𝑥</m:t>
                        </m:r>
                      </m:e>
                    </m:acc>
                    <m:r>
                      <a:rPr lang="en-IN" sz="2800" i="1">
                        <a:latin typeface="Cambria Math" panose="02040503050406030204" pitchFamily="18" charset="0"/>
                      </a:rPr>
                      <m:t>= </m:t>
                    </m:r>
                    <m:f>
                      <m:fPr>
                        <m:ctrlPr>
                          <a:rPr lang="en-IN" sz="2800" i="1">
                            <a:latin typeface="Cambria Math" panose="02040503050406030204" pitchFamily="18" charset="0"/>
                          </a:rPr>
                        </m:ctrlPr>
                      </m:fPr>
                      <m:num>
                        <m:nary>
                          <m:naryPr>
                            <m:chr m:val="∑"/>
                            <m:subHide m:val="on"/>
                            <m:supHide m:val="on"/>
                            <m:ctrlPr>
                              <a:rPr lang="en-IN" sz="2800" i="1">
                                <a:latin typeface="Cambria Math" panose="02040503050406030204" pitchFamily="18" charset="0"/>
                              </a:rPr>
                            </m:ctrlPr>
                          </m:naryPr>
                          <m:sub/>
                          <m:sup/>
                          <m:e>
                            <m:r>
                              <a:rPr lang="en-IN" sz="2800" i="1">
                                <a:latin typeface="Cambria Math" panose="02040503050406030204" pitchFamily="18" charset="0"/>
                              </a:rPr>
                              <m:t>𝑥</m:t>
                            </m:r>
                          </m:e>
                        </m:nary>
                      </m:num>
                      <m:den>
                        <m:r>
                          <a:rPr lang="en-IN" sz="2800" i="1">
                            <a:latin typeface="Cambria Math" panose="02040503050406030204" pitchFamily="18" charset="0"/>
                          </a:rPr>
                          <m:t>𝑛</m:t>
                        </m:r>
                      </m:den>
                    </m:f>
                  </m:oMath>
                </a14:m>
                <a:r>
                  <a:rPr lang="en-IN" sz="2800" dirty="0"/>
                  <a:t> </a:t>
                </a:r>
              </a:p>
              <a:p>
                <a:pPr marL="457200" indent="-457200" algn="just">
                  <a:buFont typeface="Wingdings" panose="05000000000000000000" pitchFamily="2" charset="2"/>
                  <a:buChar char="ü"/>
                </a:pPr>
                <a:r>
                  <a:rPr lang="en-IN" sz="2800" dirty="0">
                    <a:solidFill>
                      <a:srgbClr val="FF0000"/>
                    </a:solidFill>
                  </a:rPr>
                  <a:t>Margin of Error: </a:t>
                </a:r>
                <a:r>
                  <a:rPr lang="en-US" sz="2800" dirty="0"/>
                  <a:t>The margin of error is the range around the point estimate that accounts for variability and provides the interval</a:t>
                </a:r>
                <a:r>
                  <a:rPr lang="en-IN" sz="2800" dirty="0"/>
                  <a:t>         Margin error = </a:t>
                </a:r>
                <a14:m>
                  <m:oMath xmlns:m="http://schemas.openxmlformats.org/officeDocument/2006/math">
                    <m:r>
                      <a:rPr lang="en-IN" sz="2800" i="1">
                        <a:latin typeface="Cambria Math" panose="02040503050406030204" pitchFamily="18" charset="0"/>
                        <a:sym typeface="Symbol" panose="05050102010706020507" pitchFamily="18" charset="2"/>
                      </a:rPr>
                      <m:t> </m:t>
                    </m:r>
                    <m:r>
                      <a:rPr lang="en-IN" sz="2800" i="1">
                        <a:latin typeface="Cambria Math" panose="02040503050406030204" pitchFamily="18" charset="0"/>
                      </a:rPr>
                      <m:t>𝑧</m:t>
                    </m:r>
                    <m:r>
                      <a:rPr lang="en-IN" sz="2800" i="1">
                        <a:latin typeface="Cambria Math" panose="02040503050406030204" pitchFamily="18" charset="0"/>
                      </a:rPr>
                      <m:t> </m:t>
                    </m:r>
                    <m:f>
                      <m:fPr>
                        <m:ctrlPr>
                          <a:rPr lang="en-IN" sz="2800" i="1">
                            <a:latin typeface="Cambria Math" panose="02040503050406030204" pitchFamily="18" charset="0"/>
                          </a:rPr>
                        </m:ctrlPr>
                      </m:fPr>
                      <m:num>
                        <m:r>
                          <a:rPr lang="en-IN" sz="2800" i="1">
                            <a:latin typeface="Cambria Math" panose="02040503050406030204" pitchFamily="18" charset="0"/>
                            <a:sym typeface="Symbol" panose="05050102010706020507" pitchFamily="18" charset="2"/>
                          </a:rPr>
                          <m:t></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𝑛</m:t>
                            </m:r>
                          </m:e>
                        </m:rad>
                      </m:den>
                    </m:f>
                  </m:oMath>
                </a14:m>
                <a:r>
                  <a:rPr lang="en-IN" sz="2800" dirty="0"/>
                  <a:t>               (z-score or t-score)</a:t>
                </a:r>
              </a:p>
            </p:txBody>
          </p:sp>
        </mc:Choice>
        <mc:Fallback xmlns="">
          <p:sp>
            <p:nvSpPr>
              <p:cNvPr id="7" name="TextBox 6">
                <a:extLst>
                  <a:ext uri="{FF2B5EF4-FFF2-40B4-BE49-F238E27FC236}">
                    <a16:creationId xmlns:a16="http://schemas.microsoft.com/office/drawing/2014/main" id="{A022C0E6-8BF4-D00E-EB05-9D044D49712E}"/>
                  </a:ext>
                </a:extLst>
              </p:cNvPr>
              <p:cNvSpPr txBox="1">
                <a:spLocks noRot="1" noChangeAspect="1" noMove="1" noResize="1" noEditPoints="1" noAdjustHandles="1" noChangeArrowheads="1" noChangeShapeType="1" noTextEdit="1"/>
              </p:cNvSpPr>
              <p:nvPr/>
            </p:nvSpPr>
            <p:spPr>
              <a:xfrm>
                <a:off x="630621" y="1144664"/>
                <a:ext cx="11051627" cy="5259004"/>
              </a:xfrm>
              <a:prstGeom prst="rect">
                <a:avLst/>
              </a:prstGeom>
              <a:blipFill>
                <a:blip r:embed="rId4"/>
                <a:stretch>
                  <a:fillRect l="-938" t="-1160" r="-1158"/>
                </a:stretch>
              </a:blipFill>
            </p:spPr>
            <p:txBody>
              <a:bodyPr/>
              <a:lstStyle/>
              <a:p>
                <a:r>
                  <a:rPr lang="en-IN">
                    <a:noFill/>
                  </a:rPr>
                  <a:t> </a:t>
                </a:r>
              </a:p>
            </p:txBody>
          </p:sp>
        </mc:Fallback>
      </mc:AlternateContent>
    </p:spTree>
    <p:extLst>
      <p:ext uri="{BB962C8B-B14F-4D97-AF65-F5344CB8AC3E}">
        <p14:creationId xmlns:p14="http://schemas.microsoft.com/office/powerpoint/2010/main" val="987290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280947" y="275730"/>
            <a:ext cx="10540037"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Confidence Intervals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22C0E6-8BF4-D00E-EB05-9D044D49712E}"/>
                  </a:ext>
                </a:extLst>
              </p:cNvPr>
              <p:cNvSpPr txBox="1"/>
              <p:nvPr/>
            </p:nvSpPr>
            <p:spPr>
              <a:xfrm>
                <a:off x="630621" y="1144664"/>
                <a:ext cx="11051627" cy="1603196"/>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t>Confidence intervals (CIs)</a:t>
                </a:r>
              </a:p>
              <a:p>
                <a:pPr algn="just"/>
                <a:r>
                  <a:rPr lang="en-US" sz="2800" dirty="0"/>
                  <a:t>Confidence Interval for the Mean (known </a:t>
                </a:r>
                <a:r>
                  <a:rPr lang="en-US" sz="2800" dirty="0">
                    <a:sym typeface="Symbol" panose="05050102010706020507" pitchFamily="18" charset="2"/>
                  </a:rPr>
                  <a:t> and z distribution</a:t>
                </a:r>
                <a:r>
                  <a:rPr lang="en-US" sz="2800" dirty="0"/>
                  <a:t>)</a:t>
                </a:r>
              </a:p>
              <a:p>
                <a:pPr algn="just"/>
                <a:r>
                  <a:rPr lang="en-IN" sz="2800" dirty="0">
                    <a:sym typeface="Symbol" panose="05050102010706020507" pitchFamily="18" charset="2"/>
                  </a:rPr>
                  <a:t>                                                     </a:t>
                </a:r>
                <a:r>
                  <a:rPr lang="en-IN" sz="2800" dirty="0"/>
                  <a:t>= </a:t>
                </a:r>
                <a14:m>
                  <m:oMath xmlns:m="http://schemas.openxmlformats.org/officeDocument/2006/math">
                    <m:acc>
                      <m:accPr>
                        <m:chr m:val="̆"/>
                        <m:ctrlPr>
                          <a:rPr lang="en-IN" sz="2800" i="1">
                            <a:latin typeface="Cambria Math" panose="02040503050406030204" pitchFamily="18" charset="0"/>
                          </a:rPr>
                        </m:ctrlPr>
                      </m:accPr>
                      <m:e>
                        <m:r>
                          <a:rPr lang="en-IN" sz="2800" i="1">
                            <a:latin typeface="Cambria Math" panose="02040503050406030204" pitchFamily="18" charset="0"/>
                          </a:rPr>
                          <m:t>𝑥</m:t>
                        </m:r>
                      </m:e>
                    </m:acc>
                    <m:r>
                      <a:rPr lang="en-IN" sz="2800" i="1">
                        <a:latin typeface="Cambria Math" panose="02040503050406030204" pitchFamily="18" charset="0"/>
                      </a:rPr>
                      <m:t> </m:t>
                    </m:r>
                    <m:r>
                      <a:rPr lang="en-IN" sz="2800" i="1">
                        <a:latin typeface="Cambria Math" panose="02040503050406030204" pitchFamily="18" charset="0"/>
                        <a:sym typeface="Symbol" panose="05050102010706020507" pitchFamily="18" charset="2"/>
                      </a:rPr>
                      <m:t> </m:t>
                    </m:r>
                    <m:r>
                      <a:rPr lang="en-IN" sz="2800" i="1">
                        <a:latin typeface="Cambria Math" panose="02040503050406030204" pitchFamily="18" charset="0"/>
                      </a:rPr>
                      <m:t>𝑧</m:t>
                    </m:r>
                    <m:r>
                      <a:rPr lang="en-IN" sz="2800" i="1">
                        <a:latin typeface="Cambria Math" panose="02040503050406030204" pitchFamily="18" charset="0"/>
                      </a:rPr>
                      <m:t> </m:t>
                    </m:r>
                    <m:f>
                      <m:fPr>
                        <m:ctrlPr>
                          <a:rPr lang="en-IN" sz="2800" i="1">
                            <a:latin typeface="Cambria Math" panose="02040503050406030204" pitchFamily="18" charset="0"/>
                          </a:rPr>
                        </m:ctrlPr>
                      </m:fPr>
                      <m:num>
                        <m:r>
                          <a:rPr lang="en-IN" sz="2800" i="1">
                            <a:latin typeface="Cambria Math" panose="02040503050406030204" pitchFamily="18" charset="0"/>
                            <a:sym typeface="Symbol" panose="05050102010706020507" pitchFamily="18" charset="2"/>
                          </a:rPr>
                          <m:t></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𝑛</m:t>
                            </m:r>
                          </m:e>
                        </m:rad>
                      </m:den>
                    </m:f>
                  </m:oMath>
                </a14:m>
                <a:endParaRPr lang="en-IN" sz="2800" dirty="0"/>
              </a:p>
            </p:txBody>
          </p:sp>
        </mc:Choice>
        <mc:Fallback xmlns="">
          <p:sp>
            <p:nvSpPr>
              <p:cNvPr id="7" name="TextBox 6">
                <a:extLst>
                  <a:ext uri="{FF2B5EF4-FFF2-40B4-BE49-F238E27FC236}">
                    <a16:creationId xmlns:a16="http://schemas.microsoft.com/office/drawing/2014/main" id="{A022C0E6-8BF4-D00E-EB05-9D044D49712E}"/>
                  </a:ext>
                </a:extLst>
              </p:cNvPr>
              <p:cNvSpPr txBox="1">
                <a:spLocks noRot="1" noChangeAspect="1" noMove="1" noResize="1" noEditPoints="1" noAdjustHandles="1" noChangeArrowheads="1" noChangeShapeType="1" noTextEdit="1"/>
              </p:cNvSpPr>
              <p:nvPr/>
            </p:nvSpPr>
            <p:spPr>
              <a:xfrm>
                <a:off x="630621" y="1144664"/>
                <a:ext cx="11051627" cy="1603196"/>
              </a:xfrm>
              <a:prstGeom prst="rect">
                <a:avLst/>
              </a:prstGeom>
              <a:blipFill>
                <a:blip r:embed="rId4"/>
                <a:stretch>
                  <a:fillRect l="-1103" t="-3802" b="-1901"/>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7B38DB79-741D-DB79-A709-F1A6BEF2481A}"/>
              </a:ext>
            </a:extLst>
          </p:cNvPr>
          <p:cNvPicPr>
            <a:picLocks noChangeAspect="1"/>
          </p:cNvPicPr>
          <p:nvPr/>
        </p:nvPicPr>
        <p:blipFill>
          <a:blip r:embed="rId5"/>
          <a:stretch>
            <a:fillRect/>
          </a:stretch>
        </p:blipFill>
        <p:spPr>
          <a:xfrm>
            <a:off x="2521076" y="2957601"/>
            <a:ext cx="5815204" cy="3305491"/>
          </a:xfrm>
          <a:prstGeom prst="rect">
            <a:avLst/>
          </a:prstGeom>
        </p:spPr>
      </p:pic>
    </p:spTree>
    <p:extLst>
      <p:ext uri="{BB962C8B-B14F-4D97-AF65-F5344CB8AC3E}">
        <p14:creationId xmlns:p14="http://schemas.microsoft.com/office/powerpoint/2010/main" val="135966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22C0E6-8BF4-D00E-EB05-9D044D49712E}"/>
                  </a:ext>
                </a:extLst>
              </p:cNvPr>
              <p:cNvSpPr txBox="1"/>
              <p:nvPr/>
            </p:nvSpPr>
            <p:spPr>
              <a:xfrm>
                <a:off x="374830" y="728577"/>
                <a:ext cx="11582708" cy="3046988"/>
              </a:xfrm>
              <a:prstGeom prst="rect">
                <a:avLst/>
              </a:prstGeom>
              <a:noFill/>
            </p:spPr>
            <p:txBody>
              <a:bodyPr wrap="square" rtlCol="0">
                <a:spAutoFit/>
              </a:bodyPr>
              <a:lstStyle/>
              <a:p>
                <a:pPr algn="just"/>
                <a:r>
                  <a:rPr lang="en-IN" sz="2400" dirty="0">
                    <a:sym typeface="Symbol" panose="05050102010706020507" pitchFamily="18" charset="2"/>
                  </a:rPr>
                  <a:t>1. A survey was taken of USA companies that do business with firms in India.  One of the questions on the survey was: Approximately how many years has your company been trading with firms in India? A </a:t>
                </a:r>
                <a:r>
                  <a:rPr lang="en-IN" sz="2400" dirty="0" err="1">
                    <a:sym typeface="Symbol" panose="05050102010706020507" pitchFamily="18" charset="2"/>
                  </a:rPr>
                  <a:t>radom</a:t>
                </a:r>
                <a:r>
                  <a:rPr lang="en-IN" sz="2400" dirty="0">
                    <a:sym typeface="Symbol" panose="05050102010706020507" pitchFamily="18" charset="2"/>
                  </a:rPr>
                  <a:t> sample of 44 responses to this question yielded a mean of 10.455 years.   Suppose the population standard deviation for this question is 7.7 years. Using this information, construct a 90% confidence internal for the mean number of years that a company has been trading in India for the population of US companies trading with firms in India. </a:t>
                </a:r>
              </a:p>
              <a:p>
                <a:pPr algn="just"/>
                <a:r>
                  <a:rPr lang="en-IN" sz="2400" dirty="0">
                    <a:sym typeface="Symbol" panose="05050102010706020507" pitchFamily="18" charset="2"/>
                  </a:rPr>
                  <a:t>G</a:t>
                </a:r>
                <a14:m>
                  <m:oMath xmlns:m="http://schemas.openxmlformats.org/officeDocument/2006/math">
                    <m:acc>
                      <m:accPr>
                        <m:chr m:val="̅"/>
                        <m:ctrlPr>
                          <a:rPr lang="en-IN" sz="2400" i="1" smtClean="0">
                            <a:latin typeface="Cambria Math" panose="02040503050406030204" pitchFamily="18" charset="0"/>
                            <a:sym typeface="Symbol" panose="05050102010706020507" pitchFamily="18" charset="2"/>
                          </a:rPr>
                        </m:ctrlPr>
                      </m:accPr>
                      <m:e>
                        <m:r>
                          <a:rPr lang="en-IN" sz="2400" b="0" i="1" smtClean="0">
                            <a:latin typeface="Cambria Math" panose="02040503050406030204" pitchFamily="18" charset="0"/>
                            <a:sym typeface="Symbol" panose="05050102010706020507" pitchFamily="18" charset="2"/>
                          </a:rPr>
                          <m:t>𝑥</m:t>
                        </m:r>
                      </m:e>
                    </m:acc>
                    <m:r>
                      <a:rPr lang="en-IN" sz="2400" b="0" i="1" smtClean="0">
                        <a:latin typeface="Cambria Math" panose="02040503050406030204" pitchFamily="18" charset="0"/>
                        <a:sym typeface="Symbol" panose="05050102010706020507" pitchFamily="18" charset="2"/>
                      </a:rPr>
                      <m:t>=10.455   =7.7  </m:t>
                    </m:r>
                    <m:r>
                      <a:rPr lang="en-IN" sz="2400" b="0" i="1" smtClean="0">
                        <a:latin typeface="Cambria Math" panose="02040503050406030204" pitchFamily="18" charset="0"/>
                        <a:sym typeface="Symbol" panose="05050102010706020507" pitchFamily="18" charset="2"/>
                      </a:rPr>
                      <m:t>𝑎𝑛𝑑</m:t>
                    </m:r>
                    <m:r>
                      <a:rPr lang="en-IN" sz="2400" b="0" i="1" smtClean="0">
                        <a:latin typeface="Cambria Math" panose="02040503050406030204" pitchFamily="18" charset="0"/>
                        <a:sym typeface="Symbol" panose="05050102010706020507" pitchFamily="18" charset="2"/>
                      </a:rPr>
                      <m:t> </m:t>
                    </m:r>
                    <m:r>
                      <a:rPr lang="en-IN" sz="2400" b="0" i="1" smtClean="0">
                        <a:latin typeface="Cambria Math" panose="02040503050406030204" pitchFamily="18" charset="0"/>
                        <a:sym typeface="Symbol" panose="05050102010706020507" pitchFamily="18" charset="2"/>
                      </a:rPr>
                      <m:t>𝑛</m:t>
                    </m:r>
                    <m:r>
                      <a:rPr lang="en-IN" sz="2400" b="0" i="1" smtClean="0">
                        <a:latin typeface="Cambria Math" panose="02040503050406030204" pitchFamily="18" charset="0"/>
                        <a:sym typeface="Symbol" panose="05050102010706020507" pitchFamily="18" charset="2"/>
                      </a:rPr>
                      <m:t>=44     </m:t>
                    </m:r>
                    <m:r>
                      <a:rPr lang="en-IN" sz="2400" b="0" i="1" smtClean="0">
                        <a:latin typeface="Cambria Math" panose="02040503050406030204" pitchFamily="18" charset="0"/>
                        <a:sym typeface="Symbol" panose="05050102010706020507" pitchFamily="18" charset="2"/>
                      </a:rPr>
                      <m:t>𝑧</m:t>
                    </m:r>
                    <m:r>
                      <a:rPr lang="en-IN" sz="2400" b="0" i="1" smtClean="0">
                        <a:latin typeface="Cambria Math" panose="02040503050406030204" pitchFamily="18" charset="0"/>
                        <a:sym typeface="Symbol" panose="05050102010706020507" pitchFamily="18" charset="2"/>
                      </a:rPr>
                      <m:t>=1.645 </m:t>
                    </m:r>
                    <m:d>
                      <m:dPr>
                        <m:ctrlPr>
                          <a:rPr lang="en-IN" sz="2400" b="0" i="1" smtClean="0">
                            <a:latin typeface="Cambria Math" panose="02040503050406030204" pitchFamily="18" charset="0"/>
                            <a:sym typeface="Symbol" panose="05050102010706020507" pitchFamily="18" charset="2"/>
                          </a:rPr>
                        </m:ctrlPr>
                      </m:dPr>
                      <m:e>
                        <m:r>
                          <a:rPr lang="en-IN" sz="2400" b="0" i="1" smtClean="0">
                            <a:latin typeface="Cambria Math" panose="02040503050406030204" pitchFamily="18" charset="0"/>
                            <a:sym typeface="Symbol" panose="05050102010706020507" pitchFamily="18" charset="2"/>
                          </a:rPr>
                          <m:t>𝑓𝑟𝑜𝑚</m:t>
                        </m:r>
                        <m:r>
                          <a:rPr lang="en-IN" sz="2400" b="0" i="1" smtClean="0">
                            <a:latin typeface="Cambria Math" panose="02040503050406030204" pitchFamily="18" charset="0"/>
                            <a:sym typeface="Symbol" panose="05050102010706020507" pitchFamily="18" charset="2"/>
                          </a:rPr>
                          <m:t> </m:t>
                        </m:r>
                        <m:r>
                          <a:rPr lang="en-IN" sz="2400" b="0" i="1" smtClean="0">
                            <a:latin typeface="Cambria Math" panose="02040503050406030204" pitchFamily="18" charset="0"/>
                            <a:sym typeface="Symbol" panose="05050102010706020507" pitchFamily="18" charset="2"/>
                          </a:rPr>
                          <m:t>𝑡𝑎𝑏𝑙𝑒</m:t>
                        </m:r>
                        <m:r>
                          <a:rPr lang="en-IN" sz="2400" b="0" i="1" smtClean="0">
                            <a:latin typeface="Cambria Math" panose="02040503050406030204" pitchFamily="18" charset="0"/>
                            <a:sym typeface="Symbol" panose="05050102010706020507" pitchFamily="18" charset="2"/>
                          </a:rPr>
                          <m:t> </m:t>
                        </m:r>
                        <m:r>
                          <a:rPr lang="en-IN" sz="2400" b="0" i="1" smtClean="0">
                            <a:latin typeface="Cambria Math" panose="02040503050406030204" pitchFamily="18" charset="0"/>
                            <a:sym typeface="Symbol" panose="05050102010706020507" pitchFamily="18" charset="2"/>
                          </a:rPr>
                          <m:t>𝑓𝑜𝑟</m:t>
                        </m:r>
                        <m:r>
                          <a:rPr lang="en-IN" sz="2400" b="0" i="1" smtClean="0">
                            <a:latin typeface="Cambria Math" panose="02040503050406030204" pitchFamily="18" charset="0"/>
                            <a:sym typeface="Symbol" panose="05050102010706020507" pitchFamily="18" charset="2"/>
                          </a:rPr>
                          <m:t> 90 % </m:t>
                        </m:r>
                        <m:r>
                          <a:rPr lang="en-IN" sz="2400" b="0" i="1" smtClean="0">
                            <a:latin typeface="Cambria Math" panose="02040503050406030204" pitchFamily="18" charset="0"/>
                            <a:sym typeface="Symbol" panose="05050102010706020507" pitchFamily="18" charset="2"/>
                          </a:rPr>
                          <m:t>𝑐𝑜𝑛𝑓𝑖𝑑𝑒𝑛𝑐𝑒</m:t>
                        </m:r>
                        <m:r>
                          <a:rPr lang="en-IN" sz="2400" b="0" i="1" smtClean="0">
                            <a:latin typeface="Cambria Math" panose="02040503050406030204" pitchFamily="18" charset="0"/>
                            <a:sym typeface="Symbol" panose="05050102010706020507" pitchFamily="18" charset="2"/>
                          </a:rPr>
                          <m:t>  </m:t>
                        </m:r>
                      </m:e>
                    </m:d>
                    <m:r>
                      <a:rPr lang="en-IN" sz="2400" b="0" i="1" smtClean="0">
                        <a:latin typeface="Cambria Math" panose="02040503050406030204" pitchFamily="18" charset="0"/>
                        <a:sym typeface="Symbol" panose="05050102010706020507" pitchFamily="18" charset="2"/>
                      </a:rPr>
                      <m:t> </m:t>
                    </m:r>
                  </m:oMath>
                </a14:m>
                <a:endParaRPr lang="en-IN" sz="2400" dirty="0">
                  <a:sym typeface="Symbol" panose="05050102010706020507" pitchFamily="18" charset="2"/>
                </a:endParaRPr>
              </a:p>
            </p:txBody>
          </p:sp>
        </mc:Choice>
        <mc:Fallback xmlns="">
          <p:sp>
            <p:nvSpPr>
              <p:cNvPr id="7" name="TextBox 6">
                <a:extLst>
                  <a:ext uri="{FF2B5EF4-FFF2-40B4-BE49-F238E27FC236}">
                    <a16:creationId xmlns:a16="http://schemas.microsoft.com/office/drawing/2014/main" id="{A022C0E6-8BF4-D00E-EB05-9D044D49712E}"/>
                  </a:ext>
                </a:extLst>
              </p:cNvPr>
              <p:cNvSpPr txBox="1">
                <a:spLocks noRot="1" noChangeAspect="1" noMove="1" noResize="1" noEditPoints="1" noAdjustHandles="1" noChangeArrowheads="1" noChangeShapeType="1" noTextEdit="1"/>
              </p:cNvSpPr>
              <p:nvPr/>
            </p:nvSpPr>
            <p:spPr>
              <a:xfrm>
                <a:off x="374830" y="728577"/>
                <a:ext cx="11582708" cy="3046988"/>
              </a:xfrm>
              <a:prstGeom prst="rect">
                <a:avLst/>
              </a:prstGeom>
              <a:blipFill>
                <a:blip r:embed="rId4"/>
                <a:stretch>
                  <a:fillRect l="-789" t="-1603" r="-789" b="-38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046DDE-45BD-49F5-B56F-FDE67984D6C9}"/>
                  </a:ext>
                </a:extLst>
              </p:cNvPr>
              <p:cNvSpPr txBox="1"/>
              <p:nvPr/>
            </p:nvSpPr>
            <p:spPr>
              <a:xfrm>
                <a:off x="1336430" y="3725757"/>
                <a:ext cx="8229600" cy="7854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r>
                            <a:rPr lang="en-IN" sz="2400" b="0" i="1" smtClean="0">
                              <a:latin typeface="Cambria Math" panose="02040503050406030204" pitchFamily="18" charset="0"/>
                            </a:rPr>
                            <m:t> </m:t>
                          </m:r>
                        </m:e>
                      </m:acc>
                      <m:r>
                        <a:rPr lang="en-IN" sz="2400" b="0" i="1" smtClean="0">
                          <a:latin typeface="Cambria Math" panose="02040503050406030204" pitchFamily="18" charset="0"/>
                        </a:rPr>
                        <m:t>−</m:t>
                      </m:r>
                      <m:r>
                        <a:rPr lang="en-IN" sz="2400" b="0" i="1" smtClean="0">
                          <a:latin typeface="Cambria Math" panose="02040503050406030204" pitchFamily="18" charset="0"/>
                        </a:rPr>
                        <m:t>𝑍</m:t>
                      </m:r>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𝑛</m:t>
                              </m:r>
                            </m:e>
                          </m:rad>
                        </m:den>
                      </m:f>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 </m:t>
                      </m:r>
                      <m:acc>
                        <m:accPr>
                          <m:chr m:val="̅"/>
                          <m:ctrlPr>
                            <a:rPr lang="en-IN" sz="2400" i="1">
                              <a:latin typeface="Cambria Math" panose="02040503050406030204" pitchFamily="18" charset="0"/>
                            </a:rPr>
                          </m:ctrlPr>
                        </m:accPr>
                        <m:e>
                          <m:r>
                            <a:rPr lang="en-IN" sz="2400" i="1">
                              <a:latin typeface="Cambria Math" panose="02040503050406030204" pitchFamily="18" charset="0"/>
                            </a:rPr>
                            <m:t>𝑥</m:t>
                          </m:r>
                          <m:r>
                            <a:rPr lang="en-IN" sz="2400" i="1">
                              <a:latin typeface="Cambria Math" panose="02040503050406030204" pitchFamily="18" charset="0"/>
                            </a:rPr>
                            <m:t> </m:t>
                          </m:r>
                        </m:e>
                      </m:acc>
                      <m:r>
                        <a:rPr lang="en-IN" sz="2400" b="0" i="1" smtClean="0">
                          <a:latin typeface="Cambria Math" panose="02040503050406030204" pitchFamily="18" charset="0"/>
                        </a:rPr>
                        <m:t>+</m:t>
                      </m:r>
                      <m:r>
                        <a:rPr lang="en-IN" sz="2400" i="1">
                          <a:latin typeface="Cambria Math" panose="02040503050406030204" pitchFamily="18" charset="0"/>
                        </a:rPr>
                        <m:t>𝑍</m:t>
                      </m:r>
                      <m:r>
                        <a:rPr lang="en-IN" sz="2400" i="1">
                          <a:latin typeface="Cambria Math" panose="02040503050406030204" pitchFamily="18" charset="0"/>
                        </a:rPr>
                        <m:t> </m:t>
                      </m:r>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𝑛</m:t>
                              </m:r>
                            </m:e>
                          </m:rad>
                        </m:den>
                      </m:f>
                    </m:oMath>
                  </m:oMathPara>
                </a14:m>
                <a:endParaRPr lang="en-IN" sz="2400" dirty="0"/>
              </a:p>
            </p:txBody>
          </p:sp>
        </mc:Choice>
        <mc:Fallback xmlns="">
          <p:sp>
            <p:nvSpPr>
              <p:cNvPr id="9" name="TextBox 8">
                <a:extLst>
                  <a:ext uri="{FF2B5EF4-FFF2-40B4-BE49-F238E27FC236}">
                    <a16:creationId xmlns:a16="http://schemas.microsoft.com/office/drawing/2014/main" id="{CB046DDE-45BD-49F5-B56F-FDE67984D6C9}"/>
                  </a:ext>
                </a:extLst>
              </p:cNvPr>
              <p:cNvSpPr txBox="1">
                <a:spLocks noRot="1" noChangeAspect="1" noMove="1" noResize="1" noEditPoints="1" noAdjustHandles="1" noChangeArrowheads="1" noChangeShapeType="1" noTextEdit="1"/>
              </p:cNvSpPr>
              <p:nvPr/>
            </p:nvSpPr>
            <p:spPr>
              <a:xfrm>
                <a:off x="1336430" y="3725757"/>
                <a:ext cx="8229600" cy="78540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65014C-54E4-4FF1-96A9-CC9F0055C2FC}"/>
                  </a:ext>
                </a:extLst>
              </p:cNvPr>
              <p:cNvSpPr txBox="1"/>
              <p:nvPr/>
            </p:nvSpPr>
            <p:spPr>
              <a:xfrm>
                <a:off x="1336430" y="4464959"/>
                <a:ext cx="8229600" cy="8528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10.455−1.645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7.7</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44</m:t>
                              </m:r>
                            </m:e>
                          </m:rad>
                        </m:den>
                      </m:f>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r>
                        <a:rPr lang="en-IN" sz="2400" i="1">
                          <a:latin typeface="Cambria Math" panose="02040503050406030204" pitchFamily="18" charset="0"/>
                        </a:rPr>
                        <m:t>10.45</m:t>
                      </m:r>
                      <m:r>
                        <a:rPr lang="en-IN" sz="2400" b="0" i="1" smtClean="0">
                          <a:latin typeface="Cambria Math" panose="02040503050406030204" pitchFamily="18" charset="0"/>
                        </a:rPr>
                        <m:t>+</m:t>
                      </m:r>
                      <m:r>
                        <a:rPr lang="en-IN" sz="2400" i="1">
                          <a:latin typeface="Cambria Math" panose="02040503050406030204" pitchFamily="18" charset="0"/>
                        </a:rPr>
                        <m:t>1.645 </m:t>
                      </m:r>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7.7</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44</m:t>
                              </m:r>
                            </m:e>
                          </m:rad>
                        </m:den>
                      </m:f>
                    </m:oMath>
                  </m:oMathPara>
                </a14:m>
                <a:endParaRPr lang="en-IN" sz="2400" dirty="0"/>
              </a:p>
            </p:txBody>
          </p:sp>
        </mc:Choice>
        <mc:Fallback xmlns="">
          <p:sp>
            <p:nvSpPr>
              <p:cNvPr id="11" name="TextBox 10">
                <a:extLst>
                  <a:ext uri="{FF2B5EF4-FFF2-40B4-BE49-F238E27FC236}">
                    <a16:creationId xmlns:a16="http://schemas.microsoft.com/office/drawing/2014/main" id="{6F65014C-54E4-4FF1-96A9-CC9F0055C2FC}"/>
                  </a:ext>
                </a:extLst>
              </p:cNvPr>
              <p:cNvSpPr txBox="1">
                <a:spLocks noRot="1" noChangeAspect="1" noMove="1" noResize="1" noEditPoints="1" noAdjustHandles="1" noChangeArrowheads="1" noChangeShapeType="1" noTextEdit="1"/>
              </p:cNvSpPr>
              <p:nvPr/>
            </p:nvSpPr>
            <p:spPr>
              <a:xfrm>
                <a:off x="1336430" y="4464959"/>
                <a:ext cx="8229600" cy="85286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13D7BB-F557-4C2D-BA61-66FCE1576FCB}"/>
                  </a:ext>
                </a:extLst>
              </p:cNvPr>
              <p:cNvSpPr txBox="1"/>
              <p:nvPr/>
            </p:nvSpPr>
            <p:spPr>
              <a:xfrm>
                <a:off x="1336430" y="5317313"/>
                <a:ext cx="8229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sym typeface="Symbol" panose="05050102010706020507" pitchFamily="18" charset="2"/>
                        </a:rPr>
                        <m:t>8.545  </m:t>
                      </m:r>
                      <m:r>
                        <a:rPr lang="en-IN" sz="2400" i="1" smtClean="0">
                          <a:latin typeface="Cambria Math" panose="02040503050406030204" pitchFamily="18" charset="0"/>
                        </a:rPr>
                        <m:t>1</m:t>
                      </m:r>
                      <m:r>
                        <a:rPr lang="en-IN" sz="2400" b="0" i="1" smtClean="0">
                          <a:latin typeface="Cambria Math" panose="02040503050406030204" pitchFamily="18" charset="0"/>
                        </a:rPr>
                        <m:t>2.365</m:t>
                      </m:r>
                    </m:oMath>
                  </m:oMathPara>
                </a14:m>
                <a:endParaRPr lang="en-IN" sz="2400" dirty="0"/>
              </a:p>
            </p:txBody>
          </p:sp>
        </mc:Choice>
        <mc:Fallback xmlns="">
          <p:sp>
            <p:nvSpPr>
              <p:cNvPr id="12" name="TextBox 11">
                <a:extLst>
                  <a:ext uri="{FF2B5EF4-FFF2-40B4-BE49-F238E27FC236}">
                    <a16:creationId xmlns:a16="http://schemas.microsoft.com/office/drawing/2014/main" id="{1813D7BB-F557-4C2D-BA61-66FCE1576FCB}"/>
                  </a:ext>
                </a:extLst>
              </p:cNvPr>
              <p:cNvSpPr txBox="1">
                <a:spLocks noRot="1" noChangeAspect="1" noMove="1" noResize="1" noEditPoints="1" noAdjustHandles="1" noChangeArrowheads="1" noChangeShapeType="1" noTextEdit="1"/>
              </p:cNvSpPr>
              <p:nvPr/>
            </p:nvSpPr>
            <p:spPr>
              <a:xfrm>
                <a:off x="1336430" y="5317313"/>
                <a:ext cx="8229600" cy="461665"/>
              </a:xfrm>
              <a:prstGeom prst="rect">
                <a:avLst/>
              </a:prstGeom>
              <a:blipFill>
                <a:blip r:embed="rId7"/>
                <a:stretch>
                  <a:fillRect b="-7895"/>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FA25AB45-7468-4FFD-9695-C17129F7DAC0}"/>
              </a:ext>
            </a:extLst>
          </p:cNvPr>
          <p:cNvSpPr txBox="1"/>
          <p:nvPr/>
        </p:nvSpPr>
        <p:spPr>
          <a:xfrm>
            <a:off x="601067" y="5807556"/>
            <a:ext cx="11228975" cy="830997"/>
          </a:xfrm>
          <a:prstGeom prst="rect">
            <a:avLst/>
          </a:prstGeom>
          <a:noFill/>
        </p:spPr>
        <p:txBody>
          <a:bodyPr wrap="square" rtlCol="0">
            <a:spAutoFit/>
          </a:bodyPr>
          <a:lstStyle/>
          <a:p>
            <a:r>
              <a:rPr lang="en-US" sz="2400" dirty="0"/>
              <a:t>The 90% confidence interval for the mean number of years that a company has been trading with firms in India is approximately [8.545,12.365] years</a:t>
            </a:r>
            <a:endParaRPr lang="en-IN" sz="2400" dirty="0"/>
          </a:p>
        </p:txBody>
      </p:sp>
    </p:spTree>
    <p:extLst>
      <p:ext uri="{BB962C8B-B14F-4D97-AF65-F5344CB8AC3E}">
        <p14:creationId xmlns:p14="http://schemas.microsoft.com/office/powerpoint/2010/main" val="3668980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FE687-0D27-75F9-36DA-DDB4933E3C71}"/>
                  </a:ext>
                </a:extLst>
              </p:cNvPr>
              <p:cNvSpPr txBox="1"/>
              <p:nvPr/>
            </p:nvSpPr>
            <p:spPr>
              <a:xfrm>
                <a:off x="371015" y="519578"/>
                <a:ext cx="11051627" cy="2677656"/>
              </a:xfrm>
              <a:prstGeom prst="rect">
                <a:avLst/>
              </a:prstGeom>
              <a:noFill/>
            </p:spPr>
            <p:txBody>
              <a:bodyPr wrap="square" rtlCol="0">
                <a:spAutoFit/>
              </a:bodyPr>
              <a:lstStyle/>
              <a:p>
                <a:pPr algn="just"/>
                <a:r>
                  <a:rPr lang="en-IN" sz="2400" dirty="0">
                    <a:sym typeface="Symbol" panose="05050102010706020507" pitchFamily="18" charset="2"/>
                  </a:rPr>
                  <a:t>2. A study is conducted in a company that employs 800 engineers.  A random sample of 50 engineers reveals that the average sample age is 34.3 years. Historically, the population standard deviation of the age of the company’s engineers is approximately 8 years. Construct a 98% confidence interval to estimate the average age of all the engineers in this company.  </a:t>
                </a:r>
              </a:p>
              <a:p>
                <a:pPr marL="457200" indent="-457200" algn="just">
                  <a:buFont typeface="Wingdings" panose="05000000000000000000" pitchFamily="2" charset="2"/>
                  <a:buChar char="ü"/>
                </a:pPr>
                <a:r>
                  <a:rPr lang="en-IN" sz="2400" dirty="0">
                    <a:sym typeface="Symbol" panose="05050102010706020507" pitchFamily="18" charset="2"/>
                  </a:rPr>
                  <a:t>Given data:  N = 800  n = 50   </a:t>
                </a:r>
                <a14:m>
                  <m:oMath xmlns:m="http://schemas.openxmlformats.org/officeDocument/2006/math">
                    <m:acc>
                      <m:accPr>
                        <m:chr m:val="̅"/>
                        <m:ctrlPr>
                          <a:rPr lang="en-IN" sz="2400" i="1">
                            <a:latin typeface="Cambria Math" panose="02040503050406030204" pitchFamily="18" charset="0"/>
                          </a:rPr>
                        </m:ctrlPr>
                      </m:accPr>
                      <m:e>
                        <m:r>
                          <a:rPr lang="en-IN" sz="2400" i="1">
                            <a:latin typeface="Cambria Math" panose="02040503050406030204" pitchFamily="18" charset="0"/>
                          </a:rPr>
                          <m:t>𝑥</m:t>
                        </m:r>
                        <m:r>
                          <a:rPr lang="en-IN" sz="2400" i="1">
                            <a:latin typeface="Cambria Math" panose="02040503050406030204" pitchFamily="18" charset="0"/>
                          </a:rPr>
                          <m:t> </m:t>
                        </m:r>
                      </m:e>
                    </m:acc>
                  </m:oMath>
                </a14:m>
                <a:r>
                  <a:rPr lang="en-IN" sz="2400" dirty="0">
                    <a:sym typeface="Symbol" panose="05050102010706020507" pitchFamily="18" charset="2"/>
                  </a:rPr>
                  <a:t> = 34.3    </a:t>
                </a:r>
                <a14:m>
                  <m:oMath xmlns:m="http://schemas.openxmlformats.org/officeDocument/2006/math">
                    <m:r>
                      <a:rPr lang="en-IN" sz="2400" i="1">
                        <a:latin typeface="Cambria Math" panose="02040503050406030204" pitchFamily="18" charset="0"/>
                        <a:sym typeface="Symbol" panose="05050102010706020507" pitchFamily="18" charset="2"/>
                      </a:rPr>
                      <m:t></m:t>
                    </m:r>
                  </m:oMath>
                </a14:m>
                <a:r>
                  <a:rPr lang="en-IN" sz="2400" dirty="0">
                    <a:sym typeface="Symbol" panose="05050102010706020507" pitchFamily="18" charset="2"/>
                  </a:rPr>
                  <a:t> = 8    z = 2.33 from the table for 98% confidence) </a:t>
                </a:r>
              </a:p>
            </p:txBody>
          </p:sp>
        </mc:Choice>
        <mc:Fallback xmlns="">
          <p:sp>
            <p:nvSpPr>
              <p:cNvPr id="7" name="TextBox 6">
                <a:extLst>
                  <a:ext uri="{FF2B5EF4-FFF2-40B4-BE49-F238E27FC236}">
                    <a16:creationId xmlns:a16="http://schemas.microsoft.com/office/drawing/2014/main" id="{4F9FE687-0D27-75F9-36DA-DDB4933E3C71}"/>
                  </a:ext>
                </a:extLst>
              </p:cNvPr>
              <p:cNvSpPr txBox="1">
                <a:spLocks noRot="1" noChangeAspect="1" noMove="1" noResize="1" noEditPoints="1" noAdjustHandles="1" noChangeArrowheads="1" noChangeShapeType="1" noTextEdit="1"/>
              </p:cNvSpPr>
              <p:nvPr/>
            </p:nvSpPr>
            <p:spPr>
              <a:xfrm>
                <a:off x="371015" y="519578"/>
                <a:ext cx="11051627" cy="2677656"/>
              </a:xfrm>
              <a:prstGeom prst="rect">
                <a:avLst/>
              </a:prstGeom>
              <a:blipFill>
                <a:blip r:embed="rId4"/>
                <a:stretch>
                  <a:fillRect l="-883" t="-1822" r="-827" b="-43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3BECD5-9F87-422A-9E82-A9B49CC2AC91}"/>
                  </a:ext>
                </a:extLst>
              </p:cNvPr>
              <p:cNvSpPr txBox="1"/>
              <p:nvPr/>
            </p:nvSpPr>
            <p:spPr>
              <a:xfrm>
                <a:off x="2582782" y="2933825"/>
                <a:ext cx="6384238" cy="843885"/>
              </a:xfrm>
              <a:prstGeom prst="rect">
                <a:avLst/>
              </a:prstGeom>
              <a:noFill/>
            </p:spPr>
            <p:txBody>
              <a:bodyPr wrap="square" rtlCol="0">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r>
                          <a:rPr lang="en-IN" sz="2400" b="0" i="1" smtClean="0">
                            <a:latin typeface="Cambria Math" panose="02040503050406030204" pitchFamily="18" charset="0"/>
                          </a:rPr>
                          <m:t> </m:t>
                        </m:r>
                      </m:e>
                    </m:acc>
                    <m:r>
                      <a:rPr lang="en-IN" sz="2400" b="0" i="1" smtClean="0">
                        <a:latin typeface="Cambria Math" panose="02040503050406030204" pitchFamily="18" charset="0"/>
                      </a:rPr>
                      <m:t>−</m:t>
                    </m:r>
                    <m:r>
                      <a:rPr lang="en-IN" sz="2400" b="0" i="1" smtClean="0">
                        <a:latin typeface="Cambria Math" panose="02040503050406030204" pitchFamily="18" charset="0"/>
                      </a:rPr>
                      <m:t>𝑍</m:t>
                    </m:r>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𝑛</m:t>
                            </m:r>
                          </m:e>
                        </m:rad>
                      </m:den>
                    </m:f>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𝑁</m:t>
                            </m:r>
                            <m:r>
                              <a:rPr lang="en-IN" sz="2400" b="0" i="1" smtClean="0">
                                <a:latin typeface="Cambria Math" panose="02040503050406030204" pitchFamily="18" charset="0"/>
                              </a:rPr>
                              <m:t>−</m:t>
                            </m:r>
                            <m:r>
                              <a:rPr lang="en-IN" sz="2400" b="0" i="1" smtClean="0">
                                <a:latin typeface="Cambria Math" panose="02040503050406030204" pitchFamily="18" charset="0"/>
                              </a:rPr>
                              <m:t>𝑛</m:t>
                            </m:r>
                          </m:num>
                          <m:den>
                            <m:r>
                              <a:rPr lang="en-IN" sz="2400" b="0" i="1" smtClean="0">
                                <a:latin typeface="Cambria Math" panose="02040503050406030204" pitchFamily="18" charset="0"/>
                              </a:rPr>
                              <m:t>𝑁</m:t>
                            </m:r>
                            <m:r>
                              <a:rPr lang="en-IN" sz="2400" b="0" i="1" smtClean="0">
                                <a:latin typeface="Cambria Math" panose="02040503050406030204" pitchFamily="18" charset="0"/>
                              </a:rPr>
                              <m:t>−1</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 </m:t>
                    </m:r>
                    <m:acc>
                      <m:accPr>
                        <m:chr m:val="̅"/>
                        <m:ctrlPr>
                          <a:rPr lang="en-IN" sz="2400" i="1">
                            <a:latin typeface="Cambria Math" panose="02040503050406030204" pitchFamily="18" charset="0"/>
                          </a:rPr>
                        </m:ctrlPr>
                      </m:accPr>
                      <m:e>
                        <m:r>
                          <a:rPr lang="en-IN" sz="2400" i="1">
                            <a:latin typeface="Cambria Math" panose="02040503050406030204" pitchFamily="18" charset="0"/>
                          </a:rPr>
                          <m:t>𝑥</m:t>
                        </m:r>
                        <m:r>
                          <a:rPr lang="en-IN" sz="2400" i="1">
                            <a:latin typeface="Cambria Math" panose="02040503050406030204" pitchFamily="18" charset="0"/>
                          </a:rPr>
                          <m:t> </m:t>
                        </m:r>
                      </m:e>
                    </m:acc>
                    <m:r>
                      <a:rPr lang="en-IN" sz="2400" b="0" i="1" smtClean="0">
                        <a:latin typeface="Cambria Math" panose="02040503050406030204" pitchFamily="18" charset="0"/>
                      </a:rPr>
                      <m:t>+</m:t>
                    </m:r>
                    <m:r>
                      <a:rPr lang="en-IN" sz="2400" i="1">
                        <a:latin typeface="Cambria Math" panose="02040503050406030204" pitchFamily="18" charset="0"/>
                      </a:rPr>
                      <m:t>𝑍</m:t>
                    </m:r>
                    <m:r>
                      <a:rPr lang="en-IN" sz="2400" i="1">
                        <a:latin typeface="Cambria Math" panose="02040503050406030204" pitchFamily="18" charset="0"/>
                      </a:rPr>
                      <m:t> </m:t>
                    </m:r>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𝑛</m:t>
                            </m:r>
                          </m:e>
                        </m:rad>
                      </m:den>
                    </m:f>
                  </m:oMath>
                </a14:m>
                <a:r>
                  <a:rPr lang="en-IN" sz="2400" dirty="0"/>
                  <a:t> </a:t>
                </a:r>
                <a14:m>
                  <m:oMath xmlns:m="http://schemas.openxmlformats.org/officeDocument/2006/math">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IN" sz="2400" i="1">
                                <a:latin typeface="Cambria Math" panose="02040503050406030204" pitchFamily="18" charset="0"/>
                              </a:rPr>
                              <m:t>𝑁</m:t>
                            </m:r>
                            <m:r>
                              <a:rPr lang="en-IN" sz="2400" i="1">
                                <a:latin typeface="Cambria Math" panose="02040503050406030204" pitchFamily="18" charset="0"/>
                              </a:rPr>
                              <m:t>−</m:t>
                            </m:r>
                            <m:r>
                              <a:rPr lang="en-IN" sz="2400" i="1">
                                <a:latin typeface="Cambria Math" panose="02040503050406030204" pitchFamily="18" charset="0"/>
                              </a:rPr>
                              <m:t>𝑛</m:t>
                            </m:r>
                          </m:num>
                          <m:den>
                            <m:r>
                              <a:rPr lang="en-IN" sz="2400" i="1">
                                <a:latin typeface="Cambria Math" panose="02040503050406030204" pitchFamily="18" charset="0"/>
                              </a:rPr>
                              <m:t>𝑁</m:t>
                            </m:r>
                            <m:r>
                              <a:rPr lang="en-IN" sz="2400" i="1">
                                <a:latin typeface="Cambria Math" panose="02040503050406030204" pitchFamily="18" charset="0"/>
                              </a:rPr>
                              <m:t>−1</m:t>
                            </m:r>
                          </m:den>
                        </m:f>
                      </m:e>
                    </m:rad>
                  </m:oMath>
                </a14:m>
                <a:endParaRPr lang="en-IN" sz="2400" dirty="0"/>
              </a:p>
            </p:txBody>
          </p:sp>
        </mc:Choice>
        <mc:Fallback xmlns="">
          <p:sp>
            <p:nvSpPr>
              <p:cNvPr id="9" name="TextBox 8">
                <a:extLst>
                  <a:ext uri="{FF2B5EF4-FFF2-40B4-BE49-F238E27FC236}">
                    <a16:creationId xmlns:a16="http://schemas.microsoft.com/office/drawing/2014/main" id="{423BECD5-9F87-422A-9E82-A9B49CC2AC91}"/>
                  </a:ext>
                </a:extLst>
              </p:cNvPr>
              <p:cNvSpPr txBox="1">
                <a:spLocks noRot="1" noChangeAspect="1" noMove="1" noResize="1" noEditPoints="1" noAdjustHandles="1" noChangeArrowheads="1" noChangeShapeType="1" noTextEdit="1"/>
              </p:cNvSpPr>
              <p:nvPr/>
            </p:nvSpPr>
            <p:spPr>
              <a:xfrm>
                <a:off x="2582782" y="2933825"/>
                <a:ext cx="6384238" cy="84388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36450C-C811-4E75-9541-98241659BED6}"/>
                  </a:ext>
                </a:extLst>
              </p:cNvPr>
              <p:cNvSpPr txBox="1"/>
              <p:nvPr/>
            </p:nvSpPr>
            <p:spPr>
              <a:xfrm>
                <a:off x="2582782" y="3819789"/>
                <a:ext cx="8316276" cy="843885"/>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34.3−2.33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8</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50</m:t>
                            </m:r>
                          </m:e>
                        </m:rad>
                      </m:den>
                    </m:f>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800−50</m:t>
                            </m:r>
                          </m:num>
                          <m:den>
                            <m:r>
                              <a:rPr lang="en-IN" sz="2400" b="0" i="1" smtClean="0">
                                <a:latin typeface="Cambria Math" panose="02040503050406030204" pitchFamily="18" charset="0"/>
                              </a:rPr>
                              <m:t>800−1</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 </m:t>
                    </m:r>
                    <m:r>
                      <a:rPr lang="en-IN" sz="2400" b="0" i="1" smtClean="0">
                        <a:latin typeface="Cambria Math" panose="02040503050406030204" pitchFamily="18" charset="0"/>
                      </a:rPr>
                      <m:t>34.3+2.33</m:t>
                    </m:r>
                    <m:r>
                      <a:rPr lang="en-IN" sz="2400" i="1">
                        <a:latin typeface="Cambria Math" panose="02040503050406030204" pitchFamily="18" charset="0"/>
                      </a:rPr>
                      <m:t> </m:t>
                    </m:r>
                    <m:f>
                      <m:fPr>
                        <m:ctrlPr>
                          <a:rPr lang="en-IN" sz="2400" i="1">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8</m:t>
                        </m:r>
                      </m:num>
                      <m:den>
                        <m:rad>
                          <m:radPr>
                            <m:degHide m:val="on"/>
                            <m:ctrlPr>
                              <a:rPr lang="en-IN" sz="2400" i="1">
                                <a:latin typeface="Cambria Math" panose="02040503050406030204" pitchFamily="18" charset="0"/>
                              </a:rPr>
                            </m:ctrlPr>
                          </m:radPr>
                          <m:deg/>
                          <m:e>
                            <m:r>
                              <a:rPr lang="en-IN" sz="2400" b="0" i="1" smtClean="0">
                                <a:latin typeface="Cambria Math" panose="02040503050406030204" pitchFamily="18" charset="0"/>
                              </a:rPr>
                              <m:t>50</m:t>
                            </m:r>
                          </m:e>
                        </m:rad>
                      </m:den>
                    </m:f>
                  </m:oMath>
                </a14:m>
                <a:r>
                  <a:rPr lang="en-IN" sz="2400" dirty="0"/>
                  <a:t> </a:t>
                </a:r>
                <a14:m>
                  <m:oMath xmlns:m="http://schemas.openxmlformats.org/officeDocument/2006/math">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IN" sz="2400" b="0" i="1" smtClean="0">
                                <a:latin typeface="Cambria Math" panose="02040503050406030204" pitchFamily="18" charset="0"/>
                              </a:rPr>
                              <m:t>800</m:t>
                            </m:r>
                            <m:r>
                              <a:rPr lang="en-IN" sz="2400" i="1">
                                <a:latin typeface="Cambria Math" panose="02040503050406030204" pitchFamily="18" charset="0"/>
                              </a:rPr>
                              <m:t>−</m:t>
                            </m:r>
                            <m:r>
                              <a:rPr lang="en-IN" sz="2400" b="0" i="1" smtClean="0">
                                <a:latin typeface="Cambria Math" panose="02040503050406030204" pitchFamily="18" charset="0"/>
                              </a:rPr>
                              <m:t>50</m:t>
                            </m:r>
                          </m:num>
                          <m:den>
                            <m:r>
                              <a:rPr lang="en-IN" sz="2400" b="0" i="1" smtClean="0">
                                <a:latin typeface="Cambria Math" panose="02040503050406030204" pitchFamily="18" charset="0"/>
                              </a:rPr>
                              <m:t>800</m:t>
                            </m:r>
                            <m:r>
                              <a:rPr lang="en-IN" sz="2400" i="1">
                                <a:latin typeface="Cambria Math" panose="02040503050406030204" pitchFamily="18" charset="0"/>
                              </a:rPr>
                              <m:t>−1</m:t>
                            </m:r>
                          </m:den>
                        </m:f>
                      </m:e>
                    </m:rad>
                  </m:oMath>
                </a14:m>
                <a:endParaRPr lang="en-IN" sz="2400" dirty="0"/>
              </a:p>
            </p:txBody>
          </p:sp>
        </mc:Choice>
        <mc:Fallback xmlns="">
          <p:sp>
            <p:nvSpPr>
              <p:cNvPr id="12" name="TextBox 11">
                <a:extLst>
                  <a:ext uri="{FF2B5EF4-FFF2-40B4-BE49-F238E27FC236}">
                    <a16:creationId xmlns:a16="http://schemas.microsoft.com/office/drawing/2014/main" id="{A136450C-C811-4E75-9541-98241659BED6}"/>
                  </a:ext>
                </a:extLst>
              </p:cNvPr>
              <p:cNvSpPr txBox="1">
                <a:spLocks noRot="1" noChangeAspect="1" noMove="1" noResize="1" noEditPoints="1" noAdjustHandles="1" noChangeArrowheads="1" noChangeShapeType="1" noTextEdit="1"/>
              </p:cNvSpPr>
              <p:nvPr/>
            </p:nvSpPr>
            <p:spPr>
              <a:xfrm>
                <a:off x="2582782" y="3819789"/>
                <a:ext cx="8316276" cy="84388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3A3CC4-D3C6-43CE-9964-8EE51A30ACEE}"/>
                  </a:ext>
                </a:extLst>
              </p:cNvPr>
              <p:cNvSpPr txBox="1"/>
              <p:nvPr/>
            </p:nvSpPr>
            <p:spPr>
              <a:xfrm>
                <a:off x="1531389" y="4824564"/>
                <a:ext cx="83162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31,75 </m:t>
                      </m:r>
                      <m:r>
                        <a:rPr lang="en-IN" sz="2400" b="0" i="1" smtClean="0">
                          <a:latin typeface="Cambria Math" panose="02040503050406030204" pitchFamily="18" charset="0"/>
                          <a:sym typeface="Symbol" panose="05050102010706020507" pitchFamily="18" charset="2"/>
                        </a:rPr>
                        <m:t>   </m:t>
                      </m:r>
                      <m:r>
                        <a:rPr lang="en-IN" sz="2400" b="0" i="1" smtClean="0">
                          <a:latin typeface="Cambria Math" panose="02040503050406030204" pitchFamily="18" charset="0"/>
                        </a:rPr>
                        <m:t>36.85</m:t>
                      </m:r>
                    </m:oMath>
                  </m:oMathPara>
                </a14:m>
                <a:endParaRPr lang="en-IN" sz="2400" dirty="0"/>
              </a:p>
            </p:txBody>
          </p:sp>
        </mc:Choice>
        <mc:Fallback xmlns="">
          <p:sp>
            <p:nvSpPr>
              <p:cNvPr id="13" name="TextBox 12">
                <a:extLst>
                  <a:ext uri="{FF2B5EF4-FFF2-40B4-BE49-F238E27FC236}">
                    <a16:creationId xmlns:a16="http://schemas.microsoft.com/office/drawing/2014/main" id="{173A3CC4-D3C6-43CE-9964-8EE51A30ACEE}"/>
                  </a:ext>
                </a:extLst>
              </p:cNvPr>
              <p:cNvSpPr txBox="1">
                <a:spLocks noRot="1" noChangeAspect="1" noMove="1" noResize="1" noEditPoints="1" noAdjustHandles="1" noChangeArrowheads="1" noChangeShapeType="1" noTextEdit="1"/>
              </p:cNvSpPr>
              <p:nvPr/>
            </p:nvSpPr>
            <p:spPr>
              <a:xfrm>
                <a:off x="1531389" y="4824564"/>
                <a:ext cx="8316276" cy="461665"/>
              </a:xfrm>
              <a:prstGeom prst="rect">
                <a:avLst/>
              </a:prstGeom>
              <a:blipFill>
                <a:blip r:embed="rId7"/>
                <a:stretch>
                  <a:fillRect b="-7895"/>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948FF59B-CC07-416B-A4D9-BBA24C4E563F}"/>
              </a:ext>
            </a:extLst>
          </p:cNvPr>
          <p:cNvSpPr txBox="1"/>
          <p:nvPr/>
        </p:nvSpPr>
        <p:spPr>
          <a:xfrm>
            <a:off x="899652" y="5286229"/>
            <a:ext cx="10522989" cy="830997"/>
          </a:xfrm>
          <a:prstGeom prst="rect">
            <a:avLst/>
          </a:prstGeom>
          <a:noFill/>
        </p:spPr>
        <p:txBody>
          <a:bodyPr wrap="square" rtlCol="0">
            <a:spAutoFit/>
          </a:bodyPr>
          <a:lstStyle/>
          <a:p>
            <a:r>
              <a:rPr lang="en-US" sz="2400" dirty="0"/>
              <a:t>The 98% confidence interval to estimate the average age of all engineers in the company is approximately [31.67,36.93] years</a:t>
            </a:r>
            <a:endParaRPr lang="en-IN" sz="2400" dirty="0"/>
          </a:p>
        </p:txBody>
      </p:sp>
    </p:spTree>
    <p:extLst>
      <p:ext uri="{BB962C8B-B14F-4D97-AF65-F5344CB8AC3E}">
        <p14:creationId xmlns:p14="http://schemas.microsoft.com/office/powerpoint/2010/main" val="423378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8618847" cy="1077218"/>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Estimating the Mean of a Normal Population: Sample Size is Small and Population is unknown  </a:t>
            </a:r>
            <a:endParaRPr lang="en-US" sz="3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FE687-0D27-75F9-36DA-DDB4933E3C71}"/>
                  </a:ext>
                </a:extLst>
              </p:cNvPr>
              <p:cNvSpPr txBox="1"/>
              <p:nvPr/>
            </p:nvSpPr>
            <p:spPr>
              <a:xfrm>
                <a:off x="371015" y="1095552"/>
                <a:ext cx="11051627" cy="5210209"/>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t>When estimating the mean of a normal population with a small sample size and an unknown population standard deviation, you use the </a:t>
                </a:r>
                <a:r>
                  <a:rPr lang="en-US" sz="2800" b="1" dirty="0">
                    <a:solidFill>
                      <a:srgbClr val="FF0000"/>
                    </a:solidFill>
                  </a:rPr>
                  <a:t>t-distribution</a:t>
                </a:r>
                <a:r>
                  <a:rPr lang="en-US" sz="2800" dirty="0"/>
                  <a:t> instead of the normal distribution.</a:t>
                </a:r>
              </a:p>
              <a:p>
                <a:pPr algn="just"/>
                <a:r>
                  <a:rPr lang="en-US" sz="2800" dirty="0"/>
                  <a:t>        sample size (n) &lt; 30 </a:t>
                </a:r>
              </a:p>
              <a:p>
                <a:pPr algn="just"/>
                <a:r>
                  <a:rPr lang="en-US" sz="2800" dirty="0"/>
                  <a:t> </a:t>
                </a:r>
              </a:p>
              <a:p>
                <a:pPr marL="457200" indent="-457200" algn="just">
                  <a:buFont typeface="Wingdings" panose="05000000000000000000" pitchFamily="2" charset="2"/>
                  <a:buChar char="ü"/>
                </a:pPr>
                <a:r>
                  <a:rPr lang="en-US" sz="2800" dirty="0"/>
                  <a:t>Steps to Construct the Confidence Interval</a:t>
                </a:r>
              </a:p>
              <a:p>
                <a:pPr marL="914400" lvl="1" indent="-457200" algn="just">
                  <a:buFont typeface="Wingdings" panose="05000000000000000000" pitchFamily="2" charset="2"/>
                  <a:buChar char="ü"/>
                </a:pPr>
                <a:r>
                  <a:rPr lang="en-US" sz="2800" dirty="0"/>
                  <a:t>Determine the Sample Mean (</a:t>
                </a:r>
                <a14:m>
                  <m:oMath xmlns:m="http://schemas.openxmlformats.org/officeDocument/2006/math">
                    <m:acc>
                      <m:accPr>
                        <m:chr m:val="̅"/>
                        <m:ctrlPr>
                          <a:rPr lang="en-US" sz="2800" i="1" smtClean="0">
                            <a:latin typeface="Cambria Math" panose="02040503050406030204" pitchFamily="18" charset="0"/>
                          </a:rPr>
                        </m:ctrlPr>
                      </m:accPr>
                      <m:e>
                        <m:r>
                          <a:rPr lang="en-IN" sz="2800" b="0" i="1" smtClean="0">
                            <a:latin typeface="Cambria Math" panose="02040503050406030204" pitchFamily="18" charset="0"/>
                          </a:rPr>
                          <m:t>𝑥</m:t>
                        </m:r>
                      </m:e>
                    </m:acc>
                  </m:oMath>
                </a14:m>
                <a:r>
                  <a:rPr lang="en-US" sz="2800" dirty="0"/>
                  <a:t>) =</a:t>
                </a:r>
              </a:p>
              <a:p>
                <a:pPr marL="914400" lvl="1" indent="-457200" algn="just">
                  <a:buFont typeface="Wingdings" panose="05000000000000000000" pitchFamily="2" charset="2"/>
                  <a:buChar char="ü"/>
                </a:pPr>
                <a:r>
                  <a:rPr lang="en-US" sz="2800" dirty="0"/>
                  <a:t>Determine the Sample Standard Deviation (</a:t>
                </a:r>
                <a:r>
                  <a:rPr lang="en-US" sz="2800" dirty="0">
                    <a:sym typeface="Symbol" panose="05050102010706020507" pitchFamily="18" charset="2"/>
                  </a:rPr>
                  <a:t></a:t>
                </a:r>
                <a:r>
                  <a:rPr lang="en-US" sz="2800" dirty="0"/>
                  <a:t>)</a:t>
                </a:r>
              </a:p>
              <a:p>
                <a:pPr marL="914400" lvl="1" indent="-457200" algn="just">
                  <a:buFont typeface="Wingdings" panose="05000000000000000000" pitchFamily="2" charset="2"/>
                  <a:buChar char="ü"/>
                </a:pPr>
                <a:r>
                  <a:rPr lang="en-IN" sz="2800" dirty="0"/>
                  <a:t>Find the t-Score based on degree of freedom and confidence level or </a:t>
                </a:r>
                <a14:m>
                  <m:oMath xmlns:m="http://schemas.openxmlformats.org/officeDocument/2006/math">
                    <m:r>
                      <a:rPr lang="en-IN" sz="2800" b="0" i="1" smtClean="0">
                        <a:latin typeface="Cambria Math" panose="02040503050406030204" pitchFamily="18" charset="0"/>
                      </a:rPr>
                      <m:t>𝑡</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r>
                          <a:rPr lang="en-IN" sz="2800" b="0" i="1" smtClean="0">
                            <a:latin typeface="Cambria Math" panose="02040503050406030204" pitchFamily="18" charset="0"/>
                            <a:sym typeface="Symbol" panose="05050102010706020507" pitchFamily="18" charset="2"/>
                          </a:rPr>
                          <m:t></m:t>
                        </m:r>
                      </m:num>
                      <m:den>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𝑠</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𝑛</m:t>
                                </m:r>
                              </m:e>
                            </m:rad>
                          </m:den>
                        </m:f>
                      </m:den>
                    </m:f>
                  </m:oMath>
                </a14:m>
                <a:endParaRPr lang="en-IN" sz="2800" dirty="0"/>
              </a:p>
              <a:p>
                <a:pPr marL="914400" lvl="1" indent="-457200" algn="just">
                  <a:buFont typeface="Wingdings" panose="05000000000000000000" pitchFamily="2" charset="2"/>
                  <a:buChar char="ü"/>
                </a:pPr>
                <a:r>
                  <a:rPr lang="en-US" sz="2800" dirty="0"/>
                  <a:t>Construct the Confidence Interval (CI)</a:t>
                </a:r>
                <a:r>
                  <a:rPr lang="en-IN" sz="2800" dirty="0"/>
                  <a:t> </a:t>
                </a:r>
                <a:endParaRPr lang="en-IN" sz="2800" dirty="0">
                  <a:sym typeface="Symbol" panose="05050102010706020507" pitchFamily="18" charset="2"/>
                </a:endParaRPr>
              </a:p>
            </p:txBody>
          </p:sp>
        </mc:Choice>
        <mc:Fallback xmlns="">
          <p:sp>
            <p:nvSpPr>
              <p:cNvPr id="7" name="TextBox 6">
                <a:extLst>
                  <a:ext uri="{FF2B5EF4-FFF2-40B4-BE49-F238E27FC236}">
                    <a16:creationId xmlns:a16="http://schemas.microsoft.com/office/drawing/2014/main" id="{4F9FE687-0D27-75F9-36DA-DDB4933E3C71}"/>
                  </a:ext>
                </a:extLst>
              </p:cNvPr>
              <p:cNvSpPr txBox="1">
                <a:spLocks noRot="1" noChangeAspect="1" noMove="1" noResize="1" noEditPoints="1" noAdjustHandles="1" noChangeArrowheads="1" noChangeShapeType="1" noTextEdit="1"/>
              </p:cNvSpPr>
              <p:nvPr/>
            </p:nvSpPr>
            <p:spPr>
              <a:xfrm>
                <a:off x="371015" y="1095552"/>
                <a:ext cx="11051627" cy="5210209"/>
              </a:xfrm>
              <a:prstGeom prst="rect">
                <a:avLst/>
              </a:prstGeom>
              <a:blipFill>
                <a:blip r:embed="rId4"/>
                <a:stretch>
                  <a:fillRect l="-993" t="-1171" r="-1103" b="-24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16150-9037-4DEC-8045-2CAEF552AEF4}"/>
                  </a:ext>
                </a:extLst>
              </p:cNvPr>
              <p:cNvSpPr txBox="1"/>
              <p:nvPr/>
            </p:nvSpPr>
            <p:spPr>
              <a:xfrm>
                <a:off x="5309054" y="5645223"/>
                <a:ext cx="8229600" cy="7854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r>
                            <a:rPr lang="en-IN" sz="2400" b="0" i="1" smtClean="0">
                              <a:latin typeface="Cambria Math" panose="02040503050406030204" pitchFamily="18" charset="0"/>
                            </a:rPr>
                            <m:t> </m:t>
                          </m:r>
                        </m:e>
                      </m:ac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𝑡</m:t>
                          </m:r>
                        </m:e>
                        <m:sub>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m:t>
                              </m:r>
                            </m:den>
                          </m:f>
                          <m:r>
                            <a:rPr lang="en-IN" sz="2400" b="0" i="1" smtClean="0">
                              <a:latin typeface="Cambria Math" panose="02040503050406030204" pitchFamily="18" charset="0"/>
                            </a:rPr>
                            <m:t>,</m:t>
                          </m:r>
                          <m:r>
                            <a:rPr lang="en-IN" sz="2400" b="0" i="1" smtClean="0">
                              <a:latin typeface="Cambria Math" panose="02040503050406030204" pitchFamily="18" charset="0"/>
                            </a:rPr>
                            <m:t>𝑛</m:t>
                          </m:r>
                          <m:r>
                            <a:rPr lang="en-IN" sz="2400" b="0" i="1" smtClean="0">
                              <a:latin typeface="Cambria Math" panose="02040503050406030204" pitchFamily="18" charset="0"/>
                            </a:rPr>
                            <m:t>−1</m:t>
                          </m:r>
                        </m:sub>
                      </m:sSub>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𝑛</m:t>
                              </m:r>
                            </m:e>
                          </m:rad>
                        </m:den>
                      </m:f>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 </m:t>
                      </m:r>
                      <m:acc>
                        <m:accPr>
                          <m:chr m:val="̅"/>
                          <m:ctrlPr>
                            <a:rPr lang="en-IN" sz="2400" i="1">
                              <a:latin typeface="Cambria Math" panose="02040503050406030204" pitchFamily="18" charset="0"/>
                            </a:rPr>
                          </m:ctrlPr>
                        </m:accPr>
                        <m:e>
                          <m:r>
                            <a:rPr lang="en-IN" sz="2400" i="1">
                              <a:latin typeface="Cambria Math" panose="02040503050406030204" pitchFamily="18" charset="0"/>
                            </a:rPr>
                            <m:t>𝑥</m:t>
                          </m:r>
                          <m:r>
                            <a:rPr lang="en-IN" sz="2400" i="1">
                              <a:latin typeface="Cambria Math" panose="02040503050406030204" pitchFamily="18" charset="0"/>
                            </a:rPr>
                            <m:t> </m:t>
                          </m:r>
                        </m:e>
                      </m:acc>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𝑡</m:t>
                          </m:r>
                        </m:e>
                        <m:sub>
                          <m:f>
                            <m:fPr>
                              <m:type m:val="skw"/>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𝑛</m:t>
                          </m:r>
                          <m:r>
                            <a:rPr lang="en-IN" sz="2400" i="1">
                              <a:latin typeface="Cambria Math" panose="02040503050406030204" pitchFamily="18" charset="0"/>
                            </a:rPr>
                            <m:t>−1</m:t>
                          </m:r>
                        </m:sub>
                      </m:sSub>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𝑛</m:t>
                              </m:r>
                            </m:e>
                          </m:rad>
                        </m:den>
                      </m:f>
                    </m:oMath>
                  </m:oMathPara>
                </a14:m>
                <a:endParaRPr lang="en-IN" sz="2400" dirty="0"/>
              </a:p>
            </p:txBody>
          </p:sp>
        </mc:Choice>
        <mc:Fallback xmlns="">
          <p:sp>
            <p:nvSpPr>
              <p:cNvPr id="10" name="TextBox 9">
                <a:extLst>
                  <a:ext uri="{FF2B5EF4-FFF2-40B4-BE49-F238E27FC236}">
                    <a16:creationId xmlns:a16="http://schemas.microsoft.com/office/drawing/2014/main" id="{59516150-9037-4DEC-8045-2CAEF552AEF4}"/>
                  </a:ext>
                </a:extLst>
              </p:cNvPr>
              <p:cNvSpPr txBox="1">
                <a:spLocks noRot="1" noChangeAspect="1" noMove="1" noResize="1" noEditPoints="1" noAdjustHandles="1" noChangeArrowheads="1" noChangeShapeType="1" noTextEdit="1"/>
              </p:cNvSpPr>
              <p:nvPr/>
            </p:nvSpPr>
            <p:spPr>
              <a:xfrm>
                <a:off x="5309054" y="5645223"/>
                <a:ext cx="8229600" cy="785408"/>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118783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T-Distribution Characteristics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4F9FE687-0D27-75F9-36DA-DDB4933E3C71}"/>
              </a:ext>
            </a:extLst>
          </p:cNvPr>
          <p:cNvSpPr txBox="1"/>
          <p:nvPr/>
        </p:nvSpPr>
        <p:spPr>
          <a:xfrm>
            <a:off x="371015" y="793536"/>
            <a:ext cx="11051627" cy="2246769"/>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sym typeface="Symbol" panose="05050102010706020507" pitchFamily="18" charset="2"/>
              </a:rPr>
              <a:t>T distribution-symmetric, unimodal, mean =0, flatter in middle and have more area is their tails than the normal distribution </a:t>
            </a:r>
          </a:p>
          <a:p>
            <a:pPr marL="914400" lvl="1" indent="-457200" algn="just">
              <a:buFont typeface="Wingdings" panose="05000000000000000000" pitchFamily="2" charset="2"/>
              <a:buChar char="ü"/>
            </a:pPr>
            <a:r>
              <a:rPr lang="en-IN" sz="2800" dirty="0">
                <a:sym typeface="Symbol" panose="05050102010706020507" pitchFamily="18" charset="2"/>
              </a:rPr>
              <a:t>T distribution approach the normal curve as n becomes larger </a:t>
            </a:r>
          </a:p>
          <a:p>
            <a:pPr marL="914400" lvl="1" indent="-457200" algn="just">
              <a:buFont typeface="Wingdings" panose="05000000000000000000" pitchFamily="2" charset="2"/>
              <a:buChar char="ü"/>
            </a:pPr>
            <a:r>
              <a:rPr lang="en-IN" sz="2800" dirty="0">
                <a:sym typeface="Symbol" panose="05050102010706020507" pitchFamily="18" charset="2"/>
              </a:rPr>
              <a:t>T distribution is to be used when the population variance or population Std Dev is unknown, regardless of the size of the sample </a:t>
            </a:r>
          </a:p>
        </p:txBody>
      </p:sp>
      <p:pic>
        <p:nvPicPr>
          <p:cNvPr id="10" name="Picture 9">
            <a:extLst>
              <a:ext uri="{FF2B5EF4-FFF2-40B4-BE49-F238E27FC236}">
                <a16:creationId xmlns:a16="http://schemas.microsoft.com/office/drawing/2014/main" id="{E4DD60CD-4EC6-95CE-84C8-FD19F1A5D8C0}"/>
              </a:ext>
            </a:extLst>
          </p:cNvPr>
          <p:cNvPicPr>
            <a:picLocks noChangeAspect="1"/>
          </p:cNvPicPr>
          <p:nvPr/>
        </p:nvPicPr>
        <p:blipFill>
          <a:blip r:embed="rId4"/>
          <a:stretch>
            <a:fillRect/>
          </a:stretch>
        </p:blipFill>
        <p:spPr>
          <a:xfrm>
            <a:off x="2998976" y="3297616"/>
            <a:ext cx="6194048" cy="2766848"/>
          </a:xfrm>
          <a:prstGeom prst="rect">
            <a:avLst/>
          </a:prstGeom>
        </p:spPr>
      </p:pic>
    </p:spTree>
    <p:extLst>
      <p:ext uri="{BB962C8B-B14F-4D97-AF65-F5344CB8AC3E}">
        <p14:creationId xmlns:p14="http://schemas.microsoft.com/office/powerpoint/2010/main" val="1555981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293034" y="58664"/>
            <a:ext cx="7943394" cy="707886"/>
          </a:xfrm>
          <a:prstGeom prst="rect">
            <a:avLst/>
          </a:prstGeom>
          <a:noFill/>
        </p:spPr>
        <p:txBody>
          <a:bodyPr wrap="square" rtlCol="0">
            <a:spAutoFit/>
          </a:bodyPr>
          <a:lstStyle/>
          <a:p>
            <a:pPr algn="ctr"/>
            <a:r>
              <a:rPr lang="en-US" sz="4000" dirty="0">
                <a:solidFill>
                  <a:srgbClr val="FF0000"/>
                </a:solidFill>
                <a:latin typeface="Times New Roman" panose="02020603050405020304" pitchFamily="18" charset="0"/>
                <a:cs typeface="Times New Roman" panose="02020603050405020304" pitchFamily="18" charset="0"/>
              </a:rPr>
              <a:t>Methods of EDA</a:t>
            </a:r>
          </a:p>
        </p:txBody>
      </p:sp>
      <p:sp>
        <p:nvSpPr>
          <p:cNvPr id="6" name="TextBox 5">
            <a:extLst>
              <a:ext uri="{FF2B5EF4-FFF2-40B4-BE49-F238E27FC236}">
                <a16:creationId xmlns:a16="http://schemas.microsoft.com/office/drawing/2014/main" id="{193F1DCD-2679-12C6-F540-ECB653948013}"/>
              </a:ext>
            </a:extLst>
          </p:cNvPr>
          <p:cNvSpPr txBox="1"/>
          <p:nvPr/>
        </p:nvSpPr>
        <p:spPr>
          <a:xfrm>
            <a:off x="432937" y="769642"/>
            <a:ext cx="11326123" cy="523220"/>
          </a:xfrm>
          <a:prstGeom prst="rect">
            <a:avLst/>
          </a:prstGeom>
          <a:noFill/>
        </p:spPr>
        <p:txBody>
          <a:bodyPr wrap="square" rtlCol="0">
            <a:spAutoFit/>
          </a:bodyPr>
          <a:lstStyle/>
          <a:p>
            <a:pPr algn="just"/>
            <a:endParaRPr lang="en-US" sz="2800" dirty="0">
              <a:solidFill>
                <a:srgbClr val="171717"/>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582AEAD-DF73-425E-9B6A-FE49C8445AFD}"/>
              </a:ext>
            </a:extLst>
          </p:cNvPr>
          <p:cNvSpPr txBox="1"/>
          <p:nvPr/>
        </p:nvSpPr>
        <p:spPr>
          <a:xfrm>
            <a:off x="432937" y="1139483"/>
            <a:ext cx="10975961" cy="1815882"/>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solidFill>
                  <a:srgbClr val="FF0000"/>
                </a:solidFill>
              </a:rPr>
              <a:t>Data Cleaning: </a:t>
            </a:r>
            <a:r>
              <a:rPr lang="en-US" sz="2800" dirty="0"/>
              <a:t>Identify and handle missing values, outliers, and inconsistencies in the data</a:t>
            </a:r>
          </a:p>
          <a:p>
            <a:pPr marL="457200" indent="-457200" algn="just">
              <a:buFont typeface="Wingdings" panose="05000000000000000000" pitchFamily="2" charset="2"/>
              <a:buChar char="ü"/>
            </a:pPr>
            <a:r>
              <a:rPr lang="en-US" sz="2800" b="1" dirty="0">
                <a:solidFill>
                  <a:srgbClr val="FF0000"/>
                </a:solidFill>
              </a:rPr>
              <a:t>Correlation Analysis</a:t>
            </a:r>
            <a:r>
              <a:rPr lang="en-US" sz="2800" dirty="0">
                <a:solidFill>
                  <a:srgbClr val="FF0000"/>
                </a:solidFill>
              </a:rPr>
              <a:t>: </a:t>
            </a:r>
            <a:r>
              <a:rPr lang="en-US" sz="2800" dirty="0"/>
              <a:t>Examine the relationships between variables using correlation coefficients and scatter plots.</a:t>
            </a:r>
            <a:endParaRPr lang="en-IN" sz="2800" dirty="0"/>
          </a:p>
        </p:txBody>
      </p:sp>
      <p:pic>
        <p:nvPicPr>
          <p:cNvPr id="9218" name="Picture 2" descr="Correlation Coefficient | Types, Formulas &amp; Examples">
            <a:extLst>
              <a:ext uri="{FF2B5EF4-FFF2-40B4-BE49-F238E27FC236}">
                <a16:creationId xmlns:a16="http://schemas.microsoft.com/office/drawing/2014/main" id="{29BB004A-05D9-4A95-96FF-4E49AC43B4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002"/>
          <a:stretch/>
        </p:blipFill>
        <p:spPr bwMode="auto">
          <a:xfrm>
            <a:off x="1092589" y="3168573"/>
            <a:ext cx="9753600" cy="281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46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Table of Critical Values of t </a:t>
            </a:r>
            <a:endParaRPr lang="en-US" sz="4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0D21358-9881-446A-190E-DC04A5CCA320}"/>
              </a:ext>
            </a:extLst>
          </p:cNvPr>
          <p:cNvSpPr/>
          <p:nvPr/>
        </p:nvSpPr>
        <p:spPr>
          <a:xfrm>
            <a:off x="371015" y="926275"/>
            <a:ext cx="11689080" cy="1384995"/>
          </a:xfrm>
          <a:prstGeom prst="rect">
            <a:avLst/>
          </a:prstGeom>
        </p:spPr>
        <p:txBody>
          <a:bodyPr wrap="square">
            <a:spAutoFit/>
          </a:bodyPr>
          <a:lstStyle/>
          <a:p>
            <a:pPr lvl="1" fontAlgn="base"/>
            <a:endParaRPr lang="en-IN" sz="2800" dirty="0"/>
          </a:p>
          <a:p>
            <a:pPr marL="914400" lvl="1" indent="-457200" fontAlgn="base">
              <a:buFont typeface="Wingdings" panose="05000000000000000000" pitchFamily="2" charset="2"/>
              <a:buChar char="ü"/>
            </a:pPr>
            <a:endParaRPr lang="en-IN" sz="2800" dirty="0"/>
          </a:p>
          <a:p>
            <a:pPr marL="914400" lvl="1" indent="-457200" fontAlgn="base">
              <a:buFont typeface="Wingdings" panose="05000000000000000000" pitchFamily="2" charset="2"/>
              <a:buChar char="ü"/>
            </a:pPr>
            <a:endParaRPr lang="en-IN" sz="28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pic>
        <p:nvPicPr>
          <p:cNvPr id="3" name="Picture 2">
            <a:extLst>
              <a:ext uri="{FF2B5EF4-FFF2-40B4-BE49-F238E27FC236}">
                <a16:creationId xmlns:a16="http://schemas.microsoft.com/office/drawing/2014/main" id="{942CC2B8-36FE-2A7F-AC67-55C154DE1D46}"/>
              </a:ext>
            </a:extLst>
          </p:cNvPr>
          <p:cNvPicPr>
            <a:picLocks noChangeAspect="1"/>
          </p:cNvPicPr>
          <p:nvPr/>
        </p:nvPicPr>
        <p:blipFill>
          <a:blip r:embed="rId4"/>
          <a:stretch>
            <a:fillRect/>
          </a:stretch>
        </p:blipFill>
        <p:spPr>
          <a:xfrm>
            <a:off x="675247" y="1101465"/>
            <a:ext cx="11386114" cy="5476591"/>
          </a:xfrm>
          <a:prstGeom prst="rect">
            <a:avLst/>
          </a:prstGeom>
        </p:spPr>
      </p:pic>
    </p:spTree>
    <p:extLst>
      <p:ext uri="{BB962C8B-B14F-4D97-AF65-F5344CB8AC3E}">
        <p14:creationId xmlns:p14="http://schemas.microsoft.com/office/powerpoint/2010/main" val="3058748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p:sp>
        <p:nvSpPr>
          <p:cNvPr id="2" name="TextBox 1">
            <a:extLst>
              <a:ext uri="{FF2B5EF4-FFF2-40B4-BE49-F238E27FC236}">
                <a16:creationId xmlns:a16="http://schemas.microsoft.com/office/drawing/2014/main" id="{89EBBBCA-E954-451B-B60B-283D5FFBB291}"/>
              </a:ext>
            </a:extLst>
          </p:cNvPr>
          <p:cNvSpPr txBox="1"/>
          <p:nvPr/>
        </p:nvSpPr>
        <p:spPr>
          <a:xfrm>
            <a:off x="717452" y="831126"/>
            <a:ext cx="10888034" cy="6001643"/>
          </a:xfrm>
          <a:prstGeom prst="rect">
            <a:avLst/>
          </a:prstGeom>
          <a:noFill/>
        </p:spPr>
        <p:txBody>
          <a:bodyPr wrap="square" rtlCol="0">
            <a:spAutoFit/>
          </a:bodyPr>
          <a:lstStyle/>
          <a:p>
            <a:pPr algn="just"/>
            <a:r>
              <a:rPr lang="en-IN" sz="2400" dirty="0"/>
              <a:t>3. The owner of a large equipment rental company wants to make rather quick estimate of the average number of days a piece of ditch digging equipment is rented out per person per time.  The company has records of all rentals, but the amount of time required to conduct an audit of all accounts would be prohibitive. The owner decides to take a random sample of rental invoices. Fourteen different rentals of ditch diggers are selected </a:t>
            </a:r>
            <a:r>
              <a:rPr lang="en-IN" sz="2400" dirty="0" err="1"/>
              <a:t>randomble</a:t>
            </a:r>
            <a:r>
              <a:rPr lang="en-IN" sz="2400" dirty="0"/>
              <a:t> from the files, yielding the following data. She uses these data construct a 99% confidence interval to estimate the average number of days that a ditch digger is rented and assumes that the number of </a:t>
            </a:r>
            <a:r>
              <a:rPr lang="en-IN" sz="2400" dirty="0" err="1"/>
              <a:t>datas</a:t>
            </a:r>
            <a:r>
              <a:rPr lang="en-IN" sz="2400" dirty="0"/>
              <a:t> per rental is normally distributed in  the population.  The data: 3, 1, 3, 2, 5, 1, 2, 1, 4, 2, 1, 3, 1,1</a:t>
            </a:r>
          </a:p>
          <a:p>
            <a:pPr algn="just"/>
            <a:endParaRPr lang="en-IN" sz="2400" dirty="0"/>
          </a:p>
          <a:p>
            <a:pPr algn="just"/>
            <a:r>
              <a:rPr lang="en-IN" sz="2400" dirty="0"/>
              <a:t>Given information:  </a:t>
            </a:r>
          </a:p>
          <a:p>
            <a:pPr algn="just"/>
            <a:r>
              <a:rPr lang="en-IN" sz="2400" dirty="0"/>
              <a:t>n = 14</a:t>
            </a:r>
          </a:p>
          <a:p>
            <a:pPr algn="just"/>
            <a:r>
              <a:rPr lang="en-IN" sz="2400" dirty="0"/>
              <a:t>Sample data:   3, 1, 3, 2, 5, 1, 2, 1, 4, 2, 1, 3, 1,1</a:t>
            </a:r>
          </a:p>
          <a:p>
            <a:pPr algn="just"/>
            <a:r>
              <a:rPr lang="en-IN" sz="2400" dirty="0"/>
              <a:t>Confidence level = 99%</a:t>
            </a:r>
          </a:p>
          <a:p>
            <a:pPr algn="just"/>
            <a:endParaRPr lang="en-IN" sz="2400" dirty="0"/>
          </a:p>
          <a:p>
            <a:pPr algn="just"/>
            <a:endParaRPr lang="en-IN" sz="2400" dirty="0"/>
          </a:p>
        </p:txBody>
      </p:sp>
    </p:spTree>
    <p:extLst>
      <p:ext uri="{BB962C8B-B14F-4D97-AF65-F5344CB8AC3E}">
        <p14:creationId xmlns:p14="http://schemas.microsoft.com/office/powerpoint/2010/main" val="1373161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EBBBCA-E954-451B-B60B-283D5FFBB291}"/>
                  </a:ext>
                </a:extLst>
              </p:cNvPr>
              <p:cNvSpPr txBox="1"/>
              <p:nvPr/>
            </p:nvSpPr>
            <p:spPr>
              <a:xfrm>
                <a:off x="651983" y="785769"/>
                <a:ext cx="10888034" cy="5992025"/>
              </a:xfrm>
              <a:prstGeom prst="rect">
                <a:avLst/>
              </a:prstGeom>
              <a:noFill/>
            </p:spPr>
            <p:txBody>
              <a:bodyPr wrap="square" rtlCol="0">
                <a:spAutoFit/>
              </a:bodyPr>
              <a:lstStyle/>
              <a:p>
                <a:pPr algn="just"/>
                <a:r>
                  <a:rPr lang="en-IN" sz="2400" dirty="0"/>
                  <a:t>Calculate the Sample Mean</a:t>
                </a:r>
              </a:p>
              <a:p>
                <a:pPr algn="just"/>
                <a:endParaRPr lang="en-IN" sz="2400" dirty="0"/>
              </a:p>
              <a:p>
                <a:pPr algn="just"/>
                <a:r>
                  <a:rPr lang="en-IN" sz="2400" dirty="0"/>
                  <a:t>                                                                                                      = 1.79</a:t>
                </a:r>
              </a:p>
              <a:p>
                <a:pPr algn="just"/>
                <a:endParaRPr lang="en-IN" sz="2400" dirty="0"/>
              </a:p>
              <a:p>
                <a:pPr algn="just"/>
                <a:r>
                  <a:rPr lang="en-US" sz="2400" dirty="0"/>
                  <a:t>Calculate the Sample Standard Deviation (s)</a:t>
                </a:r>
              </a:p>
              <a:p>
                <a:pPr algn="just"/>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sym typeface="Symbol" panose="05050102010706020507" pitchFamily="18" charset="2"/>
                          </a:rPr>
                          <m:t></m:t>
                        </m:r>
                      </m:e>
                      <m:sup>
                        <m:r>
                          <a:rPr lang="en-IN" sz="2400" i="1">
                            <a:latin typeface="Cambria Math" panose="02040503050406030204" pitchFamily="18" charset="0"/>
                          </a:rPr>
                          <m:t>2</m:t>
                        </m:r>
                      </m:sup>
                    </m:sSup>
                    <m:r>
                      <a:rPr lang="en-IN" sz="2400" i="1">
                        <a:latin typeface="Cambria Math" panose="02040503050406030204" pitchFamily="18" charset="0"/>
                      </a:rPr>
                      <m:t>=</m:t>
                    </m:r>
                    <m:f>
                      <m:fPr>
                        <m:ctrlPr>
                          <a:rPr lang="en-IN" sz="2400" i="1">
                            <a:latin typeface="Cambria Math" panose="02040503050406030204" pitchFamily="18" charset="0"/>
                          </a:rPr>
                        </m:ctrlPr>
                      </m:fPr>
                      <m:num>
                        <m:nary>
                          <m:naryPr>
                            <m:chr m:val="∑"/>
                            <m:subHide m:val="on"/>
                            <m:supHide m:val="on"/>
                            <m:ctrlPr>
                              <a:rPr lang="en-IN" sz="2400" i="1">
                                <a:latin typeface="Cambria Math" panose="02040503050406030204" pitchFamily="18" charset="0"/>
                              </a:rPr>
                            </m:ctrlPr>
                          </m:naryPr>
                          <m:sub/>
                          <m:sup/>
                          <m:e>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𝑖</m:t>
                                        </m:r>
                                      </m:sub>
                                    </m:sSub>
                                    <m:r>
                                      <a:rPr lang="en-IN" sz="2400" i="1">
                                        <a:latin typeface="Cambria Math" panose="02040503050406030204" pitchFamily="18" charset="0"/>
                                      </a:rPr>
                                      <m:t>−</m:t>
                                    </m:r>
                                    <m:acc>
                                      <m:accPr>
                                        <m:chr m:val="̅"/>
                                        <m:ctrlPr>
                                          <a:rPr lang="en-IN" sz="2400" i="1">
                                            <a:latin typeface="Cambria Math" panose="02040503050406030204" pitchFamily="18" charset="0"/>
                                          </a:rPr>
                                        </m:ctrlPr>
                                      </m:accPr>
                                      <m:e>
                                        <m:r>
                                          <a:rPr lang="en-IN" sz="2400" i="1">
                                            <a:latin typeface="Cambria Math" panose="02040503050406030204" pitchFamily="18" charset="0"/>
                                          </a:rPr>
                                          <m:t>𝑥</m:t>
                                        </m:r>
                                      </m:e>
                                    </m:acc>
                                  </m:e>
                                </m:d>
                              </m:e>
                              <m:sup>
                                <m:r>
                                  <a:rPr lang="en-IN" sz="2400" i="1">
                                    <a:latin typeface="Cambria Math" panose="02040503050406030204" pitchFamily="18" charset="0"/>
                                  </a:rPr>
                                  <m:t>2</m:t>
                                </m:r>
                              </m:sup>
                            </m:sSup>
                          </m:e>
                        </m:nary>
                      </m:num>
                      <m:den>
                        <m:r>
                          <a:rPr lang="en-IN" sz="2400" i="1">
                            <a:latin typeface="Cambria Math" panose="02040503050406030204" pitchFamily="18" charset="0"/>
                          </a:rPr>
                          <m:t>𝑛</m:t>
                        </m:r>
                        <m:r>
                          <a:rPr lang="en-IN" sz="2400" i="1">
                            <a:latin typeface="Cambria Math" panose="02040503050406030204" pitchFamily="18" charset="0"/>
                          </a:rPr>
                          <m:t>−1</m:t>
                        </m:r>
                      </m:den>
                    </m:f>
                  </m:oMath>
                </a14:m>
                <a:r>
                  <a:rPr lang="en-IN" sz="2400" dirty="0"/>
                  <a:t>  = </a:t>
                </a:r>
                <a14:m>
                  <m:oMath xmlns:m="http://schemas.openxmlformats.org/officeDocument/2006/math">
                    <m:f>
                      <m:fPr>
                        <m:ctrlPr>
                          <a:rPr lang="en-IN" sz="2400" i="1" smtClean="0">
                            <a:latin typeface="Cambria Math" panose="02040503050406030204" pitchFamily="18" charset="0"/>
                          </a:rPr>
                        </m:ctrlPr>
                      </m:fPr>
                      <m:num>
                        <m:sSup>
                          <m:sSupPr>
                            <m:ctrlPr>
                              <a:rPr lang="en-IN" sz="2400" i="1" smtClean="0">
                                <a:latin typeface="Cambria Math" panose="02040503050406030204" pitchFamily="18" charset="0"/>
                              </a:rPr>
                            </m:ctrlPr>
                          </m:sSupPr>
                          <m:e>
                            <m:d>
                              <m:dPr>
                                <m:ctrlPr>
                                  <a:rPr lang="en-IN" sz="2400" i="1" smtClean="0">
                                    <a:latin typeface="Cambria Math" panose="02040503050406030204" pitchFamily="18" charset="0"/>
                                  </a:rPr>
                                </m:ctrlPr>
                              </m:dPr>
                              <m:e>
                                <m:r>
                                  <a:rPr lang="en-IN" sz="2400" b="0" i="1" smtClean="0">
                                    <a:latin typeface="Cambria Math" panose="02040503050406030204" pitchFamily="18" charset="0"/>
                                  </a:rPr>
                                  <m:t>3−1.79</m:t>
                                </m:r>
                              </m:e>
                            </m:d>
                          </m:e>
                          <m:sup>
                            <m:r>
                              <a:rPr lang="en-IN" sz="2400" b="0" i="1" smtClean="0">
                                <a:latin typeface="Cambria Math" panose="02040503050406030204" pitchFamily="18" charset="0"/>
                              </a:rPr>
                              <m:t>2</m:t>
                            </m:r>
                          </m:sup>
                        </m:sSup>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IN" sz="2400" b="0" i="1" smtClean="0">
                                    <a:latin typeface="Cambria Math" panose="02040503050406030204" pitchFamily="18" charset="0"/>
                                  </a:rPr>
                                  <m:t>1</m:t>
                                </m:r>
                                <m:r>
                                  <a:rPr lang="en-IN" sz="2400" i="1">
                                    <a:latin typeface="Cambria Math" panose="02040503050406030204" pitchFamily="18" charset="0"/>
                                  </a:rPr>
                                  <m:t>−1.79</m:t>
                                </m:r>
                              </m:e>
                            </m:d>
                          </m:e>
                          <m:sup>
                            <m:r>
                              <a:rPr lang="en-IN" sz="2400" i="1">
                                <a:latin typeface="Cambria Math" panose="02040503050406030204" pitchFamily="18" charset="0"/>
                              </a:rPr>
                              <m:t>2</m:t>
                            </m:r>
                          </m:sup>
                        </m:sSup>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IN" sz="2400" i="1">
                                    <a:latin typeface="Cambria Math" panose="02040503050406030204" pitchFamily="18" charset="0"/>
                                  </a:rPr>
                                  <m:t>3−1.79</m:t>
                                </m:r>
                              </m:e>
                            </m:d>
                          </m:e>
                          <m:sup>
                            <m:r>
                              <a:rPr lang="en-IN" sz="2400" i="1">
                                <a:latin typeface="Cambria Math" panose="02040503050406030204" pitchFamily="18" charset="0"/>
                              </a:rPr>
                              <m:t>2</m:t>
                            </m:r>
                          </m:sup>
                        </m:sSup>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IN" sz="2400" b="0" i="1" smtClean="0">
                                    <a:latin typeface="Cambria Math" panose="02040503050406030204" pitchFamily="18" charset="0"/>
                                  </a:rPr>
                                  <m:t>2</m:t>
                                </m:r>
                                <m:r>
                                  <a:rPr lang="en-IN" sz="2400" i="1">
                                    <a:latin typeface="Cambria Math" panose="02040503050406030204" pitchFamily="18" charset="0"/>
                                  </a:rPr>
                                  <m:t>−1.79</m:t>
                                </m:r>
                              </m:e>
                            </m:d>
                          </m:e>
                          <m:sup>
                            <m:r>
                              <a:rPr lang="en-IN" sz="2400" i="1">
                                <a:latin typeface="Cambria Math" panose="02040503050406030204" pitchFamily="18" charset="0"/>
                              </a:rPr>
                              <m:t>2</m:t>
                            </m:r>
                          </m:sup>
                        </m:sSup>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IN" sz="2400" b="0" i="1" smtClean="0">
                                    <a:latin typeface="Cambria Math" panose="02040503050406030204" pitchFamily="18" charset="0"/>
                                  </a:rPr>
                                  <m:t>5</m:t>
                                </m:r>
                                <m:r>
                                  <a:rPr lang="en-IN" sz="2400" i="1">
                                    <a:latin typeface="Cambria Math" panose="02040503050406030204" pitchFamily="18" charset="0"/>
                                  </a:rPr>
                                  <m:t>−1.79</m:t>
                                </m:r>
                              </m:e>
                            </m:d>
                          </m:e>
                          <m:sup>
                            <m:r>
                              <a:rPr lang="en-IN" sz="2400" i="1">
                                <a:latin typeface="Cambria Math" panose="02040503050406030204" pitchFamily="18" charset="0"/>
                              </a:rPr>
                              <m:t>2</m:t>
                            </m:r>
                          </m:sup>
                        </m:sSup>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IN" sz="2400" b="0" i="1" smtClean="0">
                                    <a:latin typeface="Cambria Math" panose="02040503050406030204" pitchFamily="18" charset="0"/>
                                  </a:rPr>
                                  <m:t>1</m:t>
                                </m:r>
                                <m:r>
                                  <a:rPr lang="en-IN" sz="2400" i="1">
                                    <a:latin typeface="Cambria Math" panose="02040503050406030204" pitchFamily="18" charset="0"/>
                                  </a:rPr>
                                  <m:t>−1.79</m:t>
                                </m:r>
                              </m:e>
                            </m:d>
                          </m:e>
                          <m:sup>
                            <m:r>
                              <a:rPr lang="en-IN" sz="2400" i="1">
                                <a:latin typeface="Cambria Math" panose="02040503050406030204" pitchFamily="18" charset="0"/>
                              </a:rPr>
                              <m:t>2</m:t>
                            </m:r>
                          </m:sup>
                        </m:sSup>
                      </m:num>
                      <m:den>
                        <m:r>
                          <a:rPr lang="en-IN" sz="2400" b="0" i="1" smtClean="0">
                            <a:latin typeface="Cambria Math" panose="02040503050406030204" pitchFamily="18" charset="0"/>
                          </a:rPr>
                          <m:t>14−1</m:t>
                        </m:r>
                      </m:den>
                    </m:f>
                  </m:oMath>
                </a14:m>
                <a:r>
                  <a:rPr lang="en-IN" sz="2400" dirty="0"/>
                  <a:t> =0.52</a:t>
                </a:r>
              </a:p>
              <a:p>
                <a:pPr algn="just"/>
                <a:endParaRPr lang="en-IN" sz="2400" dirty="0">
                  <a:sym typeface="Symbol" panose="05050102010706020507" pitchFamily="18" charset="2"/>
                </a:endParaRPr>
              </a:p>
              <a:p>
                <a:pPr algn="just"/>
                <a:r>
                  <a:rPr lang="en-IN" sz="2400" dirty="0">
                    <a:sym typeface="Symbol" panose="05050102010706020507" pitchFamily="18" charset="2"/>
                  </a:rPr>
                  <a:t> = 0.72</a:t>
                </a:r>
                <a:endParaRPr lang="en-IN" sz="2400" dirty="0"/>
              </a:p>
              <a:p>
                <a:pPr algn="just"/>
                <a:r>
                  <a:rPr lang="en-IN" sz="2400" dirty="0"/>
                  <a:t>Df= n-1 = 13 </a:t>
                </a:r>
              </a:p>
              <a:p>
                <a:pPr algn="just"/>
                <a:endParaRPr lang="en-IN" sz="2400" dirty="0"/>
              </a:p>
              <a:p>
                <a:pPr algn="just"/>
                <a14:m>
                  <m:oMath xmlns:m="http://schemas.openxmlformats.org/officeDocument/2006/math">
                    <m:f>
                      <m:fPr>
                        <m:type m:val="skw"/>
                        <m:ctrlPr>
                          <a:rPr lang="en-IN" sz="2400" i="1" smtClean="0">
                            <a:latin typeface="Cambria Math" panose="02040503050406030204" pitchFamily="18" charset="0"/>
                          </a:rPr>
                        </m:ctrlPr>
                      </m:fPr>
                      <m:num>
                        <m:r>
                          <a:rPr lang="en-IN" sz="240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2 </m:t>
                        </m:r>
                      </m:den>
                    </m:f>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1−0.99</m:t>
                        </m:r>
                      </m:num>
                      <m:den>
                        <m:r>
                          <a:rPr lang="en-IN" sz="2400" b="0" i="1" smtClean="0">
                            <a:latin typeface="Cambria Math" panose="02040503050406030204" pitchFamily="18" charset="0"/>
                          </a:rPr>
                          <m:t>2</m:t>
                        </m:r>
                      </m:den>
                    </m:f>
                    <m:r>
                      <a:rPr lang="en-IN" sz="2400" b="0" i="1" smtClean="0">
                        <a:latin typeface="Cambria Math" panose="02040503050406030204" pitchFamily="18" charset="0"/>
                      </a:rPr>
                      <m:t>=</m:t>
                    </m:r>
                  </m:oMath>
                </a14:m>
                <a:r>
                  <a:rPr lang="en-IN" sz="2400" dirty="0"/>
                  <a:t> 0.005 </a:t>
                </a:r>
              </a:p>
              <a:p>
                <a:pPr algn="just"/>
                <a:r>
                  <a:rPr lang="en-IN" sz="2400" dirty="0"/>
                  <a:t>t = 3.012 (from the table based on </a:t>
                </a:r>
                <a:r>
                  <a:rPr lang="en-IN" sz="2400" dirty="0">
                    <a:sym typeface="Symbol" panose="05050102010706020507" pitchFamily="18" charset="2"/>
                  </a:rPr>
                  <a:t> and df)</a:t>
                </a:r>
                <a:endParaRPr lang="en-IN" sz="2400" dirty="0"/>
              </a:p>
              <a:p>
                <a:pPr algn="just"/>
                <a:endParaRPr lang="en-IN" sz="2400" dirty="0"/>
              </a:p>
              <a:p>
                <a:pPr algn="just"/>
                <a:endParaRPr lang="en-IN" sz="2400" dirty="0"/>
              </a:p>
              <a:p>
                <a:pPr algn="just"/>
                <a:endParaRPr lang="en-IN" sz="2400" dirty="0"/>
              </a:p>
            </p:txBody>
          </p:sp>
        </mc:Choice>
        <mc:Fallback xmlns="">
          <p:sp>
            <p:nvSpPr>
              <p:cNvPr id="2" name="TextBox 1">
                <a:extLst>
                  <a:ext uri="{FF2B5EF4-FFF2-40B4-BE49-F238E27FC236}">
                    <a16:creationId xmlns:a16="http://schemas.microsoft.com/office/drawing/2014/main" id="{89EBBBCA-E954-451B-B60B-283D5FFBB291}"/>
                  </a:ext>
                </a:extLst>
              </p:cNvPr>
              <p:cNvSpPr txBox="1">
                <a:spLocks noRot="1" noChangeAspect="1" noMove="1" noResize="1" noEditPoints="1" noAdjustHandles="1" noChangeArrowheads="1" noChangeShapeType="1" noTextEdit="1"/>
              </p:cNvSpPr>
              <p:nvPr/>
            </p:nvSpPr>
            <p:spPr>
              <a:xfrm>
                <a:off x="651983" y="785769"/>
                <a:ext cx="10888034" cy="5992025"/>
              </a:xfrm>
              <a:prstGeom prst="rect">
                <a:avLst/>
              </a:prstGeom>
              <a:blipFill>
                <a:blip r:embed="rId4"/>
                <a:stretch>
                  <a:fillRect l="-896" t="-814"/>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B598CB5D-27D9-4F4D-857F-E2CE4F67F697}"/>
              </a:ext>
            </a:extLst>
          </p:cNvPr>
          <p:cNvPicPr>
            <a:picLocks noChangeAspect="1"/>
          </p:cNvPicPr>
          <p:nvPr/>
        </p:nvPicPr>
        <p:blipFill>
          <a:blip r:embed="rId5"/>
          <a:stretch>
            <a:fillRect/>
          </a:stretch>
        </p:blipFill>
        <p:spPr>
          <a:xfrm>
            <a:off x="814560" y="1330711"/>
            <a:ext cx="6658904" cy="552527"/>
          </a:xfrm>
          <a:prstGeom prst="rect">
            <a:avLst/>
          </a:prstGeom>
        </p:spPr>
      </p:pic>
      <p:pic>
        <p:nvPicPr>
          <p:cNvPr id="7" name="Picture 6">
            <a:extLst>
              <a:ext uri="{FF2B5EF4-FFF2-40B4-BE49-F238E27FC236}">
                <a16:creationId xmlns:a16="http://schemas.microsoft.com/office/drawing/2014/main" id="{23CC36C7-2938-4706-B9F4-EB7979F935D1}"/>
              </a:ext>
            </a:extLst>
          </p:cNvPr>
          <p:cNvPicPr>
            <a:picLocks noChangeAspect="1"/>
          </p:cNvPicPr>
          <p:nvPr/>
        </p:nvPicPr>
        <p:blipFill>
          <a:blip r:embed="rId6"/>
          <a:stretch>
            <a:fillRect/>
          </a:stretch>
        </p:blipFill>
        <p:spPr>
          <a:xfrm>
            <a:off x="4480560" y="3222348"/>
            <a:ext cx="7325747" cy="857370"/>
          </a:xfrm>
          <a:prstGeom prst="rect">
            <a:avLst/>
          </a:prstGeom>
        </p:spPr>
      </p:pic>
      <p:pic>
        <p:nvPicPr>
          <p:cNvPr id="9" name="Picture 8">
            <a:extLst>
              <a:ext uri="{FF2B5EF4-FFF2-40B4-BE49-F238E27FC236}">
                <a16:creationId xmlns:a16="http://schemas.microsoft.com/office/drawing/2014/main" id="{5ED1EE05-A0F3-40E0-891A-847E10E7607D}"/>
              </a:ext>
            </a:extLst>
          </p:cNvPr>
          <p:cNvPicPr>
            <a:picLocks noChangeAspect="1"/>
          </p:cNvPicPr>
          <p:nvPr/>
        </p:nvPicPr>
        <p:blipFill>
          <a:blip r:embed="rId7"/>
          <a:stretch>
            <a:fillRect/>
          </a:stretch>
        </p:blipFill>
        <p:spPr>
          <a:xfrm>
            <a:off x="4919437" y="4097863"/>
            <a:ext cx="6725589" cy="733527"/>
          </a:xfrm>
          <a:prstGeom prst="rect">
            <a:avLst/>
          </a:prstGeom>
        </p:spPr>
      </p:pic>
    </p:spTree>
    <p:extLst>
      <p:ext uri="{BB962C8B-B14F-4D97-AF65-F5344CB8AC3E}">
        <p14:creationId xmlns:p14="http://schemas.microsoft.com/office/powerpoint/2010/main" val="9646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F05B5A-66AF-4BE5-94F4-D6F6611509FA}"/>
                  </a:ext>
                </a:extLst>
              </p:cNvPr>
              <p:cNvSpPr txBox="1"/>
              <p:nvPr/>
            </p:nvSpPr>
            <p:spPr>
              <a:xfrm>
                <a:off x="1945990" y="991947"/>
                <a:ext cx="8229600" cy="7854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r>
                            <a:rPr lang="en-IN" sz="2400" b="0" i="1" smtClean="0">
                              <a:latin typeface="Cambria Math" panose="02040503050406030204" pitchFamily="18" charset="0"/>
                            </a:rPr>
                            <m:t> </m:t>
                          </m:r>
                        </m:e>
                      </m:ac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𝑡</m:t>
                          </m:r>
                        </m:e>
                        <m:sub>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m:t>
                              </m:r>
                            </m:den>
                          </m:f>
                          <m:r>
                            <a:rPr lang="en-IN" sz="2400" b="0" i="1" smtClean="0">
                              <a:latin typeface="Cambria Math" panose="02040503050406030204" pitchFamily="18" charset="0"/>
                            </a:rPr>
                            <m:t>,</m:t>
                          </m:r>
                          <m:r>
                            <a:rPr lang="en-IN" sz="2400" b="0" i="1" smtClean="0">
                              <a:latin typeface="Cambria Math" panose="02040503050406030204" pitchFamily="18" charset="0"/>
                            </a:rPr>
                            <m:t>𝑛</m:t>
                          </m:r>
                          <m:r>
                            <a:rPr lang="en-IN" sz="2400" b="0" i="1" smtClean="0">
                              <a:latin typeface="Cambria Math" panose="02040503050406030204" pitchFamily="18" charset="0"/>
                            </a:rPr>
                            <m:t>−1</m:t>
                          </m:r>
                        </m:sub>
                      </m:sSub>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𝑛</m:t>
                              </m:r>
                            </m:e>
                          </m:rad>
                        </m:den>
                      </m:f>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 </m:t>
                      </m:r>
                      <m:acc>
                        <m:accPr>
                          <m:chr m:val="̅"/>
                          <m:ctrlPr>
                            <a:rPr lang="en-IN" sz="2400" i="1">
                              <a:latin typeface="Cambria Math" panose="02040503050406030204" pitchFamily="18" charset="0"/>
                            </a:rPr>
                          </m:ctrlPr>
                        </m:accPr>
                        <m:e>
                          <m:r>
                            <a:rPr lang="en-IN" sz="2400" i="1">
                              <a:latin typeface="Cambria Math" panose="02040503050406030204" pitchFamily="18" charset="0"/>
                            </a:rPr>
                            <m:t>𝑥</m:t>
                          </m:r>
                          <m:r>
                            <a:rPr lang="en-IN" sz="2400" i="1">
                              <a:latin typeface="Cambria Math" panose="02040503050406030204" pitchFamily="18" charset="0"/>
                            </a:rPr>
                            <m:t> </m:t>
                          </m:r>
                        </m:e>
                      </m:acc>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𝑡</m:t>
                          </m:r>
                        </m:e>
                        <m:sub>
                          <m:f>
                            <m:fPr>
                              <m:type m:val="skw"/>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𝑛</m:t>
                          </m:r>
                          <m:r>
                            <a:rPr lang="en-IN" sz="2400" i="1">
                              <a:latin typeface="Cambria Math" panose="02040503050406030204" pitchFamily="18" charset="0"/>
                            </a:rPr>
                            <m:t>−1</m:t>
                          </m:r>
                        </m:sub>
                      </m:sSub>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𝑛</m:t>
                              </m:r>
                            </m:e>
                          </m:rad>
                        </m:den>
                      </m:f>
                    </m:oMath>
                  </m:oMathPara>
                </a14:m>
                <a:endParaRPr lang="en-IN" sz="2400" dirty="0"/>
              </a:p>
            </p:txBody>
          </p:sp>
        </mc:Choice>
        <mc:Fallback xmlns="">
          <p:sp>
            <p:nvSpPr>
              <p:cNvPr id="7" name="TextBox 6">
                <a:extLst>
                  <a:ext uri="{FF2B5EF4-FFF2-40B4-BE49-F238E27FC236}">
                    <a16:creationId xmlns:a16="http://schemas.microsoft.com/office/drawing/2014/main" id="{83F05B5A-66AF-4BE5-94F4-D6F6611509FA}"/>
                  </a:ext>
                </a:extLst>
              </p:cNvPr>
              <p:cNvSpPr txBox="1">
                <a:spLocks noRot="1" noChangeAspect="1" noMove="1" noResize="1" noEditPoints="1" noAdjustHandles="1" noChangeArrowheads="1" noChangeShapeType="1" noTextEdit="1"/>
              </p:cNvSpPr>
              <p:nvPr/>
            </p:nvSpPr>
            <p:spPr>
              <a:xfrm>
                <a:off x="1945990" y="991947"/>
                <a:ext cx="8229600" cy="78540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701A98-A849-40C3-AB4E-75A73EDACE81}"/>
                  </a:ext>
                </a:extLst>
              </p:cNvPr>
              <p:cNvSpPr txBox="1"/>
              <p:nvPr/>
            </p:nvSpPr>
            <p:spPr>
              <a:xfrm>
                <a:off x="2705645" y="1979669"/>
                <a:ext cx="8229600" cy="648767"/>
              </a:xfrm>
              <a:prstGeom prst="rect">
                <a:avLst/>
              </a:prstGeom>
              <a:noFill/>
            </p:spPr>
            <p:txBody>
              <a:bodyPr wrap="square" rtlCol="0">
                <a:spAutoFit/>
              </a:bodyPr>
              <a:lstStyle/>
              <a:p>
                <a:r>
                  <a:rPr lang="en-IN" sz="2400" b="0" dirty="0"/>
                  <a:t>1.79</a:t>
                </a:r>
                <a14:m>
                  <m:oMath xmlns:m="http://schemas.openxmlformats.org/officeDocument/2006/math">
                    <m:r>
                      <a:rPr lang="en-IN" sz="2400" b="0" i="1" smtClean="0">
                        <a:latin typeface="Cambria Math" panose="02040503050406030204" pitchFamily="18" charset="0"/>
                      </a:rPr>
                      <m:t>−3.012 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0.72</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14</m:t>
                            </m:r>
                          </m:e>
                        </m:rad>
                      </m:den>
                    </m:f>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r>
                      <m:rPr>
                        <m:nor/>
                      </m:rPr>
                      <a:rPr lang="en-IN" sz="2400" dirty="0"/>
                      <m:t>1.79</m:t>
                    </m:r>
                    <m:r>
                      <a:rPr lang="en-IN" sz="2400" b="0" i="1" dirty="0" smtClean="0">
                        <a:latin typeface="Cambria Math" panose="02040503050406030204" pitchFamily="18" charset="0"/>
                      </a:rPr>
                      <m:t>+ </m:t>
                    </m:r>
                    <m:r>
                      <a:rPr lang="en-IN" sz="2400" i="1">
                        <a:latin typeface="Cambria Math" panose="02040503050406030204" pitchFamily="18" charset="0"/>
                      </a:rPr>
                      <m:t>3.012 </m:t>
                    </m:r>
                    <m:f>
                      <m:fPr>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0.72</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14</m:t>
                            </m:r>
                          </m:e>
                        </m:rad>
                      </m:den>
                    </m:f>
                  </m:oMath>
                </a14:m>
                <a:endParaRPr lang="en-IN" sz="2400" dirty="0"/>
              </a:p>
            </p:txBody>
          </p:sp>
        </mc:Choice>
        <mc:Fallback xmlns="">
          <p:sp>
            <p:nvSpPr>
              <p:cNvPr id="10" name="TextBox 9">
                <a:extLst>
                  <a:ext uri="{FF2B5EF4-FFF2-40B4-BE49-F238E27FC236}">
                    <a16:creationId xmlns:a16="http://schemas.microsoft.com/office/drawing/2014/main" id="{FA701A98-A849-40C3-AB4E-75A73EDACE81}"/>
                  </a:ext>
                </a:extLst>
              </p:cNvPr>
              <p:cNvSpPr txBox="1">
                <a:spLocks noRot="1" noChangeAspect="1" noMove="1" noResize="1" noEditPoints="1" noAdjustHandles="1" noChangeArrowheads="1" noChangeShapeType="1" noTextEdit="1"/>
              </p:cNvSpPr>
              <p:nvPr/>
            </p:nvSpPr>
            <p:spPr>
              <a:xfrm>
                <a:off x="2705645" y="1979669"/>
                <a:ext cx="8229600" cy="648767"/>
              </a:xfrm>
              <a:prstGeom prst="rect">
                <a:avLst/>
              </a:prstGeom>
              <a:blipFill>
                <a:blip r:embed="rId5"/>
                <a:stretch>
                  <a:fillRect l="-1185" b="-47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E8805B7-42D7-4C7B-A1FF-F19667FF0074}"/>
                  </a:ext>
                </a:extLst>
              </p:cNvPr>
              <p:cNvSpPr txBox="1"/>
              <p:nvPr/>
            </p:nvSpPr>
            <p:spPr>
              <a:xfrm>
                <a:off x="2912012" y="2813538"/>
                <a:ext cx="6499274" cy="461665"/>
              </a:xfrm>
              <a:prstGeom prst="rect">
                <a:avLst/>
              </a:prstGeom>
              <a:noFill/>
            </p:spPr>
            <p:txBody>
              <a:bodyPr wrap="square" rtlCol="0">
                <a:spAutoFit/>
              </a:bodyPr>
              <a:lstStyle/>
              <a:p>
                <a:pPr algn="ctr"/>
                <a:r>
                  <a:rPr lang="en-IN" sz="2400" dirty="0"/>
                  <a:t>1.22</a:t>
                </a:r>
                <a:r>
                  <a:rPr lang="en-IN" sz="2400" dirty="0">
                    <a:sym typeface="Symbol" panose="05050102010706020507" pitchFamily="18" charset="2"/>
                  </a:rPr>
                  <a:t> </a:t>
                </a:r>
                <a14:m>
                  <m:oMath xmlns:m="http://schemas.openxmlformats.org/officeDocument/2006/math">
                    <m:r>
                      <a:rPr lang="en-IN" sz="2400" i="1">
                        <a:latin typeface="Cambria Math" panose="02040503050406030204" pitchFamily="18" charset="0"/>
                        <a:sym typeface="Symbol" panose="05050102010706020507" pitchFamily="18" charset="2"/>
                      </a:rPr>
                      <m:t>  </m:t>
                    </m:r>
                  </m:oMath>
                </a14:m>
                <a:r>
                  <a:rPr lang="en-IN" sz="2400" dirty="0"/>
                  <a:t> 2.36 </a:t>
                </a:r>
              </a:p>
            </p:txBody>
          </p:sp>
        </mc:Choice>
        <mc:Fallback xmlns="">
          <p:sp>
            <p:nvSpPr>
              <p:cNvPr id="2" name="TextBox 1">
                <a:extLst>
                  <a:ext uri="{FF2B5EF4-FFF2-40B4-BE49-F238E27FC236}">
                    <a16:creationId xmlns:a16="http://schemas.microsoft.com/office/drawing/2014/main" id="{CE8805B7-42D7-4C7B-A1FF-F19667FF0074}"/>
                  </a:ext>
                </a:extLst>
              </p:cNvPr>
              <p:cNvSpPr txBox="1">
                <a:spLocks noRot="1" noChangeAspect="1" noMove="1" noResize="1" noEditPoints="1" noAdjustHandles="1" noChangeArrowheads="1" noChangeShapeType="1" noTextEdit="1"/>
              </p:cNvSpPr>
              <p:nvPr/>
            </p:nvSpPr>
            <p:spPr>
              <a:xfrm>
                <a:off x="2912012" y="2813538"/>
                <a:ext cx="6499274" cy="461665"/>
              </a:xfrm>
              <a:prstGeom prst="rect">
                <a:avLst/>
              </a:prstGeom>
              <a:blipFill>
                <a:blip r:embed="rId6"/>
                <a:stretch>
                  <a:fillRect t="-10667" b="-30667"/>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57A7504F-4604-49BD-9E04-6FB5E1A0BBE4}"/>
              </a:ext>
            </a:extLst>
          </p:cNvPr>
          <p:cNvSpPr txBox="1"/>
          <p:nvPr/>
        </p:nvSpPr>
        <p:spPr>
          <a:xfrm>
            <a:off x="872198" y="3429000"/>
            <a:ext cx="11000934" cy="1815882"/>
          </a:xfrm>
          <a:prstGeom prst="rect">
            <a:avLst/>
          </a:prstGeom>
          <a:noFill/>
        </p:spPr>
        <p:txBody>
          <a:bodyPr wrap="square" rtlCol="0">
            <a:spAutoFit/>
          </a:bodyPr>
          <a:lstStyle/>
          <a:p>
            <a:r>
              <a:rPr lang="en-US" sz="2800" dirty="0"/>
              <a:t>The 99% confidence interval for the average number of days that a ditch digger is rented is approximately [1.22,2.36] days. This interval provides a range within which the true population mean is expected to lie with 99% confidence, assuming normal distribution of rental days.</a:t>
            </a:r>
            <a:endParaRPr lang="en-IN" sz="2800" dirty="0"/>
          </a:p>
        </p:txBody>
      </p:sp>
    </p:spTree>
    <p:extLst>
      <p:ext uri="{BB962C8B-B14F-4D97-AF65-F5344CB8AC3E}">
        <p14:creationId xmlns:p14="http://schemas.microsoft.com/office/powerpoint/2010/main" val="1652699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1323439"/>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Confidence Interval to Estimate the Population Proportion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C3F5D3-7BF1-4693-B5B6-9CAFE6E1072A}"/>
                  </a:ext>
                </a:extLst>
              </p:cNvPr>
              <p:cNvSpPr txBox="1"/>
              <p:nvPr/>
            </p:nvSpPr>
            <p:spPr>
              <a:xfrm>
                <a:off x="592283" y="1406769"/>
                <a:ext cx="10998055" cy="3910558"/>
              </a:xfrm>
              <a:prstGeom prst="rect">
                <a:avLst/>
              </a:prstGeom>
              <a:noFill/>
            </p:spPr>
            <p:txBody>
              <a:bodyPr wrap="square" rtlCol="0">
                <a:spAutoFit/>
              </a:bodyPr>
              <a:lstStyle/>
              <a:p>
                <a:r>
                  <a:rPr lang="en-US" sz="2400" dirty="0"/>
                  <a:t>To construct a confidence interval to estimate the population proportion, you use the sample proportion and the normal approximation if the sample size is large enough. n &gt; 30</a:t>
                </a:r>
              </a:p>
              <a:p>
                <a:endParaRPr lang="en-US" sz="2400" dirty="0"/>
              </a:p>
              <a:p>
                <a:pPr marL="342900" indent="-342900">
                  <a:buFont typeface="Wingdings" panose="05000000000000000000" pitchFamily="2" charset="2"/>
                  <a:buChar char="ü"/>
                </a:pPr>
                <a:r>
                  <a:rPr lang="en-US" sz="2400" dirty="0"/>
                  <a:t>Calculate the Sample Proportion (</a:t>
                </a:r>
                <a14:m>
                  <m:oMath xmlns:m="http://schemas.openxmlformats.org/officeDocument/2006/math">
                    <m:acc>
                      <m:accPr>
                        <m:chr m:val="̂"/>
                        <m:ctrlPr>
                          <a:rPr lang="en-US" sz="2400" i="1" smtClean="0">
                            <a:latin typeface="Cambria Math" panose="02040503050406030204" pitchFamily="18" charset="0"/>
                          </a:rPr>
                        </m:ctrlPr>
                      </m:accPr>
                      <m:e>
                        <m:r>
                          <a:rPr lang="en-IN" sz="2400" b="0" i="1" smtClean="0">
                            <a:latin typeface="Cambria Math" panose="02040503050406030204" pitchFamily="18" charset="0"/>
                          </a:rPr>
                          <m:t>𝑃</m:t>
                        </m:r>
                      </m:e>
                    </m:acc>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𝑥</m:t>
                        </m:r>
                      </m:num>
                      <m:den>
                        <m:r>
                          <a:rPr lang="en-IN" sz="2400" b="0" i="1" smtClean="0">
                            <a:latin typeface="Cambria Math" panose="02040503050406030204" pitchFamily="18" charset="0"/>
                          </a:rPr>
                          <m:t>𝑛</m:t>
                        </m:r>
                      </m:den>
                    </m:f>
                  </m:oMath>
                </a14:m>
                <a:r>
                  <a:rPr lang="en-US" sz="2400" dirty="0"/>
                  <a:t>​)   where x is the number of successes and n is the sample size</a:t>
                </a:r>
              </a:p>
              <a:p>
                <a:pPr marL="342900" indent="-342900">
                  <a:buFont typeface="Wingdings" panose="05000000000000000000" pitchFamily="2" charset="2"/>
                  <a:buChar char="ü"/>
                </a:pPr>
                <a:r>
                  <a:rPr lang="en-US" sz="2400" dirty="0"/>
                  <a:t>Determine the z-Score for the Desired Confidence Level based on confidential level </a:t>
                </a:r>
              </a:p>
              <a:p>
                <a:pPr marL="342900" indent="-342900">
                  <a:buFont typeface="Wingdings" panose="05000000000000000000" pitchFamily="2" charset="2"/>
                  <a:buChar char="ü"/>
                </a:pPr>
                <a:r>
                  <a:rPr lang="en-US" sz="2400" dirty="0"/>
                  <a:t>Construct the Confidence Interval (CI)</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IN" sz="2400" dirty="0"/>
              </a:p>
            </p:txBody>
          </p:sp>
        </mc:Choice>
        <mc:Fallback xmlns="">
          <p:sp>
            <p:nvSpPr>
              <p:cNvPr id="2" name="TextBox 1">
                <a:extLst>
                  <a:ext uri="{FF2B5EF4-FFF2-40B4-BE49-F238E27FC236}">
                    <a16:creationId xmlns:a16="http://schemas.microsoft.com/office/drawing/2014/main" id="{CBC3F5D3-7BF1-4693-B5B6-9CAFE6E1072A}"/>
                  </a:ext>
                </a:extLst>
              </p:cNvPr>
              <p:cNvSpPr txBox="1">
                <a:spLocks noRot="1" noChangeAspect="1" noMove="1" noResize="1" noEditPoints="1" noAdjustHandles="1" noChangeArrowheads="1" noChangeShapeType="1" noTextEdit="1"/>
              </p:cNvSpPr>
              <p:nvPr/>
            </p:nvSpPr>
            <p:spPr>
              <a:xfrm>
                <a:off x="592283" y="1406769"/>
                <a:ext cx="10998055" cy="3910558"/>
              </a:xfrm>
              <a:prstGeom prst="rect">
                <a:avLst/>
              </a:prstGeom>
              <a:blipFill>
                <a:blip r:embed="rId4"/>
                <a:stretch>
                  <a:fillRect l="-831" t="-1248" r="-14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D9D60A-1618-4FDE-B1DD-D6AF9F7BB9A0}"/>
                  </a:ext>
                </a:extLst>
              </p:cNvPr>
              <p:cNvSpPr txBox="1"/>
              <p:nvPr/>
            </p:nvSpPr>
            <p:spPr>
              <a:xfrm>
                <a:off x="1618065" y="4665823"/>
                <a:ext cx="8229600" cy="1202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𝑃</m:t>
                          </m:r>
                        </m:e>
                      </m:ac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𝑧</m:t>
                          </m:r>
                        </m:e>
                        <m:sub>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m:t>
                              </m:r>
                            </m:den>
                          </m:f>
                        </m:sub>
                      </m:sSub>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d>
                                <m:dPr>
                                  <m:ctrlPr>
                                    <a:rPr lang="en-IN" sz="2400" i="1">
                                      <a:latin typeface="Cambria Math" panose="02040503050406030204" pitchFamily="18" charset="0"/>
                                    </a:rPr>
                                  </m:ctrlPr>
                                </m:dPr>
                                <m:e>
                                  <m:r>
                                    <a:rPr lang="en-IN" sz="2400" b="0" i="1" smtClean="0">
                                      <a:latin typeface="Cambria Math" panose="02040503050406030204" pitchFamily="18" charset="0"/>
                                    </a:rPr>
                                    <m:t>1−</m:t>
                                  </m:r>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e>
                              </m:d>
                            </m:num>
                            <m:den>
                              <m:r>
                                <a:rPr lang="en-IN" sz="2400" b="0" i="1" smtClean="0">
                                  <a:latin typeface="Cambria Math" panose="02040503050406030204" pitchFamily="18" charset="0"/>
                                </a:rPr>
                                <m:t>𝑛</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acc>
                        <m:accPr>
                          <m:chr m:val="̂"/>
                          <m:ctrlPr>
                            <a:rPr lang="en-IN" sz="2400" i="1">
                              <a:latin typeface="Cambria Math" panose="02040503050406030204" pitchFamily="18" charset="0"/>
                            </a:rPr>
                          </m:ctrlPr>
                        </m:accPr>
                        <m:e>
                          <m:r>
                            <a:rPr lang="en-IN" sz="2400" i="1">
                              <a:latin typeface="Cambria Math" panose="02040503050406030204" pitchFamily="18" charset="0"/>
                            </a:rPr>
                            <m:t>𝑃</m:t>
                          </m:r>
                        </m:e>
                      </m:acc>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𝑧</m:t>
                          </m:r>
                        </m:e>
                        <m:sub>
                          <m:f>
                            <m:fPr>
                              <m:type m:val="skw"/>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
                                <a:rPr lang="en-IN" sz="2400" i="1">
                                  <a:latin typeface="Cambria Math" panose="02040503050406030204" pitchFamily="18" charset="0"/>
                                </a:rPr>
                                <m:t>2</m:t>
                              </m:r>
                            </m:den>
                          </m:f>
                        </m:sub>
                      </m:sSub>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r>
                                <a:rPr lang="en-IN" sz="2400" i="1">
                                  <a:latin typeface="Cambria Math" panose="02040503050406030204" pitchFamily="18" charset="0"/>
                                </a:rPr>
                                <m:t>(</m:t>
                              </m:r>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1−</m:t>
                                  </m:r>
                                  <m:r>
                                    <a:rPr lang="en-IN" sz="2400" i="1">
                                      <a:latin typeface="Cambria Math" panose="02040503050406030204" pitchFamily="18" charset="0"/>
                                    </a:rPr>
                                    <m:t>𝑝</m:t>
                                  </m:r>
                                </m:e>
                              </m:acc>
                              <m:r>
                                <a:rPr lang="en-IN" sz="2400" i="1">
                                  <a:latin typeface="Cambria Math" panose="02040503050406030204" pitchFamily="18" charset="0"/>
                                </a:rPr>
                                <m:t>)</m:t>
                              </m:r>
                            </m:num>
                            <m:den>
                              <m:r>
                                <a:rPr lang="en-IN" sz="2400" i="1">
                                  <a:latin typeface="Cambria Math" panose="02040503050406030204" pitchFamily="18" charset="0"/>
                                </a:rPr>
                                <m:t>𝑛</m:t>
                              </m:r>
                            </m:den>
                          </m:f>
                        </m:e>
                      </m:rad>
                    </m:oMath>
                  </m:oMathPara>
                </a14:m>
                <a:endParaRPr lang="en-IN" sz="2400" dirty="0"/>
              </a:p>
            </p:txBody>
          </p:sp>
        </mc:Choice>
        <mc:Fallback xmlns="">
          <p:sp>
            <p:nvSpPr>
              <p:cNvPr id="7" name="TextBox 6">
                <a:extLst>
                  <a:ext uri="{FF2B5EF4-FFF2-40B4-BE49-F238E27FC236}">
                    <a16:creationId xmlns:a16="http://schemas.microsoft.com/office/drawing/2014/main" id="{EED9D60A-1618-4FDE-B1DD-D6AF9F7BB9A0}"/>
                  </a:ext>
                </a:extLst>
              </p:cNvPr>
              <p:cNvSpPr txBox="1">
                <a:spLocks noRot="1" noChangeAspect="1" noMove="1" noResize="1" noEditPoints="1" noAdjustHandles="1" noChangeArrowheads="1" noChangeShapeType="1" noTextEdit="1"/>
              </p:cNvSpPr>
              <p:nvPr/>
            </p:nvSpPr>
            <p:spPr>
              <a:xfrm>
                <a:off x="1618065" y="4665823"/>
                <a:ext cx="8229600" cy="1202317"/>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6995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C3F5D3-7BF1-4693-B5B6-9CAFE6E1072A}"/>
                  </a:ext>
                </a:extLst>
              </p:cNvPr>
              <p:cNvSpPr txBox="1"/>
              <p:nvPr/>
            </p:nvSpPr>
            <p:spPr>
              <a:xfrm>
                <a:off x="596972" y="873982"/>
                <a:ext cx="11190674" cy="3571619"/>
              </a:xfrm>
              <a:prstGeom prst="rect">
                <a:avLst/>
              </a:prstGeom>
              <a:noFill/>
            </p:spPr>
            <p:txBody>
              <a:bodyPr wrap="square" rtlCol="0">
                <a:spAutoFit/>
              </a:bodyPr>
              <a:lstStyle/>
              <a:p>
                <a:r>
                  <a:rPr lang="en-US" sz="2400" dirty="0"/>
                  <a:t>Assume you have a sample of 200 people where 80 of them favor a new policy. Construct a 95% confidence interval for the proportion of people who favor the policy.</a:t>
                </a:r>
              </a:p>
              <a:p>
                <a:endParaRPr lang="en-US" sz="2400" dirty="0"/>
              </a:p>
              <a:p>
                <a:r>
                  <a:rPr lang="en-US" sz="2400" dirty="0"/>
                  <a:t>1. Calculate the Sample Proportion (</a:t>
                </a:r>
                <a14:m>
                  <m:oMath xmlns:m="http://schemas.openxmlformats.org/officeDocument/2006/math">
                    <m:acc>
                      <m:accPr>
                        <m:chr m:val="̂"/>
                        <m:ctrlPr>
                          <a:rPr lang="en-US" sz="2400" i="1">
                            <a:latin typeface="Cambria Math" panose="02040503050406030204" pitchFamily="18" charset="0"/>
                          </a:rPr>
                        </m:ctrlPr>
                      </m:accPr>
                      <m:e>
                        <m:r>
                          <a:rPr lang="en-IN" sz="2400" i="1">
                            <a:latin typeface="Cambria Math" panose="02040503050406030204" pitchFamily="18" charset="0"/>
                          </a:rPr>
                          <m:t>𝑃</m:t>
                        </m:r>
                      </m:e>
                    </m:acc>
                    <m:r>
                      <a:rPr lang="en-IN" sz="2400" i="1">
                        <a:latin typeface="Cambria Math" panose="02040503050406030204" pitchFamily="18" charset="0"/>
                      </a:rPr>
                      <m:t>= </m:t>
                    </m:r>
                    <m:f>
                      <m:fPr>
                        <m:ctrlPr>
                          <a:rPr lang="en-IN" sz="2400" i="1">
                            <a:latin typeface="Cambria Math" panose="02040503050406030204" pitchFamily="18" charset="0"/>
                          </a:rPr>
                        </m:ctrlPr>
                      </m:fPr>
                      <m:num>
                        <m:r>
                          <a:rPr lang="en-IN" sz="2400" i="1">
                            <a:latin typeface="Cambria Math" panose="02040503050406030204" pitchFamily="18" charset="0"/>
                          </a:rPr>
                          <m:t>𝑥</m:t>
                        </m:r>
                      </m:num>
                      <m:den>
                        <m:r>
                          <a:rPr lang="en-IN" sz="2400" i="1">
                            <a:latin typeface="Cambria Math" panose="02040503050406030204" pitchFamily="18" charset="0"/>
                          </a:rPr>
                          <m:t>𝑛</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IN" sz="2400" b="0" i="1" smtClean="0">
                            <a:latin typeface="Cambria Math" panose="02040503050406030204" pitchFamily="18" charset="0"/>
                          </a:rPr>
                          <m:t>80</m:t>
                        </m:r>
                      </m:num>
                      <m:den>
                        <m:r>
                          <a:rPr lang="en-IN" sz="2400" b="0" i="1" smtClean="0">
                            <a:latin typeface="Cambria Math" panose="02040503050406030204" pitchFamily="18" charset="0"/>
                          </a:rPr>
                          <m:t>200</m:t>
                        </m:r>
                      </m:den>
                    </m:f>
                  </m:oMath>
                </a14:m>
                <a:r>
                  <a:rPr lang="en-US" sz="2400" dirty="0"/>
                  <a:t> =0.40</a:t>
                </a:r>
              </a:p>
              <a:p>
                <a:endParaRPr lang="en-US" sz="2400" dirty="0"/>
              </a:p>
              <a:p>
                <a:r>
                  <a:rPr lang="en-US" sz="2400" dirty="0"/>
                  <a:t>2. Determine the z-Score for a 95% Confidence Level z = 1.960</a:t>
                </a:r>
              </a:p>
              <a:p>
                <a:endParaRPr lang="en-US" sz="2400" dirty="0"/>
              </a:p>
              <a:p>
                <a:r>
                  <a:rPr lang="en-US" sz="2400" dirty="0"/>
                  <a:t>3. </a:t>
                </a:r>
                <a:r>
                  <a:rPr lang="en-US" sz="2400" b="1" dirty="0"/>
                  <a:t>Calculate the Interval</a:t>
                </a:r>
                <a:endParaRPr lang="en-US" sz="2400" dirty="0"/>
              </a:p>
              <a:p>
                <a:pPr marL="342900" indent="-342900">
                  <a:buFont typeface="Wingdings" panose="05000000000000000000" pitchFamily="2" charset="2"/>
                  <a:buChar char="ü"/>
                </a:pPr>
                <a:endParaRPr lang="en-IN" sz="2400" dirty="0"/>
              </a:p>
            </p:txBody>
          </p:sp>
        </mc:Choice>
        <mc:Fallback xmlns="">
          <p:sp>
            <p:nvSpPr>
              <p:cNvPr id="2" name="TextBox 1">
                <a:extLst>
                  <a:ext uri="{FF2B5EF4-FFF2-40B4-BE49-F238E27FC236}">
                    <a16:creationId xmlns:a16="http://schemas.microsoft.com/office/drawing/2014/main" id="{CBC3F5D3-7BF1-4693-B5B6-9CAFE6E1072A}"/>
                  </a:ext>
                </a:extLst>
              </p:cNvPr>
              <p:cNvSpPr txBox="1">
                <a:spLocks noRot="1" noChangeAspect="1" noMove="1" noResize="1" noEditPoints="1" noAdjustHandles="1" noChangeArrowheads="1" noChangeShapeType="1" noTextEdit="1"/>
              </p:cNvSpPr>
              <p:nvPr/>
            </p:nvSpPr>
            <p:spPr>
              <a:xfrm>
                <a:off x="596972" y="873982"/>
                <a:ext cx="11190674" cy="3571619"/>
              </a:xfrm>
              <a:prstGeom prst="rect">
                <a:avLst/>
              </a:prstGeom>
              <a:blipFill>
                <a:blip r:embed="rId4"/>
                <a:stretch>
                  <a:fillRect l="-871" t="-1365" r="-13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D9D60A-1618-4FDE-B1DD-D6AF9F7BB9A0}"/>
                  </a:ext>
                </a:extLst>
              </p:cNvPr>
              <p:cNvSpPr txBox="1"/>
              <p:nvPr/>
            </p:nvSpPr>
            <p:spPr>
              <a:xfrm>
                <a:off x="3962400" y="3393585"/>
                <a:ext cx="8229600" cy="846322"/>
              </a:xfrm>
              <a:prstGeom prst="rect">
                <a:avLst/>
              </a:prstGeom>
              <a:noFill/>
            </p:spPr>
            <p:txBody>
              <a:bodyPr wrap="square" rtlCol="0">
                <a:spAutoFit/>
              </a:bodyPr>
              <a:lstStyle/>
              <a:p>
                <a14:m>
                  <m:oMath xmlns:m="http://schemas.openxmlformats.org/officeDocument/2006/math">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𝑃</m:t>
                        </m:r>
                      </m:e>
                    </m:ac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𝑧</m:t>
                        </m:r>
                      </m:e>
                      <m:sub>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m:t>
                            </m:r>
                          </m:den>
                        </m:f>
                      </m:sub>
                    </m:sSub>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d>
                              <m:dPr>
                                <m:ctrlPr>
                                  <a:rPr lang="en-IN" sz="2400" i="1">
                                    <a:latin typeface="Cambria Math" panose="02040503050406030204" pitchFamily="18" charset="0"/>
                                  </a:rPr>
                                </m:ctrlPr>
                              </m:dPr>
                              <m:e>
                                <m:r>
                                  <a:rPr lang="en-IN" sz="2400" b="0" i="1" smtClean="0">
                                    <a:latin typeface="Cambria Math" panose="02040503050406030204" pitchFamily="18" charset="0"/>
                                  </a:rPr>
                                  <m:t>1−</m:t>
                                </m:r>
                                <m:acc>
                                  <m:accPr>
                                    <m:chr m:val="̂"/>
                                    <m:ctrlPr>
                                      <a:rPr lang="en-IN" sz="2400" i="1" smtClean="0">
                                        <a:latin typeface="Cambria Math" panose="02040503050406030204" pitchFamily="18" charset="0"/>
                                      </a:rPr>
                                    </m:ctrlPr>
                                  </m:accPr>
                                  <m:e>
                                    <m:r>
                                      <a:rPr lang="en-IN" sz="2400" i="1">
                                        <a:latin typeface="Cambria Math" panose="02040503050406030204" pitchFamily="18" charset="0"/>
                                      </a:rPr>
                                      <m:t>𝑝</m:t>
                                    </m:r>
                                  </m:e>
                                </m:acc>
                              </m:e>
                            </m:d>
                          </m:num>
                          <m:den>
                            <m:r>
                              <a:rPr lang="en-IN" sz="2400" b="0" i="1" smtClean="0">
                                <a:latin typeface="Cambria Math" panose="02040503050406030204" pitchFamily="18" charset="0"/>
                              </a:rPr>
                              <m:t>𝑛</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acc>
                      <m:accPr>
                        <m:chr m:val="̂"/>
                        <m:ctrlPr>
                          <a:rPr lang="en-IN" sz="2400" i="1">
                            <a:latin typeface="Cambria Math" panose="02040503050406030204" pitchFamily="18" charset="0"/>
                          </a:rPr>
                        </m:ctrlPr>
                      </m:accPr>
                      <m:e>
                        <m:r>
                          <a:rPr lang="en-IN" sz="2400" i="1">
                            <a:latin typeface="Cambria Math" panose="02040503050406030204" pitchFamily="18" charset="0"/>
                          </a:rPr>
                          <m:t>𝑃</m:t>
                        </m:r>
                      </m:e>
                    </m:acc>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𝑧</m:t>
                        </m:r>
                      </m:e>
                      <m:sub>
                        <m:f>
                          <m:fPr>
                            <m:type m:val="skw"/>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
                              <a:rPr lang="en-IN" sz="2400" i="1">
                                <a:latin typeface="Cambria Math" panose="02040503050406030204" pitchFamily="18" charset="0"/>
                              </a:rPr>
                              <m:t>2</m:t>
                            </m:r>
                          </m:den>
                        </m:f>
                      </m:sub>
                    </m:sSub>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r>
                              <a:rPr lang="en-IN" sz="2400" i="1">
                                <a:latin typeface="Cambria Math" panose="02040503050406030204" pitchFamily="18" charset="0"/>
                              </a:rPr>
                              <m:t>(</m:t>
                            </m:r>
                            <m:r>
                              <a:rPr lang="en-IN" sz="2400" b="0" i="1" smtClean="0">
                                <a:latin typeface="Cambria Math" panose="02040503050406030204" pitchFamily="18" charset="0"/>
                              </a:rPr>
                              <m:t>1−</m:t>
                            </m:r>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r>
                              <a:rPr lang="en-IN" sz="2400" i="1">
                                <a:latin typeface="Cambria Math" panose="02040503050406030204" pitchFamily="18" charset="0"/>
                              </a:rPr>
                              <m:t>)</m:t>
                            </m:r>
                          </m:num>
                          <m:den>
                            <m:r>
                              <a:rPr lang="en-IN" sz="2400" i="1">
                                <a:latin typeface="Cambria Math" panose="02040503050406030204" pitchFamily="18" charset="0"/>
                              </a:rPr>
                              <m:t>𝑛</m:t>
                            </m:r>
                          </m:den>
                        </m:f>
                      </m:e>
                    </m:rad>
                  </m:oMath>
                </a14:m>
                <a:r>
                  <a:rPr lang="en-IN" sz="2400" dirty="0"/>
                  <a:t> </a:t>
                </a:r>
              </a:p>
            </p:txBody>
          </p:sp>
        </mc:Choice>
        <mc:Fallback xmlns="">
          <p:sp>
            <p:nvSpPr>
              <p:cNvPr id="7" name="TextBox 6">
                <a:extLst>
                  <a:ext uri="{FF2B5EF4-FFF2-40B4-BE49-F238E27FC236}">
                    <a16:creationId xmlns:a16="http://schemas.microsoft.com/office/drawing/2014/main" id="{EED9D60A-1618-4FDE-B1DD-D6AF9F7BB9A0}"/>
                  </a:ext>
                </a:extLst>
              </p:cNvPr>
              <p:cNvSpPr txBox="1">
                <a:spLocks noRot="1" noChangeAspect="1" noMove="1" noResize="1" noEditPoints="1" noAdjustHandles="1" noChangeArrowheads="1" noChangeShapeType="1" noTextEdit="1"/>
              </p:cNvSpPr>
              <p:nvPr/>
            </p:nvSpPr>
            <p:spPr>
              <a:xfrm>
                <a:off x="3962400" y="3393585"/>
                <a:ext cx="8229600" cy="84632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38E0CF-557D-43F4-B964-431DD09E40A8}"/>
                  </a:ext>
                </a:extLst>
              </p:cNvPr>
              <p:cNvSpPr txBox="1"/>
              <p:nvPr/>
            </p:nvSpPr>
            <p:spPr>
              <a:xfrm>
                <a:off x="1118381" y="4410784"/>
                <a:ext cx="8229600" cy="1222258"/>
              </a:xfrm>
              <a:prstGeom prst="rect">
                <a:avLst/>
              </a:prstGeom>
              <a:noFill/>
            </p:spPr>
            <p:txBody>
              <a:bodyPr wrap="square" rtlCol="0">
                <a:spAutoFit/>
              </a:bodyPr>
              <a:lstStyle/>
              <a:p>
                <a14:m>
                  <m:oMath xmlns:m="http://schemas.openxmlformats.org/officeDocument/2006/math">
                    <m:r>
                      <a:rPr lang="en-IN" sz="2400" i="1" smtClean="0">
                        <a:latin typeface="Cambria Math" panose="02040503050406030204" pitchFamily="18" charset="0"/>
                      </a:rPr>
                      <m:t>0</m:t>
                    </m:r>
                    <m:r>
                      <a:rPr lang="en-IN" sz="2400" b="0" i="1" smtClean="0">
                        <a:latin typeface="Cambria Math" panose="02040503050406030204" pitchFamily="18" charset="0"/>
                      </a:rPr>
                      <m:t>.40−1.96</m:t>
                    </m:r>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0.40</m:t>
                            </m:r>
                            <m:d>
                              <m:dPr>
                                <m:ctrlPr>
                                  <a:rPr lang="en-IN" sz="2400" i="1">
                                    <a:latin typeface="Cambria Math" panose="02040503050406030204" pitchFamily="18" charset="0"/>
                                  </a:rPr>
                                </m:ctrlPr>
                              </m:dPr>
                              <m:e>
                                <m:r>
                                  <a:rPr lang="en-IN" sz="2400" b="0" i="1" smtClean="0">
                                    <a:latin typeface="Cambria Math" panose="02040503050406030204" pitchFamily="18" charset="0"/>
                                  </a:rPr>
                                  <m:t>1−</m:t>
                                </m:r>
                                <m:r>
                                  <a:rPr lang="en-IN" sz="2400" i="1" smtClean="0">
                                    <a:latin typeface="Cambria Math" panose="02040503050406030204" pitchFamily="18" charset="0"/>
                                  </a:rPr>
                                  <m:t>0</m:t>
                                </m:r>
                                <m:r>
                                  <a:rPr lang="en-IN" sz="2400" b="0" i="1" smtClean="0">
                                    <a:latin typeface="Cambria Math" panose="02040503050406030204" pitchFamily="18" charset="0"/>
                                  </a:rPr>
                                  <m:t>.40</m:t>
                                </m:r>
                              </m:e>
                            </m:d>
                          </m:num>
                          <m:den>
                            <m:r>
                              <a:rPr lang="en-IN" sz="2400" b="0" i="1" smtClean="0">
                                <a:latin typeface="Cambria Math" panose="02040503050406030204" pitchFamily="18" charset="0"/>
                              </a:rPr>
                              <m:t>200</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r>
                      <a:rPr lang="en-IN" sz="2400" b="0" i="1" smtClean="0">
                        <a:latin typeface="Cambria Math" panose="02040503050406030204" pitchFamily="18" charset="0"/>
                      </a:rPr>
                      <m:t>0.40+1.96</m:t>
                    </m:r>
                    <m:rad>
                      <m:radPr>
                        <m:degHide m:val="on"/>
                        <m:ctrlPr>
                          <a:rPr lang="en-IN" sz="2400" i="1">
                            <a:latin typeface="Cambria Math" panose="02040503050406030204" pitchFamily="18" charset="0"/>
                          </a:rPr>
                        </m:ctrlPr>
                      </m:radPr>
                      <m:deg/>
                      <m:e>
                        <m:f>
                          <m:fPr>
                            <m:ctrlPr>
                              <a:rPr lang="en-IN" sz="2400" i="1" smtClean="0">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b="0" i="1" smtClean="0">
                                    <a:latin typeface="Cambria Math" panose="02040503050406030204" pitchFamily="18" charset="0"/>
                                  </a:rPr>
                                  <m:t>.40</m:t>
                                </m:r>
                              </m:e>
                            </m:acc>
                            <m:r>
                              <a:rPr lang="en-IN" sz="2400" i="1">
                                <a:latin typeface="Cambria Math" panose="02040503050406030204" pitchFamily="18" charset="0"/>
                              </a:rPr>
                              <m:t>(1</m:t>
                            </m:r>
                            <m:r>
                              <a:rPr lang="en-IN" sz="2400" b="0" i="1" smtClean="0">
                                <a:latin typeface="Cambria Math" panose="02040503050406030204" pitchFamily="18" charset="0"/>
                              </a:rPr>
                              <m:t>−0.40</m:t>
                            </m:r>
                            <m:r>
                              <a:rPr lang="en-IN" sz="2400" i="1">
                                <a:latin typeface="Cambria Math" panose="02040503050406030204" pitchFamily="18" charset="0"/>
                              </a:rPr>
                              <m:t>)</m:t>
                            </m:r>
                          </m:num>
                          <m:den>
                            <m:r>
                              <a:rPr lang="en-IN" sz="2400" b="0" i="1" smtClean="0">
                                <a:latin typeface="Cambria Math" panose="02040503050406030204" pitchFamily="18" charset="0"/>
                              </a:rPr>
                              <m:t>200</m:t>
                            </m:r>
                          </m:den>
                        </m:f>
                      </m:e>
                    </m:rad>
                  </m:oMath>
                </a14:m>
                <a:r>
                  <a:rPr lang="en-IN" sz="2400" dirty="0"/>
                  <a:t> </a:t>
                </a:r>
              </a:p>
              <a:p>
                <a:r>
                  <a:rPr lang="en-IN" sz="2400" dirty="0"/>
                  <a:t>                                             0.332</a:t>
                </a:r>
                <a:r>
                  <a:rPr lang="en-IN" sz="2400" dirty="0">
                    <a:sym typeface="Symbol" panose="05050102010706020507" pitchFamily="18" charset="2"/>
                  </a:rPr>
                  <a:t> </a:t>
                </a:r>
                <a14:m>
                  <m:oMath xmlns:m="http://schemas.openxmlformats.org/officeDocument/2006/math">
                    <m:r>
                      <a:rPr lang="en-IN" sz="2400" i="1">
                        <a:latin typeface="Cambria Math" panose="02040503050406030204" pitchFamily="18" charset="0"/>
                        <a:sym typeface="Symbol" panose="05050102010706020507" pitchFamily="18" charset="2"/>
                      </a:rPr>
                      <m:t>  </m:t>
                    </m:r>
                  </m:oMath>
                </a14:m>
                <a:r>
                  <a:rPr lang="en-IN" sz="2400" dirty="0"/>
                  <a:t> 0.468 </a:t>
                </a:r>
              </a:p>
            </p:txBody>
          </p:sp>
        </mc:Choice>
        <mc:Fallback xmlns="">
          <p:sp>
            <p:nvSpPr>
              <p:cNvPr id="9" name="TextBox 8">
                <a:extLst>
                  <a:ext uri="{FF2B5EF4-FFF2-40B4-BE49-F238E27FC236}">
                    <a16:creationId xmlns:a16="http://schemas.microsoft.com/office/drawing/2014/main" id="{B538E0CF-557D-43F4-B964-431DD09E40A8}"/>
                  </a:ext>
                </a:extLst>
              </p:cNvPr>
              <p:cNvSpPr txBox="1">
                <a:spLocks noRot="1" noChangeAspect="1" noMove="1" noResize="1" noEditPoints="1" noAdjustHandles="1" noChangeArrowheads="1" noChangeShapeType="1" noTextEdit="1"/>
              </p:cNvSpPr>
              <p:nvPr/>
            </p:nvSpPr>
            <p:spPr>
              <a:xfrm>
                <a:off x="1118381" y="4410784"/>
                <a:ext cx="8229600" cy="1222258"/>
              </a:xfrm>
              <a:prstGeom prst="rect">
                <a:avLst/>
              </a:prstGeom>
              <a:blipFill>
                <a:blip r:embed="rId6"/>
                <a:stretch>
                  <a:fillRect b="-11000"/>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5BE2E4A4-BC26-46DC-B6B3-F5E4A7A2E5EE}"/>
              </a:ext>
            </a:extLst>
          </p:cNvPr>
          <p:cNvSpPr txBox="1"/>
          <p:nvPr/>
        </p:nvSpPr>
        <p:spPr>
          <a:xfrm>
            <a:off x="928468" y="5633042"/>
            <a:ext cx="10607040" cy="1015663"/>
          </a:xfrm>
          <a:prstGeom prst="rect">
            <a:avLst/>
          </a:prstGeom>
          <a:noFill/>
        </p:spPr>
        <p:txBody>
          <a:bodyPr wrap="square" rtlCol="0">
            <a:spAutoFit/>
          </a:bodyPr>
          <a:lstStyle/>
          <a:p>
            <a:r>
              <a:rPr lang="en-US" sz="2000" dirty="0"/>
              <a:t>The 95% confidence interval for the proportion of people who favor the new policy is approximately [0.332,0.468] This interval provides a range within which the true population proportion is expected to lie with 95% confidence.</a:t>
            </a:r>
            <a:endParaRPr lang="en-IN" sz="2000" dirty="0"/>
          </a:p>
        </p:txBody>
      </p:sp>
    </p:spTree>
    <p:extLst>
      <p:ext uri="{BB962C8B-B14F-4D97-AF65-F5344CB8AC3E}">
        <p14:creationId xmlns:p14="http://schemas.microsoft.com/office/powerpoint/2010/main" val="1816318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Problem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3"/>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8C4C3B-35B9-4AA7-9DB9-F67ED0F40BED}"/>
                  </a:ext>
                </a:extLst>
              </p:cNvPr>
              <p:cNvSpPr txBox="1"/>
              <p:nvPr/>
            </p:nvSpPr>
            <p:spPr>
              <a:xfrm>
                <a:off x="787791" y="926275"/>
                <a:ext cx="10746997" cy="3571299"/>
              </a:xfrm>
              <a:prstGeom prst="rect">
                <a:avLst/>
              </a:prstGeom>
              <a:noFill/>
            </p:spPr>
            <p:txBody>
              <a:bodyPr wrap="square" rtlCol="0">
                <a:spAutoFit/>
              </a:bodyPr>
              <a:lstStyle/>
              <a:p>
                <a:pPr algn="just"/>
                <a:r>
                  <a:rPr lang="en-IN" sz="2400" dirty="0"/>
                  <a:t>A clothing company produces men’s Jeans. The jeans are made and sold with either a regular cut or a boot cut. In an effort to estimate the proportion of their men’s jeans market in Oklahoma city that prefers boot-cut jeans, the analyst takes a random sample of 423 jeans sales from the company two Oklahoma city retail outlets. Only 72 of the sales were for boot-cut jeans. Construct a 90% confidence interval to estimate the proportion of the population in Oklahoma city who prefer boot-cut jeans. </a:t>
                </a:r>
              </a:p>
              <a:p>
                <a:pPr algn="just"/>
                <a:r>
                  <a:rPr lang="en-IN" sz="2400" dirty="0"/>
                  <a:t>Given n = 423   x = 72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𝑝</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𝑥</m:t>
                        </m:r>
                      </m:num>
                      <m:den>
                        <m:r>
                          <a:rPr lang="en-IN" sz="2400" b="0" i="1" smtClean="0">
                            <a:latin typeface="Cambria Math" panose="02040503050406030204" pitchFamily="18" charset="0"/>
                          </a:rPr>
                          <m:t>𝑛</m:t>
                        </m:r>
                      </m:den>
                    </m:f>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72</m:t>
                        </m:r>
                      </m:num>
                      <m:den>
                        <m:r>
                          <a:rPr lang="en-IN" sz="2400" b="0" i="1" smtClean="0">
                            <a:latin typeface="Cambria Math" panose="02040503050406030204" pitchFamily="18" charset="0"/>
                          </a:rPr>
                          <m:t>423</m:t>
                        </m:r>
                      </m:den>
                    </m:f>
                    <m:r>
                      <a:rPr lang="en-IN" sz="2400" b="0" i="1" smtClean="0">
                        <a:latin typeface="Cambria Math" panose="02040503050406030204" pitchFamily="18" charset="0"/>
                      </a:rPr>
                      <m:t>=0.17 </m:t>
                    </m:r>
                  </m:oMath>
                </a14:m>
                <a:r>
                  <a:rPr lang="en-IN" sz="2400" dirty="0"/>
                  <a:t> z = 1.645 for 90% confidence from the table </a:t>
                </a:r>
              </a:p>
            </p:txBody>
          </p:sp>
        </mc:Choice>
        <mc:Fallback xmlns="">
          <p:sp>
            <p:nvSpPr>
              <p:cNvPr id="2" name="TextBox 1">
                <a:extLst>
                  <a:ext uri="{FF2B5EF4-FFF2-40B4-BE49-F238E27FC236}">
                    <a16:creationId xmlns:a16="http://schemas.microsoft.com/office/drawing/2014/main" id="{BD8C4C3B-35B9-4AA7-9DB9-F67ED0F40BED}"/>
                  </a:ext>
                </a:extLst>
              </p:cNvPr>
              <p:cNvSpPr txBox="1">
                <a:spLocks noRot="1" noChangeAspect="1" noMove="1" noResize="1" noEditPoints="1" noAdjustHandles="1" noChangeArrowheads="1" noChangeShapeType="1" noTextEdit="1"/>
              </p:cNvSpPr>
              <p:nvPr/>
            </p:nvSpPr>
            <p:spPr>
              <a:xfrm>
                <a:off x="787791" y="926275"/>
                <a:ext cx="10746997" cy="3571299"/>
              </a:xfrm>
              <a:prstGeom prst="rect">
                <a:avLst/>
              </a:prstGeom>
              <a:blipFill>
                <a:blip r:embed="rId4"/>
                <a:stretch>
                  <a:fillRect l="-851" t="-1365" r="-908" b="-290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FB17A7-2058-48A2-881B-79F6FBFF72A7}"/>
                  </a:ext>
                </a:extLst>
              </p:cNvPr>
              <p:cNvSpPr txBox="1"/>
              <p:nvPr/>
            </p:nvSpPr>
            <p:spPr>
              <a:xfrm>
                <a:off x="2999935" y="4074413"/>
                <a:ext cx="5336345" cy="846322"/>
              </a:xfrm>
              <a:prstGeom prst="rect">
                <a:avLst/>
              </a:prstGeom>
              <a:noFill/>
            </p:spPr>
            <p:txBody>
              <a:bodyPr wrap="square" rtlCol="0">
                <a:spAutoFit/>
              </a:bodyPr>
              <a:lstStyle/>
              <a:p>
                <a14:m>
                  <m:oMath xmlns:m="http://schemas.openxmlformats.org/officeDocument/2006/math">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𝑃</m:t>
                        </m:r>
                      </m:e>
                    </m:ac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𝑧</m:t>
                        </m:r>
                      </m:e>
                      <m:sub>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sym typeface="Symbol" panose="05050102010706020507" pitchFamily="18" charset="2"/>
                              </a:rPr>
                              <m:t></m:t>
                            </m:r>
                          </m:num>
                          <m:den>
                            <m:r>
                              <a:rPr lang="en-IN" sz="2400" b="0" i="1" smtClean="0">
                                <a:latin typeface="Cambria Math" panose="02040503050406030204" pitchFamily="18" charset="0"/>
                              </a:rPr>
                              <m:t>2</m:t>
                            </m:r>
                          </m:den>
                        </m:f>
                      </m:sub>
                    </m:sSub>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d>
                              <m:dPr>
                                <m:ctrlPr>
                                  <a:rPr lang="en-IN" sz="2400" i="1">
                                    <a:latin typeface="Cambria Math" panose="02040503050406030204" pitchFamily="18" charset="0"/>
                                  </a:rPr>
                                </m:ctrlPr>
                              </m:dPr>
                              <m:e>
                                <m:r>
                                  <a:rPr lang="en-IN" sz="2400" b="0" i="1" smtClean="0">
                                    <a:latin typeface="Cambria Math" panose="02040503050406030204" pitchFamily="18" charset="0"/>
                                  </a:rPr>
                                  <m:t>1−</m:t>
                                </m:r>
                                <m:acc>
                                  <m:accPr>
                                    <m:chr m:val="̂"/>
                                    <m:ctrlPr>
                                      <a:rPr lang="en-IN" sz="2400" i="1" smtClean="0">
                                        <a:latin typeface="Cambria Math" panose="02040503050406030204" pitchFamily="18" charset="0"/>
                                      </a:rPr>
                                    </m:ctrlPr>
                                  </m:accPr>
                                  <m:e>
                                    <m:r>
                                      <a:rPr lang="en-IN" sz="2400" i="1">
                                        <a:latin typeface="Cambria Math" panose="02040503050406030204" pitchFamily="18" charset="0"/>
                                      </a:rPr>
                                      <m:t>𝑝</m:t>
                                    </m:r>
                                  </m:e>
                                </m:acc>
                              </m:e>
                            </m:d>
                          </m:num>
                          <m:den>
                            <m:r>
                              <a:rPr lang="en-IN" sz="2400" b="0" i="1" smtClean="0">
                                <a:latin typeface="Cambria Math" panose="02040503050406030204" pitchFamily="18" charset="0"/>
                              </a:rPr>
                              <m:t>𝑛</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acc>
                      <m:accPr>
                        <m:chr m:val="̂"/>
                        <m:ctrlPr>
                          <a:rPr lang="en-IN" sz="2400" i="1">
                            <a:latin typeface="Cambria Math" panose="02040503050406030204" pitchFamily="18" charset="0"/>
                          </a:rPr>
                        </m:ctrlPr>
                      </m:accPr>
                      <m:e>
                        <m:r>
                          <a:rPr lang="en-IN" sz="2400" i="1">
                            <a:latin typeface="Cambria Math" panose="02040503050406030204" pitchFamily="18" charset="0"/>
                          </a:rPr>
                          <m:t>𝑃</m:t>
                        </m:r>
                      </m:e>
                    </m:acc>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𝑧</m:t>
                        </m:r>
                      </m:e>
                      <m:sub>
                        <m:f>
                          <m:fPr>
                            <m:type m:val="skw"/>
                            <m:ctrlPr>
                              <a:rPr lang="en-IN" sz="2400" i="1">
                                <a:latin typeface="Cambria Math" panose="02040503050406030204" pitchFamily="18" charset="0"/>
                              </a:rPr>
                            </m:ctrlPr>
                          </m:fPr>
                          <m:num>
                            <m:r>
                              <a:rPr lang="en-IN" sz="2400" i="1">
                                <a:latin typeface="Cambria Math" panose="02040503050406030204" pitchFamily="18" charset="0"/>
                                <a:sym typeface="Symbol" panose="05050102010706020507" pitchFamily="18" charset="2"/>
                              </a:rPr>
                              <m:t></m:t>
                            </m:r>
                          </m:num>
                          <m:den>
                            <m:r>
                              <a:rPr lang="en-IN" sz="2400" i="1">
                                <a:latin typeface="Cambria Math" panose="02040503050406030204" pitchFamily="18" charset="0"/>
                              </a:rPr>
                              <m:t>2</m:t>
                            </m:r>
                          </m:den>
                        </m:f>
                      </m:sub>
                    </m:sSub>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r>
                              <a:rPr lang="en-IN" sz="2400" i="1">
                                <a:latin typeface="Cambria Math" panose="02040503050406030204" pitchFamily="18" charset="0"/>
                              </a:rPr>
                              <m:t>(</m:t>
                            </m:r>
                            <m:r>
                              <a:rPr lang="en-IN" sz="2400" b="0" i="1" smtClean="0">
                                <a:latin typeface="Cambria Math" panose="02040503050406030204" pitchFamily="18" charset="0"/>
                              </a:rPr>
                              <m:t>1−</m:t>
                            </m:r>
                            <m:acc>
                              <m:accPr>
                                <m:chr m:val="̂"/>
                                <m:ctrlPr>
                                  <a:rPr lang="en-IN" sz="2400" i="1">
                                    <a:latin typeface="Cambria Math" panose="02040503050406030204" pitchFamily="18" charset="0"/>
                                  </a:rPr>
                                </m:ctrlPr>
                              </m:accPr>
                              <m:e>
                                <m:r>
                                  <a:rPr lang="en-IN" sz="2400" i="1">
                                    <a:latin typeface="Cambria Math" panose="02040503050406030204" pitchFamily="18" charset="0"/>
                                  </a:rPr>
                                  <m:t>𝑝</m:t>
                                </m:r>
                              </m:e>
                            </m:acc>
                            <m:r>
                              <a:rPr lang="en-IN" sz="2400" i="1">
                                <a:latin typeface="Cambria Math" panose="02040503050406030204" pitchFamily="18" charset="0"/>
                              </a:rPr>
                              <m:t>)</m:t>
                            </m:r>
                          </m:num>
                          <m:den>
                            <m:r>
                              <a:rPr lang="en-IN" sz="2400" i="1">
                                <a:latin typeface="Cambria Math" panose="02040503050406030204" pitchFamily="18" charset="0"/>
                              </a:rPr>
                              <m:t>𝑛</m:t>
                            </m:r>
                          </m:den>
                        </m:f>
                      </m:e>
                    </m:rad>
                  </m:oMath>
                </a14:m>
                <a:r>
                  <a:rPr lang="en-IN" sz="2400" dirty="0"/>
                  <a:t> </a:t>
                </a:r>
              </a:p>
            </p:txBody>
          </p:sp>
        </mc:Choice>
        <mc:Fallback xmlns="">
          <p:sp>
            <p:nvSpPr>
              <p:cNvPr id="9" name="TextBox 8">
                <a:extLst>
                  <a:ext uri="{FF2B5EF4-FFF2-40B4-BE49-F238E27FC236}">
                    <a16:creationId xmlns:a16="http://schemas.microsoft.com/office/drawing/2014/main" id="{31FB17A7-2058-48A2-881B-79F6FBFF72A7}"/>
                  </a:ext>
                </a:extLst>
              </p:cNvPr>
              <p:cNvSpPr txBox="1">
                <a:spLocks noRot="1" noChangeAspect="1" noMove="1" noResize="1" noEditPoints="1" noAdjustHandles="1" noChangeArrowheads="1" noChangeShapeType="1" noTextEdit="1"/>
              </p:cNvSpPr>
              <p:nvPr/>
            </p:nvSpPr>
            <p:spPr>
              <a:xfrm>
                <a:off x="2999935" y="4074413"/>
                <a:ext cx="5336345" cy="84632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B52D31-1695-42AD-965F-4DE23F4203F5}"/>
                  </a:ext>
                </a:extLst>
              </p:cNvPr>
              <p:cNvSpPr txBox="1"/>
              <p:nvPr/>
            </p:nvSpPr>
            <p:spPr>
              <a:xfrm>
                <a:off x="614289" y="4928555"/>
                <a:ext cx="9111175" cy="843885"/>
              </a:xfrm>
              <a:prstGeom prst="rect">
                <a:avLst/>
              </a:prstGeom>
              <a:noFill/>
            </p:spPr>
            <p:txBody>
              <a:bodyPr wrap="square" rtlCol="0">
                <a:spAutoFit/>
              </a:bodyPr>
              <a:lstStyle/>
              <a:p>
                <a14:m>
                  <m:oMath xmlns:m="http://schemas.openxmlformats.org/officeDocument/2006/math">
                    <m:r>
                      <a:rPr lang="en-IN" sz="2400" i="1" smtClean="0">
                        <a:latin typeface="Cambria Math" panose="02040503050406030204" pitchFamily="18" charset="0"/>
                      </a:rPr>
                      <m:t>0</m:t>
                    </m:r>
                    <m:r>
                      <a:rPr lang="en-IN" sz="2400" b="0" i="1" smtClean="0">
                        <a:latin typeface="Cambria Math" panose="02040503050406030204" pitchFamily="18" charset="0"/>
                      </a:rPr>
                      <m:t>.17 −1.642</m:t>
                    </m:r>
                    <m:rad>
                      <m:radPr>
                        <m:degHide m:val="on"/>
                        <m:ctrlPr>
                          <a:rPr lang="en-IN" sz="2400" b="0" i="1" smtClean="0">
                            <a:latin typeface="Cambria Math" panose="02040503050406030204" pitchFamily="18" charset="0"/>
                          </a:rPr>
                        </m:ctrlPr>
                      </m:radPr>
                      <m:deg/>
                      <m:e>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0.17</m:t>
                            </m:r>
                            <m:d>
                              <m:dPr>
                                <m:ctrlPr>
                                  <a:rPr lang="en-IN" sz="2400" i="1">
                                    <a:latin typeface="Cambria Math" panose="02040503050406030204" pitchFamily="18" charset="0"/>
                                  </a:rPr>
                                </m:ctrlPr>
                              </m:dPr>
                              <m:e>
                                <m:r>
                                  <a:rPr lang="en-IN" sz="2400" b="0" i="1" smtClean="0">
                                    <a:latin typeface="Cambria Math" panose="02040503050406030204" pitchFamily="18" charset="0"/>
                                  </a:rPr>
                                  <m:t>1−0.17</m:t>
                                </m:r>
                              </m:e>
                            </m:d>
                          </m:num>
                          <m:den>
                            <m:r>
                              <a:rPr lang="en-IN" sz="2400" b="0" i="1" smtClean="0">
                                <a:latin typeface="Cambria Math" panose="02040503050406030204" pitchFamily="18" charset="0"/>
                              </a:rPr>
                              <m:t>423</m:t>
                            </m:r>
                          </m:den>
                        </m:f>
                      </m:e>
                    </m:rad>
                    <m:r>
                      <a:rPr lang="en-IN" sz="2400" b="0" i="1" smtClean="0">
                        <a:latin typeface="Cambria Math" panose="02040503050406030204" pitchFamily="18" charset="0"/>
                      </a:rPr>
                      <m:t> </m:t>
                    </m:r>
                    <m:r>
                      <a:rPr lang="en-IN" sz="2400" b="0" i="1" smtClean="0">
                        <a:latin typeface="Cambria Math" panose="02040503050406030204" pitchFamily="18" charset="0"/>
                        <a:sym typeface="Symbol" panose="05050102010706020507" pitchFamily="18" charset="2"/>
                      </a:rPr>
                      <m:t>  </m:t>
                    </m:r>
                    <m:r>
                      <a:rPr lang="en-IN" sz="2400" i="1">
                        <a:latin typeface="Cambria Math" panose="02040503050406030204" pitchFamily="18" charset="0"/>
                      </a:rPr>
                      <m:t>0.17 −1.642</m:t>
                    </m:r>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IN" sz="2400" i="1">
                                <a:latin typeface="Cambria Math" panose="02040503050406030204" pitchFamily="18" charset="0"/>
                              </a:rPr>
                              <m:t>0.17</m:t>
                            </m:r>
                            <m:d>
                              <m:dPr>
                                <m:ctrlPr>
                                  <a:rPr lang="en-IN" sz="2400" i="1">
                                    <a:latin typeface="Cambria Math" panose="02040503050406030204" pitchFamily="18" charset="0"/>
                                  </a:rPr>
                                </m:ctrlPr>
                              </m:dPr>
                              <m:e>
                                <m:r>
                                  <a:rPr lang="en-IN" sz="2400" i="1">
                                    <a:latin typeface="Cambria Math" panose="02040503050406030204" pitchFamily="18" charset="0"/>
                                  </a:rPr>
                                  <m:t>1−0.17</m:t>
                                </m:r>
                              </m:e>
                            </m:d>
                          </m:num>
                          <m:den>
                            <m:r>
                              <a:rPr lang="en-IN" sz="2400" i="1">
                                <a:latin typeface="Cambria Math" panose="02040503050406030204" pitchFamily="18" charset="0"/>
                              </a:rPr>
                              <m:t>423</m:t>
                            </m:r>
                          </m:den>
                        </m:f>
                      </m:e>
                    </m:rad>
                  </m:oMath>
                </a14:m>
                <a:r>
                  <a:rPr lang="en-IN" sz="2400" dirty="0"/>
                  <a:t> </a:t>
                </a:r>
              </a:p>
            </p:txBody>
          </p:sp>
        </mc:Choice>
        <mc:Fallback xmlns="">
          <p:sp>
            <p:nvSpPr>
              <p:cNvPr id="10" name="TextBox 9">
                <a:extLst>
                  <a:ext uri="{FF2B5EF4-FFF2-40B4-BE49-F238E27FC236}">
                    <a16:creationId xmlns:a16="http://schemas.microsoft.com/office/drawing/2014/main" id="{9EB52D31-1695-42AD-965F-4DE23F4203F5}"/>
                  </a:ext>
                </a:extLst>
              </p:cNvPr>
              <p:cNvSpPr txBox="1">
                <a:spLocks noRot="1" noChangeAspect="1" noMove="1" noResize="1" noEditPoints="1" noAdjustHandles="1" noChangeArrowheads="1" noChangeShapeType="1" noTextEdit="1"/>
              </p:cNvSpPr>
              <p:nvPr/>
            </p:nvSpPr>
            <p:spPr>
              <a:xfrm>
                <a:off x="614289" y="4928555"/>
                <a:ext cx="9111175" cy="84388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A17645-5F91-4A63-8850-B4D99A10BE47}"/>
                  </a:ext>
                </a:extLst>
              </p:cNvPr>
              <p:cNvSpPr txBox="1"/>
              <p:nvPr/>
            </p:nvSpPr>
            <p:spPr>
              <a:xfrm>
                <a:off x="8895431" y="5054658"/>
                <a:ext cx="2175844" cy="461665"/>
              </a:xfrm>
              <a:prstGeom prst="rect">
                <a:avLst/>
              </a:prstGeom>
              <a:noFill/>
            </p:spPr>
            <p:txBody>
              <a:bodyPr wrap="square" rtlCol="0">
                <a:spAutoFit/>
              </a:bodyPr>
              <a:lstStyle/>
              <a:p>
                <a:r>
                  <a:rPr lang="en-IN" sz="2400" b="1" dirty="0"/>
                  <a:t>0.14</a:t>
                </a:r>
                <a:r>
                  <a:rPr lang="en-IN" sz="2400" b="1" dirty="0">
                    <a:sym typeface="Symbol" panose="05050102010706020507" pitchFamily="18" charset="2"/>
                  </a:rPr>
                  <a:t> </a:t>
                </a:r>
                <a14:m>
                  <m:oMath xmlns:m="http://schemas.openxmlformats.org/officeDocument/2006/math">
                    <m:r>
                      <a:rPr lang="en-IN" sz="2400" b="1" i="1">
                        <a:latin typeface="Cambria Math" panose="02040503050406030204" pitchFamily="18" charset="0"/>
                        <a:sym typeface="Symbol" panose="05050102010706020507" pitchFamily="18" charset="2"/>
                      </a:rPr>
                      <m:t>  </m:t>
                    </m:r>
                    <m:r>
                      <a:rPr lang="en-IN" sz="2400" b="1" i="1" smtClean="0">
                        <a:latin typeface="Cambria Math" panose="02040503050406030204" pitchFamily="18" charset="0"/>
                        <a:sym typeface="Symbol" panose="05050102010706020507" pitchFamily="18" charset="2"/>
                      </a:rPr>
                      <m:t> </m:t>
                    </m:r>
                    <m:r>
                      <a:rPr lang="en-IN" sz="2400" b="1" i="1" smtClean="0">
                        <a:latin typeface="Cambria Math" panose="02040503050406030204" pitchFamily="18" charset="0"/>
                        <a:sym typeface="Symbol" panose="05050102010706020507" pitchFamily="18" charset="2"/>
                      </a:rPr>
                      <m:t>𝟎</m:t>
                    </m:r>
                    <m:r>
                      <a:rPr lang="en-IN" sz="2400" b="1" i="1" smtClean="0">
                        <a:latin typeface="Cambria Math" panose="02040503050406030204" pitchFamily="18" charset="0"/>
                        <a:sym typeface="Symbol" panose="05050102010706020507" pitchFamily="18" charset="2"/>
                      </a:rPr>
                      <m:t>.</m:t>
                    </m:r>
                    <m:r>
                      <a:rPr lang="en-IN" sz="2400" b="1" i="1" smtClean="0">
                        <a:latin typeface="Cambria Math" panose="02040503050406030204" pitchFamily="18" charset="0"/>
                        <a:sym typeface="Symbol" panose="05050102010706020507" pitchFamily="18" charset="2"/>
                      </a:rPr>
                      <m:t>𝟐𝟎</m:t>
                    </m:r>
                  </m:oMath>
                </a14:m>
                <a:r>
                  <a:rPr lang="en-IN" sz="2400" b="1" dirty="0"/>
                  <a:t>  </a:t>
                </a:r>
              </a:p>
            </p:txBody>
          </p:sp>
        </mc:Choice>
        <mc:Fallback xmlns="">
          <p:sp>
            <p:nvSpPr>
              <p:cNvPr id="7" name="TextBox 6">
                <a:extLst>
                  <a:ext uri="{FF2B5EF4-FFF2-40B4-BE49-F238E27FC236}">
                    <a16:creationId xmlns:a16="http://schemas.microsoft.com/office/drawing/2014/main" id="{0EA17645-5F91-4A63-8850-B4D99A10BE47}"/>
                  </a:ext>
                </a:extLst>
              </p:cNvPr>
              <p:cNvSpPr txBox="1">
                <a:spLocks noRot="1" noChangeAspect="1" noMove="1" noResize="1" noEditPoints="1" noAdjustHandles="1" noChangeArrowheads="1" noChangeShapeType="1" noTextEdit="1"/>
              </p:cNvSpPr>
              <p:nvPr/>
            </p:nvSpPr>
            <p:spPr>
              <a:xfrm>
                <a:off x="8895431" y="5054658"/>
                <a:ext cx="2175844" cy="461665"/>
              </a:xfrm>
              <a:prstGeom prst="rect">
                <a:avLst/>
              </a:prstGeom>
              <a:blipFill>
                <a:blip r:embed="rId7"/>
                <a:stretch>
                  <a:fillRect l="-4202" t="-10526" r="-280" b="-28947"/>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6062C8D3-CC1A-417A-91A4-883B1CE2243E}"/>
              </a:ext>
            </a:extLst>
          </p:cNvPr>
          <p:cNvSpPr txBox="1"/>
          <p:nvPr/>
        </p:nvSpPr>
        <p:spPr>
          <a:xfrm>
            <a:off x="787791" y="5741756"/>
            <a:ext cx="10920499" cy="923330"/>
          </a:xfrm>
          <a:prstGeom prst="rect">
            <a:avLst/>
          </a:prstGeom>
          <a:noFill/>
        </p:spPr>
        <p:txBody>
          <a:bodyPr wrap="square" rtlCol="0">
            <a:spAutoFit/>
          </a:bodyPr>
          <a:lstStyle/>
          <a:p>
            <a:r>
              <a:rPr lang="en-US" dirty="0"/>
              <a:t>The 90% confidence interval to estimate the proportion of the population in Oklahoma City who prefer boot-cut jeans is approximately [0.14,0.2]. This interval provides a range within which the true proportion of the population is expected to lie with 90% confidence.</a:t>
            </a:r>
            <a:endParaRPr lang="en-IN" dirty="0"/>
          </a:p>
        </p:txBody>
      </p:sp>
    </p:spTree>
    <p:extLst>
      <p:ext uri="{BB962C8B-B14F-4D97-AF65-F5344CB8AC3E}">
        <p14:creationId xmlns:p14="http://schemas.microsoft.com/office/powerpoint/2010/main" val="2966248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89" y="176304"/>
            <a:ext cx="7901675"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Hypothesis Testing</a:t>
            </a:r>
            <a:r>
              <a:rPr lang="en-IN" sz="4000" dirty="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B19569FB-FB4C-0ABC-DFBB-12D5A620E210}"/>
              </a:ext>
            </a:extLst>
          </p:cNvPr>
          <p:cNvSpPr txBox="1"/>
          <p:nvPr/>
        </p:nvSpPr>
        <p:spPr>
          <a:xfrm>
            <a:off x="224994" y="987830"/>
            <a:ext cx="11343666" cy="5693866"/>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Hypothesis is considered as intelligent guess or prediction, that gives directional to the researcher to answer the research question.</a:t>
            </a:r>
          </a:p>
          <a:p>
            <a:pPr algn="just"/>
            <a:r>
              <a:rPr lang="en-IN" sz="2800" dirty="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Hypothesis are defined as formal statement of the tentative or expected prediction or explanation of the relationship between two or more variables in a specified population. </a:t>
            </a:r>
          </a:p>
          <a:p>
            <a:pPr algn="just"/>
            <a:endParaRPr lang="en-IN"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 hypothesis is formal tentative statement of the expected relationship between two or more variable under study.</a:t>
            </a:r>
          </a:p>
          <a:p>
            <a:pPr algn="just"/>
            <a:endParaRPr lang="en-IN"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 hypothesis helps to translate the research problem and objective into a clear explaining or prediction of the expected results or outcome of the study.  </a:t>
            </a:r>
          </a:p>
        </p:txBody>
      </p:sp>
    </p:spTree>
    <p:extLst>
      <p:ext uri="{BB962C8B-B14F-4D97-AF65-F5344CB8AC3E}">
        <p14:creationId xmlns:p14="http://schemas.microsoft.com/office/powerpoint/2010/main" val="383134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945990" y="-60898"/>
            <a:ext cx="7901675"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Hypothesis Testing</a:t>
            </a:r>
            <a:r>
              <a:rPr lang="en-IN" sz="4000" dirty="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B19569FB-FB4C-0ABC-DFBB-12D5A620E210}"/>
              </a:ext>
            </a:extLst>
          </p:cNvPr>
          <p:cNvSpPr txBox="1"/>
          <p:nvPr/>
        </p:nvSpPr>
        <p:spPr>
          <a:xfrm>
            <a:off x="325820" y="647590"/>
            <a:ext cx="11734801" cy="6124754"/>
          </a:xfrm>
          <a:prstGeom prst="rect">
            <a:avLst/>
          </a:prstGeom>
          <a:noFill/>
        </p:spPr>
        <p:txBody>
          <a:bodyPr wrap="square" rtlCol="0">
            <a:spAutoFit/>
          </a:bodyPr>
          <a:lstStyle/>
          <a:p>
            <a:r>
              <a:rPr lang="en-IN" sz="2800" dirty="0"/>
              <a:t>Hypothesis testing refers to </a:t>
            </a:r>
          </a:p>
          <a:p>
            <a:pPr marL="514350" indent="-514350">
              <a:buFont typeface="+mj-lt"/>
              <a:buAutoNum type="arabicPeriod"/>
            </a:pPr>
            <a:r>
              <a:rPr lang="en-IN" sz="2800" dirty="0"/>
              <a:t>Making an assumption about a population parameters </a:t>
            </a:r>
          </a:p>
          <a:p>
            <a:pPr marL="514350" indent="-514350">
              <a:buFont typeface="+mj-lt"/>
              <a:buAutoNum type="arabicPeriod"/>
            </a:pPr>
            <a:r>
              <a:rPr lang="en-IN" sz="2800" dirty="0"/>
              <a:t>Collecting sample data </a:t>
            </a:r>
          </a:p>
          <a:p>
            <a:pPr marL="514350" indent="-514350">
              <a:buFont typeface="+mj-lt"/>
              <a:buAutoNum type="arabicPeriod"/>
            </a:pPr>
            <a:r>
              <a:rPr lang="en-IN" sz="2800" dirty="0"/>
              <a:t>Calculating a sample statistic</a:t>
            </a:r>
          </a:p>
          <a:p>
            <a:pPr marL="514350" indent="-514350">
              <a:buFont typeface="+mj-lt"/>
              <a:buAutoNum type="arabicPeriod"/>
            </a:pPr>
            <a:r>
              <a:rPr lang="en-IN" sz="2800" dirty="0"/>
              <a:t>Using the sample statistic to evaluate the hypothesis. </a:t>
            </a:r>
          </a:p>
          <a:p>
            <a:endParaRPr lang="en-IN" sz="2800" dirty="0"/>
          </a:p>
          <a:p>
            <a:pPr algn="just"/>
            <a:r>
              <a:rPr lang="en-IN" sz="2800" dirty="0">
                <a:solidFill>
                  <a:srgbClr val="FF0000"/>
                </a:solidFill>
              </a:rPr>
              <a:t>Null Hypothesis (H</a:t>
            </a:r>
            <a:r>
              <a:rPr lang="en-IN" sz="2800" baseline="-25000" dirty="0">
                <a:solidFill>
                  <a:srgbClr val="FF0000"/>
                </a:solidFill>
              </a:rPr>
              <a:t>0</a:t>
            </a:r>
            <a:r>
              <a:rPr lang="en-IN" sz="2800" dirty="0">
                <a:solidFill>
                  <a:srgbClr val="FF0000"/>
                </a:solidFill>
              </a:rPr>
              <a:t>): </a:t>
            </a:r>
            <a:r>
              <a:rPr lang="en-IN" sz="2800" dirty="0"/>
              <a:t>State the hypothesized value of the parameter before sampling.  The assumption we wish to test or the assumption we are trying to reject.</a:t>
            </a:r>
          </a:p>
          <a:p>
            <a:pPr algn="just"/>
            <a:r>
              <a:rPr lang="en-IN" sz="2800" dirty="0"/>
              <a:t> Population mean </a:t>
            </a:r>
            <a:r>
              <a:rPr lang="en-IN" sz="2800" dirty="0">
                <a:sym typeface="Symbol" panose="05050102010706020507" pitchFamily="18" charset="2"/>
              </a:rPr>
              <a:t>= 20      There is no difference between coke and diet coke </a:t>
            </a:r>
          </a:p>
          <a:p>
            <a:pPr algn="just"/>
            <a:r>
              <a:rPr lang="en-IN" sz="2800" dirty="0">
                <a:solidFill>
                  <a:srgbClr val="FF0000"/>
                </a:solidFill>
                <a:sym typeface="Symbol" panose="05050102010706020507" pitchFamily="18" charset="2"/>
              </a:rPr>
              <a:t>Alternative Hypothesis (H</a:t>
            </a:r>
            <a:r>
              <a:rPr lang="en-IN" sz="2800" baseline="-25000" dirty="0">
                <a:solidFill>
                  <a:srgbClr val="FF0000"/>
                </a:solidFill>
                <a:sym typeface="Symbol" panose="05050102010706020507" pitchFamily="18" charset="2"/>
              </a:rPr>
              <a:t>A</a:t>
            </a:r>
            <a:r>
              <a:rPr lang="en-IN" sz="2800" dirty="0">
                <a:solidFill>
                  <a:srgbClr val="FF0000"/>
                </a:solidFill>
                <a:sym typeface="Symbol" panose="05050102010706020507" pitchFamily="18" charset="2"/>
              </a:rPr>
              <a:t>): </a:t>
            </a:r>
            <a:r>
              <a:rPr lang="en-IN" sz="2800" dirty="0">
                <a:sym typeface="Symbol" panose="05050102010706020507" pitchFamily="18" charset="2"/>
              </a:rPr>
              <a:t>All possible alternatives other than the null hypothesis </a:t>
            </a:r>
          </a:p>
          <a:p>
            <a:pPr algn="just"/>
            <a:r>
              <a:rPr lang="en-IN" sz="2800" dirty="0" err="1">
                <a:solidFill>
                  <a:srgbClr val="FF0000"/>
                </a:solidFill>
                <a:sym typeface="Symbol" panose="05050102010706020507" pitchFamily="18" charset="2"/>
              </a:rPr>
              <a:t>e.g</a:t>
            </a:r>
            <a:r>
              <a:rPr lang="en-IN" sz="2800" dirty="0">
                <a:solidFill>
                  <a:srgbClr val="FF0000"/>
                </a:solidFill>
                <a:sym typeface="Symbol" panose="05050102010706020507" pitchFamily="18" charset="2"/>
              </a:rPr>
              <a:t>  &gt; 20 and  &lt; 20</a:t>
            </a:r>
          </a:p>
          <a:p>
            <a:pPr algn="just"/>
            <a:r>
              <a:rPr lang="en-IN" sz="2800" dirty="0">
                <a:sym typeface="Symbol" panose="05050102010706020507" pitchFamily="18" charset="2"/>
              </a:rPr>
              <a:t>There is a difference between coke and diet coke</a:t>
            </a:r>
            <a:r>
              <a:rPr lang="en-IN" sz="2800" dirty="0">
                <a:solidFill>
                  <a:srgbClr val="FF0000"/>
                </a:solidFill>
                <a:sym typeface="Symbol" panose="05050102010706020507" pitchFamily="18" charset="2"/>
              </a:rPr>
              <a:t>. </a:t>
            </a:r>
          </a:p>
        </p:txBody>
      </p:sp>
    </p:spTree>
    <p:extLst>
      <p:ext uri="{BB962C8B-B14F-4D97-AF65-F5344CB8AC3E}">
        <p14:creationId xmlns:p14="http://schemas.microsoft.com/office/powerpoint/2010/main" val="3785433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157397" y="572332"/>
            <a:ext cx="10146890"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Selecting and Interpreting Significance Level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B19569FB-FB4C-0ABC-DFBB-12D5A620E210}"/>
              </a:ext>
            </a:extLst>
          </p:cNvPr>
          <p:cNvSpPr txBox="1"/>
          <p:nvPr/>
        </p:nvSpPr>
        <p:spPr>
          <a:xfrm>
            <a:off x="228599" y="1297175"/>
            <a:ext cx="11734801" cy="5632311"/>
          </a:xfrm>
          <a:prstGeom prst="rect">
            <a:avLst/>
          </a:prstGeom>
          <a:noFill/>
        </p:spPr>
        <p:txBody>
          <a:bodyPr wrap="square" rtlCol="0">
            <a:spAutoFit/>
          </a:bodyPr>
          <a:lstStyle/>
          <a:p>
            <a:pPr marL="457200" indent="-457200" algn="just">
              <a:buFont typeface="Wingdings" panose="05000000000000000000" pitchFamily="2" charset="2"/>
              <a:buChar char="ü"/>
            </a:pPr>
            <a:r>
              <a:rPr lang="en-US" sz="2400" dirty="0"/>
              <a:t>Selecting and interpreting the significance level (α) is crucial in hypothesis testing.</a:t>
            </a:r>
          </a:p>
          <a:p>
            <a:pPr marL="457200" indent="-457200" algn="just">
              <a:buFont typeface="Wingdings" panose="05000000000000000000" pitchFamily="2" charset="2"/>
              <a:buChar char="ü"/>
            </a:pPr>
            <a:r>
              <a:rPr lang="en-US" sz="2400" dirty="0"/>
              <a:t>The significance level, denoted as α, is the probability of rejecting the null hypothesis when it is actually true. It represents the threshold for determining whether the observed results are statistically significant.</a:t>
            </a:r>
          </a:p>
          <a:p>
            <a:pPr marL="457200" indent="-457200" algn="just">
              <a:buFont typeface="Wingdings" panose="05000000000000000000" pitchFamily="2" charset="2"/>
              <a:buChar char="ü"/>
            </a:pPr>
            <a:r>
              <a:rPr lang="en-US" sz="2400" dirty="0"/>
              <a:t>Common Choices for α </a:t>
            </a:r>
          </a:p>
          <a:p>
            <a:pPr lvl="2" indent="-457200" algn="just">
              <a:buFont typeface="Wingdings" panose="05000000000000000000" pitchFamily="2" charset="2"/>
              <a:buChar char="ü"/>
            </a:pPr>
            <a:r>
              <a:rPr lang="en-US" sz="2400" dirty="0"/>
              <a:t>0.10: Indicates a 10% risk of a Type I error</a:t>
            </a:r>
          </a:p>
          <a:p>
            <a:pPr lvl="2" indent="-457200" algn="just">
              <a:buFont typeface="Wingdings" panose="05000000000000000000" pitchFamily="2" charset="2"/>
              <a:buChar char="ü"/>
            </a:pPr>
            <a:r>
              <a:rPr lang="en-US" sz="2400" dirty="0"/>
              <a:t>0.05: Indicates a 5% risk of a Type I error (most commonly used).</a:t>
            </a:r>
          </a:p>
          <a:p>
            <a:pPr lvl="2" indent="-457200" algn="just">
              <a:buFont typeface="Wingdings" panose="05000000000000000000" pitchFamily="2" charset="2"/>
              <a:buChar char="ü"/>
            </a:pPr>
            <a:r>
              <a:rPr lang="en-US" sz="2400" dirty="0"/>
              <a:t>0.01: Indicates a 1% risk of a Type I error.</a:t>
            </a:r>
            <a:endParaRPr lang="en-IN" sz="2400" dirty="0"/>
          </a:p>
          <a:p>
            <a:pPr marL="457200" indent="-457200" algn="just">
              <a:buFont typeface="Wingdings" panose="05000000000000000000" pitchFamily="2" charset="2"/>
              <a:buChar char="ü"/>
            </a:pPr>
            <a:r>
              <a:rPr lang="en-IN" sz="2400" dirty="0"/>
              <a:t>Interpreting the Significance Level (Comparison with </a:t>
            </a:r>
            <a:r>
              <a:rPr lang="el-GR" sz="2400" dirty="0"/>
              <a:t>α</a:t>
            </a:r>
            <a:r>
              <a:rPr lang="en-IN" sz="2400" dirty="0"/>
              <a:t>)</a:t>
            </a:r>
          </a:p>
          <a:p>
            <a:pPr marL="914400" lvl="1" indent="-457200" algn="just">
              <a:buFont typeface="Wingdings" panose="05000000000000000000" pitchFamily="2" charset="2"/>
              <a:buChar char="ü"/>
            </a:pPr>
            <a:r>
              <a:rPr lang="en-US" sz="2400" dirty="0"/>
              <a:t>If p≤α, reject the null hypothesis</a:t>
            </a:r>
          </a:p>
          <a:p>
            <a:pPr marL="914400" lvl="1" indent="-457200" algn="just">
              <a:buFont typeface="Wingdings" panose="05000000000000000000" pitchFamily="2" charset="2"/>
              <a:buChar char="ü"/>
            </a:pPr>
            <a:r>
              <a:rPr lang="en-US" sz="2400" dirty="0"/>
              <a:t>If p&gt;α, do not reject the null hypothesis</a:t>
            </a:r>
          </a:p>
          <a:p>
            <a:pPr marL="457200" indent="-457200" algn="just">
              <a:buFont typeface="Wingdings" panose="05000000000000000000" pitchFamily="2" charset="2"/>
              <a:buChar char="ü"/>
            </a:pPr>
            <a:r>
              <a:rPr lang="en-US" sz="2400" dirty="0"/>
              <a:t>Implications of α Choices</a:t>
            </a:r>
          </a:p>
          <a:p>
            <a:pPr marL="914400" lvl="1" indent="-457200" algn="just">
              <a:buFont typeface="Wingdings" panose="05000000000000000000" pitchFamily="2" charset="2"/>
              <a:buChar char="ü"/>
            </a:pPr>
            <a:r>
              <a:rPr lang="en-US" sz="2400" b="1" dirty="0"/>
              <a:t>Higher α</a:t>
            </a:r>
            <a:r>
              <a:rPr lang="en-US" sz="2400" dirty="0"/>
              <a:t>: More likely to reject the null hypothesis, increasing the risk of Type I errors.</a:t>
            </a:r>
          </a:p>
          <a:p>
            <a:pPr marL="914400" lvl="1" indent="-457200" algn="just">
              <a:buFont typeface="Wingdings" panose="05000000000000000000" pitchFamily="2" charset="2"/>
              <a:buChar char="ü"/>
            </a:pPr>
            <a:r>
              <a:rPr lang="en-US" sz="2400" b="1" dirty="0"/>
              <a:t>Lower α</a:t>
            </a:r>
            <a:r>
              <a:rPr lang="en-US" sz="2400" dirty="0"/>
              <a:t>: Less likely to reject the null hypothesis, reducing the risk of Type I errors but increasing the risk of Type II errors.</a:t>
            </a:r>
          </a:p>
        </p:txBody>
      </p:sp>
    </p:spTree>
    <p:extLst>
      <p:ext uri="{BB962C8B-B14F-4D97-AF65-F5344CB8AC3E}">
        <p14:creationId xmlns:p14="http://schemas.microsoft.com/office/powerpoint/2010/main" val="427491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293034" y="58664"/>
            <a:ext cx="7943394" cy="707886"/>
          </a:xfrm>
          <a:prstGeom prst="rect">
            <a:avLst/>
          </a:prstGeom>
          <a:noFill/>
        </p:spPr>
        <p:txBody>
          <a:bodyPr wrap="square" rtlCol="0">
            <a:spAutoFit/>
          </a:bodyPr>
          <a:lstStyle/>
          <a:p>
            <a:pPr algn="ctr"/>
            <a:r>
              <a:rPr lang="en-US" sz="4000" dirty="0">
                <a:solidFill>
                  <a:srgbClr val="FF0000"/>
                </a:solidFill>
                <a:latin typeface="Times New Roman" panose="02020603050405020304" pitchFamily="18" charset="0"/>
                <a:cs typeface="Times New Roman" panose="02020603050405020304" pitchFamily="18" charset="0"/>
              </a:rPr>
              <a:t>Methods of EDA</a:t>
            </a:r>
          </a:p>
        </p:txBody>
      </p:sp>
      <p:sp>
        <p:nvSpPr>
          <p:cNvPr id="6" name="TextBox 5">
            <a:extLst>
              <a:ext uri="{FF2B5EF4-FFF2-40B4-BE49-F238E27FC236}">
                <a16:creationId xmlns:a16="http://schemas.microsoft.com/office/drawing/2014/main" id="{193F1DCD-2679-12C6-F540-ECB653948013}"/>
              </a:ext>
            </a:extLst>
          </p:cNvPr>
          <p:cNvSpPr txBox="1"/>
          <p:nvPr/>
        </p:nvSpPr>
        <p:spPr>
          <a:xfrm>
            <a:off x="432937" y="769642"/>
            <a:ext cx="11326123" cy="523220"/>
          </a:xfrm>
          <a:prstGeom prst="rect">
            <a:avLst/>
          </a:prstGeom>
          <a:noFill/>
        </p:spPr>
        <p:txBody>
          <a:bodyPr wrap="square" rtlCol="0">
            <a:spAutoFit/>
          </a:bodyPr>
          <a:lstStyle/>
          <a:p>
            <a:pPr algn="just"/>
            <a:endParaRPr lang="en-US" sz="2800" dirty="0">
              <a:solidFill>
                <a:srgbClr val="171717"/>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582AEAD-DF73-425E-9B6A-FE49C8445AFD}"/>
              </a:ext>
            </a:extLst>
          </p:cNvPr>
          <p:cNvSpPr txBox="1"/>
          <p:nvPr/>
        </p:nvSpPr>
        <p:spPr>
          <a:xfrm>
            <a:off x="432937" y="774622"/>
            <a:ext cx="10975961" cy="3539430"/>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solidFill>
                  <a:srgbClr val="FF0000"/>
                </a:solidFill>
              </a:rPr>
              <a:t>Dimensionality Reduction</a:t>
            </a:r>
            <a:r>
              <a:rPr lang="en-US" sz="2800" dirty="0">
                <a:solidFill>
                  <a:srgbClr val="FF0000"/>
                </a:solidFill>
              </a:rPr>
              <a:t>: </a:t>
            </a:r>
            <a:r>
              <a:rPr lang="en-US" sz="2800" dirty="0"/>
              <a:t>Use techniques like Principal Component Analysis (PCA) to reduce the number of variables while retaining essential information. </a:t>
            </a:r>
          </a:p>
          <a:p>
            <a:pPr marL="457200" indent="-457200" algn="just">
              <a:buFont typeface="Wingdings" panose="05000000000000000000" pitchFamily="2" charset="2"/>
              <a:buChar char="ü"/>
            </a:pPr>
            <a:endParaRPr lang="en-US" sz="2800" b="1" dirty="0">
              <a:solidFill>
                <a:srgbClr val="FF0000"/>
              </a:solidFill>
            </a:endParaRPr>
          </a:p>
          <a:p>
            <a:pPr marL="457200" indent="-457200" algn="just">
              <a:buFont typeface="Wingdings" panose="05000000000000000000" pitchFamily="2" charset="2"/>
              <a:buChar char="ü"/>
            </a:pPr>
            <a:endParaRPr lang="en-US" sz="2800" b="1" dirty="0">
              <a:solidFill>
                <a:srgbClr val="FF0000"/>
              </a:solidFill>
            </a:endParaRPr>
          </a:p>
          <a:p>
            <a:pPr marL="457200" indent="-457200" algn="just">
              <a:buFont typeface="Wingdings" panose="05000000000000000000" pitchFamily="2" charset="2"/>
              <a:buChar char="ü"/>
            </a:pPr>
            <a:endParaRPr lang="en-US" sz="2800" b="1" dirty="0">
              <a:solidFill>
                <a:srgbClr val="FF0000"/>
              </a:solidFill>
            </a:endParaRPr>
          </a:p>
          <a:p>
            <a:pPr marL="457200" indent="-457200" algn="just">
              <a:buFont typeface="Wingdings" panose="05000000000000000000" pitchFamily="2" charset="2"/>
              <a:buChar char="ü"/>
            </a:pPr>
            <a:endParaRPr lang="en-US" sz="2800" b="1" dirty="0">
              <a:solidFill>
                <a:srgbClr val="FF0000"/>
              </a:solidFill>
            </a:endParaRPr>
          </a:p>
          <a:p>
            <a:pPr marL="457200" indent="-457200" algn="just">
              <a:buFont typeface="Wingdings" panose="05000000000000000000" pitchFamily="2" charset="2"/>
              <a:buChar char="ü"/>
            </a:pPr>
            <a:endParaRPr lang="en-US" sz="2800" b="1" dirty="0">
              <a:solidFill>
                <a:srgbClr val="FF0000"/>
              </a:solidFill>
            </a:endParaRPr>
          </a:p>
        </p:txBody>
      </p:sp>
      <p:pic>
        <p:nvPicPr>
          <p:cNvPr id="10242" name="Picture 2" descr="dimensionality reduction - MLGuru">
            <a:extLst>
              <a:ext uri="{FF2B5EF4-FFF2-40B4-BE49-F238E27FC236}">
                <a16:creationId xmlns:a16="http://schemas.microsoft.com/office/drawing/2014/main" id="{8E6C2E9B-413A-4C6F-980E-51D4EC54A9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85" t="32984" r="6423" b="22921"/>
          <a:stretch/>
        </p:blipFill>
        <p:spPr bwMode="auto">
          <a:xfrm>
            <a:off x="783102" y="2221470"/>
            <a:ext cx="10508566" cy="194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947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95CF4169-102E-CEAF-FC88-7AD7D663550F}"/>
              </a:ext>
            </a:extLst>
          </p:cNvPr>
          <p:cNvSpPr txBox="1"/>
          <p:nvPr/>
        </p:nvSpPr>
        <p:spPr>
          <a:xfrm>
            <a:off x="391886" y="926275"/>
            <a:ext cx="11347110" cy="5262979"/>
          </a:xfrm>
          <a:prstGeom prst="rect">
            <a:avLst/>
          </a:prstGeom>
          <a:noFill/>
        </p:spPr>
        <p:txBody>
          <a:bodyPr wrap="square" rtlCol="0">
            <a:spAutoFit/>
          </a:bodyPr>
          <a:lstStyle/>
          <a:p>
            <a:pPr marL="514350" indent="-514350" algn="just">
              <a:buAutoNum type="arabicPeriod"/>
            </a:pPr>
            <a:r>
              <a:rPr lang="en-IN" sz="2800" dirty="0"/>
              <a:t>Parametric Test  </a:t>
            </a:r>
          </a:p>
          <a:p>
            <a:pPr algn="just"/>
            <a:r>
              <a:rPr lang="en-IN" sz="2800" dirty="0"/>
              <a:t>2. Non Parametric tests </a:t>
            </a:r>
          </a:p>
          <a:p>
            <a:pPr algn="just"/>
            <a:endParaRPr lang="en-IN" sz="2800" dirty="0"/>
          </a:p>
          <a:p>
            <a:pPr algn="just"/>
            <a:r>
              <a:rPr lang="en-IN" sz="2800" dirty="0">
                <a:solidFill>
                  <a:srgbClr val="FF0000"/>
                </a:solidFill>
              </a:rPr>
              <a:t>Parametric test </a:t>
            </a:r>
            <a:r>
              <a:rPr lang="en-US" sz="2800" dirty="0"/>
              <a:t>Parametric tests that make specific assumptions about the parameters (the mean and variance) of the population distribution from which the data is drawn.</a:t>
            </a:r>
            <a:r>
              <a:rPr lang="en-IN" sz="2800" dirty="0"/>
              <a:t> </a:t>
            </a:r>
          </a:p>
          <a:p>
            <a:pPr algn="just"/>
            <a:endParaRPr lang="en-IN" sz="2800" dirty="0"/>
          </a:p>
          <a:p>
            <a:pPr algn="just"/>
            <a:r>
              <a:rPr lang="en-IN" sz="2800" dirty="0">
                <a:solidFill>
                  <a:srgbClr val="FF0000"/>
                </a:solidFill>
              </a:rPr>
              <a:t>Applications </a:t>
            </a:r>
          </a:p>
          <a:p>
            <a:pPr marL="457200" indent="-457200" algn="just">
              <a:buFont typeface="Wingdings" panose="05000000000000000000" pitchFamily="2" charset="2"/>
              <a:buChar char="ü"/>
            </a:pPr>
            <a:r>
              <a:rPr lang="en-IN" sz="2800" dirty="0"/>
              <a:t>Used for continuous variables (y = f(x))</a:t>
            </a:r>
          </a:p>
          <a:p>
            <a:pPr marL="457200" indent="-457200" algn="just">
              <a:buFont typeface="Wingdings" panose="05000000000000000000" pitchFamily="2" charset="2"/>
              <a:buChar char="ü"/>
            </a:pPr>
            <a:r>
              <a:rPr lang="en-IN" sz="2800" dirty="0"/>
              <a:t>Used when data are measured on appropriate interval of ratio scale of measurement </a:t>
            </a:r>
          </a:p>
          <a:p>
            <a:pPr marL="457200" indent="-457200" algn="just">
              <a:buFont typeface="Wingdings" panose="05000000000000000000" pitchFamily="2" charset="2"/>
              <a:buChar char="ü"/>
            </a:pPr>
            <a:r>
              <a:rPr lang="en-IN" sz="2800" dirty="0"/>
              <a:t>Data should follow normal distribution </a:t>
            </a:r>
          </a:p>
        </p:txBody>
      </p:sp>
    </p:spTree>
    <p:extLst>
      <p:ext uri="{BB962C8B-B14F-4D97-AF65-F5344CB8AC3E}">
        <p14:creationId xmlns:p14="http://schemas.microsoft.com/office/powerpoint/2010/main" val="1350491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95CF4169-102E-CEAF-FC88-7AD7D663550F}"/>
              </a:ext>
            </a:extLst>
          </p:cNvPr>
          <p:cNvSpPr txBox="1"/>
          <p:nvPr/>
        </p:nvSpPr>
        <p:spPr>
          <a:xfrm>
            <a:off x="391886" y="926275"/>
            <a:ext cx="11347110" cy="5262979"/>
          </a:xfrm>
          <a:prstGeom prst="rect">
            <a:avLst/>
          </a:prstGeom>
          <a:noFill/>
        </p:spPr>
        <p:txBody>
          <a:bodyPr wrap="square" rtlCol="0">
            <a:spAutoFit/>
          </a:bodyPr>
          <a:lstStyle/>
          <a:p>
            <a:pPr algn="just"/>
            <a:r>
              <a:rPr lang="en-US" sz="2800" dirty="0"/>
              <a:t>Parametric tests that make specific assumptions about the parameters (the mean and variance) of the population distribution from which the data is drawn.</a:t>
            </a:r>
            <a:r>
              <a:rPr lang="en-IN" sz="2800" dirty="0"/>
              <a:t> </a:t>
            </a:r>
          </a:p>
          <a:p>
            <a:pPr algn="just"/>
            <a:endParaRPr lang="en-IN" sz="2800" dirty="0"/>
          </a:p>
          <a:p>
            <a:pPr algn="just"/>
            <a:r>
              <a:rPr lang="en-US" sz="2800" b="1" dirty="0"/>
              <a:t>Normality</a:t>
            </a:r>
            <a:r>
              <a:rPr lang="en-US" sz="2800" dirty="0"/>
              <a:t>: Many parametric tests assume that the data follows a normal distribution (bell-shaped curve)</a:t>
            </a:r>
          </a:p>
          <a:p>
            <a:pPr algn="just"/>
            <a:endParaRPr lang="en-US" sz="2800" dirty="0"/>
          </a:p>
          <a:p>
            <a:pPr algn="just"/>
            <a:endParaRPr lang="en-US" sz="2800" dirty="0"/>
          </a:p>
          <a:p>
            <a:pPr algn="just"/>
            <a:endParaRPr lang="en-US" sz="2800" dirty="0"/>
          </a:p>
          <a:p>
            <a:pPr algn="just"/>
            <a:endParaRPr lang="en-US" sz="2800" dirty="0"/>
          </a:p>
          <a:p>
            <a:pPr algn="just"/>
            <a:r>
              <a:rPr lang="en-US" sz="2800" b="1" dirty="0"/>
              <a:t>Homogeneity of Variance</a:t>
            </a:r>
            <a:r>
              <a:rPr lang="en-US" sz="2800" dirty="0"/>
              <a:t>: Some parametric tests assume that different groups have similar variances (</a:t>
            </a:r>
            <a:r>
              <a:rPr lang="en-US" sz="2800" dirty="0">
                <a:sym typeface="Symbol" panose="05050102010706020507" pitchFamily="18" charset="2"/>
              </a:rPr>
              <a:t></a:t>
            </a:r>
            <a:r>
              <a:rPr lang="en-US" sz="2800" baseline="30000" dirty="0">
                <a:sym typeface="Symbol" panose="05050102010706020507" pitchFamily="18" charset="2"/>
              </a:rPr>
              <a:t>2</a:t>
            </a:r>
            <a:r>
              <a:rPr lang="en-US" sz="2800" dirty="0">
                <a:sym typeface="Symbol" panose="05050102010706020507" pitchFamily="18" charset="2"/>
              </a:rPr>
              <a:t>)</a:t>
            </a:r>
            <a:endParaRPr lang="en-IN" sz="2800" dirty="0"/>
          </a:p>
        </p:txBody>
      </p:sp>
      <p:pic>
        <p:nvPicPr>
          <p:cNvPr id="2" name="Picture 1">
            <a:extLst>
              <a:ext uri="{FF2B5EF4-FFF2-40B4-BE49-F238E27FC236}">
                <a16:creationId xmlns:a16="http://schemas.microsoft.com/office/drawing/2014/main" id="{99C2C7E4-7D56-4CF6-A38E-2BA3F6AE3025}"/>
              </a:ext>
            </a:extLst>
          </p:cNvPr>
          <p:cNvPicPr>
            <a:picLocks noChangeAspect="1"/>
          </p:cNvPicPr>
          <p:nvPr/>
        </p:nvPicPr>
        <p:blipFill>
          <a:blip r:embed="rId5"/>
          <a:stretch>
            <a:fillRect/>
          </a:stretch>
        </p:blipFill>
        <p:spPr>
          <a:xfrm>
            <a:off x="9281546" y="3222348"/>
            <a:ext cx="2457450" cy="1866900"/>
          </a:xfrm>
          <a:prstGeom prst="rect">
            <a:avLst/>
          </a:prstGeom>
        </p:spPr>
      </p:pic>
    </p:spTree>
    <p:extLst>
      <p:ext uri="{BB962C8B-B14F-4D97-AF65-F5344CB8AC3E}">
        <p14:creationId xmlns:p14="http://schemas.microsoft.com/office/powerpoint/2010/main" val="2982449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95CF4169-102E-CEAF-FC88-7AD7D663550F}"/>
              </a:ext>
            </a:extLst>
          </p:cNvPr>
          <p:cNvSpPr txBox="1"/>
          <p:nvPr/>
        </p:nvSpPr>
        <p:spPr>
          <a:xfrm>
            <a:off x="422445" y="1120204"/>
            <a:ext cx="11347110" cy="5693866"/>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t>t-Test</a:t>
            </a:r>
            <a:r>
              <a:rPr lang="en-US" sz="2800" dirty="0"/>
              <a:t>: Used to compare the means of two groups to determine if they are statistically significantly different from each other.</a:t>
            </a:r>
          </a:p>
          <a:p>
            <a:pPr marL="914400" lvl="1" indent="-457200" algn="just">
              <a:buFont typeface="Wingdings" panose="05000000000000000000" pitchFamily="2" charset="2"/>
              <a:buChar char="ü"/>
            </a:pPr>
            <a:r>
              <a:rPr lang="en-IN" sz="2800" dirty="0"/>
              <a:t>Independent t-test (comparing two separate groups)</a:t>
            </a:r>
          </a:p>
          <a:p>
            <a:pPr marL="914400" lvl="1" indent="-457200" algn="just">
              <a:buFont typeface="Wingdings" panose="05000000000000000000" pitchFamily="2" charset="2"/>
              <a:buChar char="ü"/>
            </a:pPr>
            <a:r>
              <a:rPr lang="en-US" sz="2800" dirty="0"/>
              <a:t>Paired t-test (for comparing two related groups)</a:t>
            </a:r>
          </a:p>
          <a:p>
            <a:pPr marL="914400" lvl="1" indent="-457200" algn="just">
              <a:buFont typeface="Wingdings" panose="05000000000000000000" pitchFamily="2" charset="2"/>
              <a:buChar char="ü"/>
            </a:pPr>
            <a:r>
              <a:rPr lang="en-IN" sz="2800" dirty="0"/>
              <a:t>One-Sample t-Test (</a:t>
            </a:r>
            <a:r>
              <a:rPr lang="en-US" sz="2800" dirty="0"/>
              <a:t>To compare the mean of a single group to a known value or population mean)</a:t>
            </a:r>
          </a:p>
          <a:p>
            <a:pPr marL="457200" indent="-457200" algn="just">
              <a:buFont typeface="Wingdings" panose="05000000000000000000" pitchFamily="2" charset="2"/>
              <a:buChar char="ü"/>
            </a:pPr>
            <a:r>
              <a:rPr lang="en-US" sz="2800" b="1" dirty="0"/>
              <a:t>ANOVA (Analysis of Variance)</a:t>
            </a:r>
            <a:r>
              <a:rPr lang="en-US" sz="2800" dirty="0"/>
              <a:t>: Used to compare the means of three or more groups to see if there is a significant difference among them.</a:t>
            </a:r>
          </a:p>
          <a:p>
            <a:pPr marL="914400" lvl="1" indent="-457200" algn="just">
              <a:buFont typeface="Wingdings" panose="05000000000000000000" pitchFamily="2" charset="2"/>
              <a:buChar char="ü"/>
            </a:pPr>
            <a:r>
              <a:rPr lang="en-US" sz="2800" dirty="0"/>
              <a:t>One-way ANOVA (for one factor)</a:t>
            </a:r>
          </a:p>
          <a:p>
            <a:pPr marL="914400" lvl="1" indent="-457200" algn="just">
              <a:buFont typeface="Wingdings" panose="05000000000000000000" pitchFamily="2" charset="2"/>
              <a:buChar char="ü"/>
            </a:pPr>
            <a:r>
              <a:rPr lang="en-US" sz="2800" dirty="0"/>
              <a:t>Two-way ANOVA (for two factors)</a:t>
            </a:r>
          </a:p>
          <a:p>
            <a:pPr marL="457200" indent="-457200" algn="just">
              <a:buFont typeface="Wingdings" panose="05000000000000000000" pitchFamily="2" charset="2"/>
              <a:buChar char="ü"/>
            </a:pPr>
            <a:r>
              <a:rPr lang="en-US" sz="2800" b="1" dirty="0"/>
              <a:t>Pearson Correlation Coefficient</a:t>
            </a:r>
            <a:r>
              <a:rPr lang="en-US" sz="2800" dirty="0"/>
              <a:t>: Measures the strength and direction of the linear relationship between two continuous variables.</a:t>
            </a:r>
          </a:p>
          <a:p>
            <a:pPr lvl="1" algn="just"/>
            <a:endParaRPr lang="en-IN" sz="2800" dirty="0"/>
          </a:p>
        </p:txBody>
      </p:sp>
    </p:spTree>
    <p:extLst>
      <p:ext uri="{BB962C8B-B14F-4D97-AF65-F5344CB8AC3E}">
        <p14:creationId xmlns:p14="http://schemas.microsoft.com/office/powerpoint/2010/main" val="3127210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95CF4169-102E-CEAF-FC88-7AD7D663550F}"/>
              </a:ext>
            </a:extLst>
          </p:cNvPr>
          <p:cNvSpPr txBox="1"/>
          <p:nvPr/>
        </p:nvSpPr>
        <p:spPr>
          <a:xfrm>
            <a:off x="422445" y="1120204"/>
            <a:ext cx="11347110" cy="3108543"/>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t>Regression Analysis</a:t>
            </a:r>
            <a:r>
              <a:rPr lang="en-US" sz="2800" dirty="0"/>
              <a:t>: Used to understand the relationship between a dependent variable and one or more independent variables.</a:t>
            </a:r>
          </a:p>
          <a:p>
            <a:pPr marL="914400" lvl="1" indent="-457200" algn="just">
              <a:buFont typeface="Wingdings" panose="05000000000000000000" pitchFamily="2" charset="2"/>
              <a:buChar char="ü"/>
            </a:pPr>
            <a:r>
              <a:rPr lang="en-IN" sz="2800" dirty="0"/>
              <a:t>Linear regression </a:t>
            </a:r>
          </a:p>
          <a:p>
            <a:pPr marL="914400" lvl="1" indent="-457200" algn="just">
              <a:buFont typeface="Wingdings" panose="05000000000000000000" pitchFamily="2" charset="2"/>
              <a:buChar char="ü"/>
            </a:pPr>
            <a:r>
              <a:rPr lang="en-IN" sz="2800" dirty="0"/>
              <a:t>Multiple and logistic regressions</a:t>
            </a:r>
            <a:endParaRPr lang="en-US" sz="2800" dirty="0"/>
          </a:p>
          <a:p>
            <a:pPr marL="457200" indent="-457200" algn="just">
              <a:buFont typeface="Wingdings" panose="05000000000000000000" pitchFamily="2" charset="2"/>
              <a:buChar char="ü"/>
            </a:pPr>
            <a:endParaRPr lang="en-US" sz="2800" b="1" dirty="0"/>
          </a:p>
          <a:p>
            <a:pPr marL="457200" indent="-457200" algn="just">
              <a:buFont typeface="Wingdings" panose="05000000000000000000" pitchFamily="2" charset="2"/>
              <a:buChar char="ü"/>
            </a:pPr>
            <a:r>
              <a:rPr lang="en-US" sz="2800" b="1" dirty="0"/>
              <a:t>Z-Test</a:t>
            </a:r>
            <a:r>
              <a:rPr lang="en-US" sz="2800" dirty="0"/>
              <a:t>: Used to compare the sample mean to the population mean when the sample size is large and the population variance is known.</a:t>
            </a:r>
            <a:endParaRPr lang="en-IN" sz="2800" dirty="0"/>
          </a:p>
        </p:txBody>
      </p:sp>
    </p:spTree>
    <p:extLst>
      <p:ext uri="{BB962C8B-B14F-4D97-AF65-F5344CB8AC3E}">
        <p14:creationId xmlns:p14="http://schemas.microsoft.com/office/powerpoint/2010/main" val="3972345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01BD31E7-6DDF-B3B8-6581-79AC71AB103F}"/>
              </a:ext>
            </a:extLst>
          </p:cNvPr>
          <p:cNvSpPr txBox="1"/>
          <p:nvPr/>
        </p:nvSpPr>
        <p:spPr>
          <a:xfrm>
            <a:off x="452284" y="1045029"/>
            <a:ext cx="11173659" cy="5262979"/>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t>Developed by Prof. W S </a:t>
            </a:r>
            <a:r>
              <a:rPr lang="en-IN" sz="2800" dirty="0" err="1"/>
              <a:t>Gosseti</a:t>
            </a:r>
            <a:endParaRPr lang="en-IN" sz="2800" dirty="0"/>
          </a:p>
          <a:p>
            <a:pPr marL="457200" indent="-457200">
              <a:buFont typeface="Wingdings" panose="05000000000000000000" pitchFamily="2" charset="2"/>
              <a:buChar char="ü"/>
            </a:pPr>
            <a:r>
              <a:rPr lang="en-IN" sz="2800" dirty="0"/>
              <a:t>A t-test compares the difference between two mean of different groups to determine whether the difference is statically significant.</a:t>
            </a:r>
          </a:p>
          <a:p>
            <a:pPr marL="457200" indent="-457200">
              <a:buFont typeface="Wingdings" panose="05000000000000000000" pitchFamily="2" charset="2"/>
              <a:buChar char="ü"/>
            </a:pPr>
            <a:endParaRPr lang="en-IN" sz="2800" dirty="0"/>
          </a:p>
          <a:p>
            <a:pPr algn="ctr"/>
            <a:r>
              <a:rPr lang="en-IN" sz="2800" dirty="0"/>
              <a:t>One Sample t-test </a:t>
            </a:r>
          </a:p>
          <a:p>
            <a:r>
              <a:rPr lang="en-IN" sz="2800" dirty="0">
                <a:solidFill>
                  <a:srgbClr val="FF0000"/>
                </a:solidFill>
              </a:rPr>
              <a:t>Assumptions:</a:t>
            </a:r>
          </a:p>
          <a:p>
            <a:pPr marL="457200" indent="-457200">
              <a:buFont typeface="Wingdings" panose="05000000000000000000" pitchFamily="2" charset="2"/>
              <a:buChar char="ü"/>
            </a:pPr>
            <a:r>
              <a:rPr lang="en-IN" sz="2800" dirty="0"/>
              <a:t>Population is normally distributed </a:t>
            </a:r>
          </a:p>
          <a:p>
            <a:pPr marL="457200" indent="-457200">
              <a:buFont typeface="Wingdings" panose="05000000000000000000" pitchFamily="2" charset="2"/>
              <a:buChar char="ü"/>
            </a:pPr>
            <a:r>
              <a:rPr lang="en-IN" sz="2800" dirty="0"/>
              <a:t>Sample is drawn from the  population, and it should be random</a:t>
            </a:r>
          </a:p>
          <a:p>
            <a:pPr marL="457200" indent="-457200">
              <a:buFont typeface="Wingdings" panose="05000000000000000000" pitchFamily="2" charset="2"/>
              <a:buChar char="ü"/>
            </a:pPr>
            <a:r>
              <a:rPr lang="en-IN" sz="2800" dirty="0"/>
              <a:t>Known the population mean </a:t>
            </a:r>
          </a:p>
          <a:p>
            <a:r>
              <a:rPr lang="en-IN" sz="2800" dirty="0">
                <a:solidFill>
                  <a:srgbClr val="FF0000"/>
                </a:solidFill>
              </a:rPr>
              <a:t>Condition </a:t>
            </a:r>
          </a:p>
          <a:p>
            <a:pPr marL="457200" indent="-457200">
              <a:buFont typeface="Wingdings" panose="05000000000000000000" pitchFamily="2" charset="2"/>
              <a:buChar char="ü"/>
            </a:pPr>
            <a:r>
              <a:rPr lang="en-IN" sz="2800" dirty="0"/>
              <a:t>Population standard deviation is not known </a:t>
            </a:r>
          </a:p>
          <a:p>
            <a:pPr marL="457200" indent="-457200">
              <a:buFont typeface="Wingdings" panose="05000000000000000000" pitchFamily="2" charset="2"/>
              <a:buChar char="ü"/>
            </a:pPr>
            <a:r>
              <a:rPr lang="en-IN" sz="2800" dirty="0"/>
              <a:t>Size of the sample is small (&lt;30)</a:t>
            </a:r>
          </a:p>
        </p:txBody>
      </p:sp>
    </p:spTree>
    <p:extLst>
      <p:ext uri="{BB962C8B-B14F-4D97-AF65-F5344CB8AC3E}">
        <p14:creationId xmlns:p14="http://schemas.microsoft.com/office/powerpoint/2010/main" val="963444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212998" y="0"/>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test-one sample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D31E7-6DDF-B3B8-6581-79AC71AB103F}"/>
                  </a:ext>
                </a:extLst>
              </p:cNvPr>
              <p:cNvSpPr txBox="1"/>
              <p:nvPr/>
            </p:nvSpPr>
            <p:spPr>
              <a:xfrm>
                <a:off x="509170" y="544547"/>
                <a:ext cx="11173659" cy="6275692"/>
              </a:xfrm>
              <a:prstGeom prst="rect">
                <a:avLst/>
              </a:prstGeom>
              <a:noFill/>
            </p:spPr>
            <p:txBody>
              <a:bodyPr wrap="square" rtlCol="0">
                <a:spAutoFit/>
              </a:bodyPr>
              <a:lstStyle/>
              <a:p>
                <a:pPr marL="457200" indent="-457200" algn="just">
                  <a:buFont typeface="Wingdings" panose="05000000000000000000" pitchFamily="2" charset="2"/>
                  <a:buChar char="ü"/>
                </a:pPr>
                <a:r>
                  <a:rPr lang="en-US" sz="2200" dirty="0">
                    <a:solidFill>
                      <a:srgbClr val="FF0000"/>
                    </a:solidFill>
                    <a:latin typeface="Times New Roman" panose="02020603050405020304" pitchFamily="18" charset="0"/>
                    <a:cs typeface="Times New Roman" panose="02020603050405020304" pitchFamily="18" charset="0"/>
                  </a:rPr>
                  <a:t>Steps to Perform a One-Sample t-Test</a:t>
                </a:r>
                <a:r>
                  <a:rPr lang="en-US" sz="2200" dirty="0">
                    <a:latin typeface="Times New Roman" panose="02020603050405020304" pitchFamily="18" charset="0"/>
                    <a:cs typeface="Times New Roman" panose="02020603050405020304" pitchFamily="18" charset="0"/>
                  </a:rPr>
                  <a:t>: </a:t>
                </a:r>
              </a:p>
              <a:p>
                <a:pPr lvl="1" algn="just"/>
                <a:r>
                  <a:rPr lang="en-IN" sz="2200" dirty="0">
                    <a:latin typeface="Times New Roman" panose="02020603050405020304" pitchFamily="18" charset="0"/>
                    <a:cs typeface="Times New Roman" panose="02020603050405020304" pitchFamily="18" charset="0"/>
                  </a:rPr>
                  <a:t>1. State the Hypotheses </a:t>
                </a:r>
              </a:p>
              <a:p>
                <a:pPr marL="1371600" lvl="2" indent="-457200"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Null Hypothesis (H₀)</a:t>
                </a:r>
                <a:r>
                  <a:rPr lang="en-US" sz="2200" dirty="0">
                    <a:latin typeface="Times New Roman" panose="02020603050405020304" pitchFamily="18" charset="0"/>
                    <a:cs typeface="Times New Roman" panose="02020603050405020304" pitchFamily="18" charset="0"/>
                  </a:rPr>
                  <a:t>: μ=μ0​ (the sample mean is equal to the hypothesized population mean)</a:t>
                </a:r>
              </a:p>
              <a:p>
                <a:pPr marL="1371600" lvl="2" indent="-457200"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Alternative Hypothesis (H₁)</a:t>
                </a:r>
                <a:r>
                  <a:rPr lang="en-US" sz="2200" dirty="0">
                    <a:latin typeface="Times New Roman" panose="02020603050405020304" pitchFamily="18" charset="0"/>
                    <a:cs typeface="Times New Roman" panose="02020603050405020304" pitchFamily="18" charset="0"/>
                  </a:rPr>
                  <a:t>: μ≠μ0​ (the sample mean is not equal to the hypothesized population mean)</a:t>
                </a:r>
              </a:p>
              <a:p>
                <a:pPr lvl="1" algn="just"/>
                <a:r>
                  <a:rPr lang="en-IN" sz="2200" b="1" dirty="0">
                    <a:latin typeface="Times New Roman" panose="02020603050405020304" pitchFamily="18" charset="0"/>
                    <a:cs typeface="Times New Roman" panose="02020603050405020304" pitchFamily="18" charset="0"/>
                  </a:rPr>
                  <a:t>2. Calculate the t-Statistic</a:t>
                </a:r>
                <a:r>
                  <a:rPr lang="en-IN" sz="2200"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IN" sz="2200" b="0" i="1" smtClean="0">
                        <a:latin typeface="Cambria Math" panose="02040503050406030204" pitchFamily="18" charset="0"/>
                        <a:sym typeface="Symbol" panose="05050102010706020507" pitchFamily="18" charset="2"/>
                      </a:rPr>
                      <m:t>𝑡</m:t>
                    </m:r>
                    <m:r>
                      <a:rPr lang="en-IN" sz="2200" b="0" i="1" smtClean="0">
                        <a:latin typeface="Cambria Math" panose="02040503050406030204" pitchFamily="18" charset="0"/>
                        <a:sym typeface="Symbol" panose="05050102010706020507" pitchFamily="18" charset="2"/>
                      </a:rPr>
                      <m:t>=</m:t>
                    </m:r>
                    <m:f>
                      <m:fPr>
                        <m:ctrlPr>
                          <a:rPr lang="en-IN" sz="2200" b="0" i="1" smtClean="0">
                            <a:latin typeface="Cambria Math" panose="02040503050406030204" pitchFamily="18" charset="0"/>
                            <a:sym typeface="Symbol" panose="05050102010706020507" pitchFamily="18" charset="2"/>
                          </a:rPr>
                        </m:ctrlPr>
                      </m:fPr>
                      <m:num>
                        <m:acc>
                          <m:accPr>
                            <m:chr m:val="̆"/>
                            <m:ctrlPr>
                              <a:rPr lang="en-IN" sz="2200" b="0" i="1" smtClean="0">
                                <a:latin typeface="Cambria Math" panose="02040503050406030204" pitchFamily="18" charset="0"/>
                                <a:sym typeface="Symbol" panose="05050102010706020507" pitchFamily="18" charset="2"/>
                              </a:rPr>
                            </m:ctrlPr>
                          </m:accPr>
                          <m:e>
                            <m:r>
                              <a:rPr lang="en-IN" sz="2200" b="0" i="1" smtClean="0">
                                <a:latin typeface="Cambria Math" panose="02040503050406030204" pitchFamily="18" charset="0"/>
                                <a:sym typeface="Symbol" panose="05050102010706020507" pitchFamily="18" charset="2"/>
                              </a:rPr>
                              <m:t>𝑥</m:t>
                            </m:r>
                          </m:e>
                        </m:acc>
                        <m:r>
                          <a:rPr lang="en-IN" sz="2200" b="0" i="1" smtClean="0">
                            <a:latin typeface="Cambria Math" panose="02040503050406030204" pitchFamily="18" charset="0"/>
                            <a:sym typeface="Symbol" panose="05050102010706020507" pitchFamily="18" charset="2"/>
                          </a:rPr>
                          <m:t>−</m:t>
                        </m:r>
                        <m:r>
                          <m:rPr>
                            <m:nor/>
                          </m:rPr>
                          <a:rPr lang="en-IN" sz="2200" dirty="0">
                            <a:latin typeface="Times New Roman" panose="02020603050405020304" pitchFamily="18" charset="0"/>
                            <a:cs typeface="Times New Roman" panose="02020603050405020304" pitchFamily="18" charset="0"/>
                            <a:sym typeface="Symbol" panose="05050102010706020507" pitchFamily="18" charset="2"/>
                          </a:rPr>
                          <m:t></m:t>
                        </m:r>
                      </m:num>
                      <m:den>
                        <m:f>
                          <m:fPr>
                            <m:ctrlPr>
                              <a:rPr lang="en-IN" sz="2200" b="0" i="1" smtClean="0">
                                <a:latin typeface="Cambria Math" panose="02040503050406030204" pitchFamily="18" charset="0"/>
                                <a:sym typeface="Symbol" panose="05050102010706020507" pitchFamily="18" charset="2"/>
                              </a:rPr>
                            </m:ctrlPr>
                          </m:fPr>
                          <m:num>
                            <m:r>
                              <a:rPr lang="en-IN" sz="2200" b="0" i="1" smtClean="0">
                                <a:latin typeface="Cambria Math" panose="02040503050406030204" pitchFamily="18" charset="0"/>
                                <a:sym typeface="Symbol" panose="05050102010706020507" pitchFamily="18" charset="2"/>
                              </a:rPr>
                              <m:t>𝑠</m:t>
                            </m:r>
                          </m:num>
                          <m:den>
                            <m:rad>
                              <m:radPr>
                                <m:degHide m:val="on"/>
                                <m:ctrlPr>
                                  <a:rPr lang="en-IN" sz="2200" b="0" i="1" smtClean="0">
                                    <a:latin typeface="Cambria Math" panose="02040503050406030204" pitchFamily="18" charset="0"/>
                                    <a:sym typeface="Symbol" panose="05050102010706020507" pitchFamily="18" charset="2"/>
                                  </a:rPr>
                                </m:ctrlPr>
                              </m:radPr>
                              <m:deg/>
                              <m:e>
                                <m:r>
                                  <a:rPr lang="en-IN" sz="2200" b="0" i="1" smtClean="0">
                                    <a:latin typeface="Cambria Math" panose="02040503050406030204" pitchFamily="18" charset="0"/>
                                    <a:sym typeface="Symbol" panose="05050102010706020507" pitchFamily="18" charset="2"/>
                                  </a:rPr>
                                  <m:t>𝑛</m:t>
                                </m:r>
                              </m:e>
                            </m:rad>
                          </m:den>
                        </m:f>
                      </m:den>
                    </m:f>
                  </m:oMath>
                </a14:m>
                <a:r>
                  <a:rPr lang="en-IN" sz="2200" dirty="0">
                    <a:latin typeface="Times New Roman" panose="02020603050405020304" pitchFamily="18" charset="0"/>
                    <a:cs typeface="Times New Roman" panose="02020603050405020304" pitchFamily="18" charset="0"/>
                    <a:sym typeface="Symbol" panose="05050102010706020507" pitchFamily="18" charset="2"/>
                  </a:rPr>
                  <a:t>   </a:t>
                </a:r>
              </a:p>
              <a:p>
                <a:pPr lvl="1" algn="just"/>
                <a:r>
                  <a:rPr lang="en-US" sz="2200" b="1" dirty="0">
                    <a:latin typeface="Times New Roman" panose="02020603050405020304" pitchFamily="18" charset="0"/>
                    <a:cs typeface="Times New Roman" panose="02020603050405020304" pitchFamily="18" charset="0"/>
                  </a:rPr>
                  <a:t>3. Determine the Degrees of Freedom </a:t>
                </a:r>
                <a:r>
                  <a:rPr lang="en-US" sz="2200" dirty="0">
                    <a:latin typeface="Times New Roman" panose="02020603050405020304" pitchFamily="18" charset="0"/>
                    <a:cs typeface="Times New Roman" panose="02020603050405020304" pitchFamily="18" charset="0"/>
                  </a:rPr>
                  <a:t>(df = n-1)</a:t>
                </a:r>
              </a:p>
              <a:p>
                <a:pPr lvl="1" algn="just"/>
                <a:r>
                  <a:rPr lang="en-IN" sz="2200" b="1" dirty="0">
                    <a:latin typeface="Times New Roman" panose="02020603050405020304" pitchFamily="18" charset="0"/>
                    <a:cs typeface="Times New Roman" panose="02020603050405020304" pitchFamily="18" charset="0"/>
                  </a:rPr>
                  <a:t>4. Find the p-Value</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Compare the t-statistic to the t-distribution with the appropriate degrees of freedom to find the p-value</a:t>
                </a:r>
              </a:p>
              <a:p>
                <a:pPr lvl="1" algn="just"/>
                <a:r>
                  <a:rPr lang="en-IN" sz="2200" b="1" dirty="0"/>
                  <a:t>5. Make a Decision</a:t>
                </a:r>
              </a:p>
              <a:p>
                <a:pPr marL="1371600" lvl="2" indent="-457200" algn="just">
                  <a:buFont typeface="Wingdings" panose="05000000000000000000" pitchFamily="2" charset="2"/>
                  <a:buChar char="Ø"/>
                </a:pPr>
                <a:r>
                  <a:rPr lang="en-US" sz="2200" b="1" dirty="0"/>
                  <a:t>Reject H₀</a:t>
                </a:r>
                <a:r>
                  <a:rPr lang="en-US" sz="2200" dirty="0"/>
                  <a:t> if the p-value is less than the significance level (α), commonly set at 0.05.</a:t>
                </a:r>
              </a:p>
              <a:p>
                <a:pPr marL="1371600" lvl="2" indent="-457200" algn="just">
                  <a:buFont typeface="Wingdings" panose="05000000000000000000" pitchFamily="2" charset="2"/>
                  <a:buChar char="Ø"/>
                </a:pPr>
                <a:r>
                  <a:rPr lang="en-US" altLang="en-US" sz="2200" b="1" dirty="0"/>
                  <a:t>Fail to Reject H₀ </a:t>
                </a:r>
                <a:r>
                  <a:rPr lang="en-US" altLang="en-US" sz="2200" dirty="0"/>
                  <a:t>if the p-value is greater than α.</a:t>
                </a:r>
                <a:endParaRPr lang="en-IN" altLang="en-US" sz="2200" b="1" dirty="0">
                  <a:latin typeface="Times New Roman" panose="02020603050405020304" pitchFamily="18" charset="0"/>
                  <a:cs typeface="Times New Roman" panose="02020603050405020304" pitchFamily="18" charset="0"/>
                </a:endParaRPr>
              </a:p>
              <a:p>
                <a:pPr lvl="1" algn="just"/>
                <a:r>
                  <a:rPr lang="en-IN" altLang="en-US" sz="2200" b="1" dirty="0">
                    <a:latin typeface="Times New Roman" panose="02020603050405020304" pitchFamily="18" charset="0"/>
                    <a:cs typeface="Times New Roman" panose="02020603050405020304" pitchFamily="18" charset="0"/>
                  </a:rPr>
                  <a:t>6. </a:t>
                </a:r>
                <a:r>
                  <a:rPr lang="en-IN" sz="2400" b="1" dirty="0"/>
                  <a:t>Interpret the Results</a:t>
                </a:r>
              </a:p>
              <a:p>
                <a:pPr lvl="1" algn="just"/>
                <a:r>
                  <a:rPr lang="en-US" sz="2400" dirty="0"/>
                  <a:t>If you reject the null hypothesis, it means there is a significant difference between the sample mean and the hypothesized population mean. If you fail to reject it, there is not enough evidence to suggest a significant difference.</a:t>
                </a:r>
                <a:endParaRPr lang="en-US" altLang="en-US" sz="2200" b="1" dirty="0"/>
              </a:p>
            </p:txBody>
          </p:sp>
        </mc:Choice>
        <mc:Fallback xmlns="">
          <p:sp>
            <p:nvSpPr>
              <p:cNvPr id="5" name="TextBox 4">
                <a:extLst>
                  <a:ext uri="{FF2B5EF4-FFF2-40B4-BE49-F238E27FC236}">
                    <a16:creationId xmlns:a16="http://schemas.microsoft.com/office/drawing/2014/main" id="{01BD31E7-6DDF-B3B8-6581-79AC71AB103F}"/>
                  </a:ext>
                </a:extLst>
              </p:cNvPr>
              <p:cNvSpPr txBox="1">
                <a:spLocks noRot="1" noChangeAspect="1" noMove="1" noResize="1" noEditPoints="1" noAdjustHandles="1" noChangeArrowheads="1" noChangeShapeType="1" noTextEdit="1"/>
              </p:cNvSpPr>
              <p:nvPr/>
            </p:nvSpPr>
            <p:spPr>
              <a:xfrm>
                <a:off x="509170" y="544547"/>
                <a:ext cx="11173659" cy="6275692"/>
              </a:xfrm>
              <a:prstGeom prst="rect">
                <a:avLst/>
              </a:prstGeom>
              <a:blipFill>
                <a:blip r:embed="rId5"/>
                <a:stretch>
                  <a:fillRect l="-600" t="-583" r="-873" b="-1165"/>
                </a:stretch>
              </a:blipFill>
            </p:spPr>
            <p:txBody>
              <a:bodyPr/>
              <a:lstStyle/>
              <a:p>
                <a:r>
                  <a:rPr lang="en-IN">
                    <a:noFill/>
                  </a:rPr>
                  <a:t> </a:t>
                </a:r>
              </a:p>
            </p:txBody>
          </p:sp>
        </mc:Fallback>
      </mc:AlternateContent>
    </p:spTree>
    <p:extLst>
      <p:ext uri="{BB962C8B-B14F-4D97-AF65-F5344CB8AC3E}">
        <p14:creationId xmlns:p14="http://schemas.microsoft.com/office/powerpoint/2010/main" val="2963230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mc:AlternateContent xmlns:mc="http://schemas.openxmlformats.org/markup-compatibility/2006" xmlns:a14="http://schemas.microsoft.com/office/drawing/2010/main">
        <mc:Choice Requires="a14">
          <p:sp>
            <p:nvSpPr>
              <p:cNvPr id="2" name="Text Box 24">
                <a:extLst>
                  <a:ext uri="{FF2B5EF4-FFF2-40B4-BE49-F238E27FC236}">
                    <a16:creationId xmlns:a16="http://schemas.microsoft.com/office/drawing/2014/main" id="{19E5F981-E557-883B-0888-79435594417A}"/>
                  </a:ext>
                </a:extLst>
              </p:cNvPr>
              <p:cNvSpPr txBox="1">
                <a:spLocks noChangeArrowheads="1"/>
              </p:cNvSpPr>
              <p:nvPr/>
            </p:nvSpPr>
            <p:spPr bwMode="auto">
              <a:xfrm>
                <a:off x="653179" y="607878"/>
                <a:ext cx="11067668" cy="6378028"/>
              </a:xfrm>
              <a:prstGeom prst="rect">
                <a:avLst/>
              </a:prstGeom>
              <a:noFill/>
              <a:ln>
                <a:noFill/>
              </a:ln>
              <a:effectLst/>
              <a:extLst>
                <a:ext uri="{909E8E84-426E-40DD-AFC4-6F175D3DCCD1}">
                  <a14:hiddenFill>
                    <a:solidFill>
                      <a:schemeClr val="accent1"/>
                    </a:solidFill>
                  </a14:hiddenFill>
                </a:ext>
                <a:ext uri="{91240B29-F687-4F45-9708-019B960494DF}">
                  <a14:hiddenLine w="9525" algn="ctr">
                    <a:solidFill>
                      <a:schemeClr val="hlink"/>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457200" indent="-457200" algn="just">
                  <a:buFont typeface="+mj-lt"/>
                  <a:buAutoNum type="arabicPeriod"/>
                </a:pPr>
                <a:r>
                  <a:rPr lang="en-IN" sz="2400" dirty="0"/>
                  <a:t>The following Data represents haemoglobin values in gm/dl for 10 patient 10.5 , 9, 6.5, 8, 11, 7, 7.5, 8.5, 9.5, 12 Is the mean value for patents significantly differ from the mean values of general population (12 gm/dl). Evaluate the role of change </a:t>
                </a:r>
              </a:p>
              <a:p>
                <a:r>
                  <a:rPr lang="en-IN" sz="2400" dirty="0"/>
                  <a:t>Mean </a:t>
                </a:r>
              </a:p>
              <a:p>
                <a:pPr/>
                <a14:m>
                  <m:oMathPara xmlns:m="http://schemas.openxmlformats.org/officeDocument/2006/math">
                    <m:oMathParaPr>
                      <m:jc m:val="centerGroup"/>
                    </m:oMathParaPr>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10.5+9+6.5+8+11+7+7.5+8.5+9.5+12</m:t>
                          </m:r>
                        </m:num>
                        <m:den>
                          <m:r>
                            <a:rPr lang="en-IN" sz="2400" b="0" i="1" smtClean="0">
                              <a:latin typeface="Cambria Math" panose="02040503050406030204" pitchFamily="18" charset="0"/>
                            </a:rPr>
                            <m:t>10</m:t>
                          </m:r>
                        </m:den>
                      </m:f>
                    </m:oMath>
                  </m:oMathPara>
                </a14:m>
                <a:endParaRPr lang="en-IN" sz="2400" dirty="0"/>
              </a:p>
              <a:p>
                <a:r>
                  <a:rPr lang="en-IN" sz="2400" dirty="0"/>
                  <a:t>Standard </a:t>
                </a:r>
              </a:p>
              <a:p>
                <a:r>
                  <a:rPr lang="en-IN" sz="2400" dirty="0">
                    <a:sym typeface="Symbol" panose="05050102010706020507" pitchFamily="18" charset="2"/>
                  </a:rPr>
                  <a:t> =</a:t>
                </a:r>
                <a14:m>
                  <m:oMath xmlns:m="http://schemas.openxmlformats.org/officeDocument/2006/math">
                    <m:f>
                      <m:fPr>
                        <m:ctrlPr>
                          <a:rPr lang="en-IN" sz="1600" i="1" smtClean="0">
                            <a:latin typeface="Cambria Math" panose="02040503050406030204" pitchFamily="18" charset="0"/>
                            <a:sym typeface="Symbol" panose="05050102010706020507" pitchFamily="18" charset="2"/>
                          </a:rPr>
                        </m:ctrlPr>
                      </m:fPr>
                      <m:num>
                        <m:rad>
                          <m:radPr>
                            <m:degHide m:val="on"/>
                            <m:ctrlPr>
                              <a:rPr lang="en-IN" sz="1600" i="1">
                                <a:latin typeface="Cambria Math" panose="02040503050406030204" pitchFamily="18" charset="0"/>
                                <a:sym typeface="Symbol" panose="05050102010706020507" pitchFamily="18" charset="2"/>
                              </a:rPr>
                            </m:ctrlPr>
                          </m:radPr>
                          <m:deg/>
                          <m:e>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i="1">
                                        <a:latin typeface="Cambria Math" panose="02040503050406030204" pitchFamily="18" charset="0"/>
                                        <a:sym typeface="Symbol" panose="05050102010706020507" pitchFamily="18" charset="2"/>
                                      </a:rPr>
                                      <m:t>10.5−8.95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9</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6.5</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8</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i="1">
                                        <a:latin typeface="Cambria Math" panose="02040503050406030204" pitchFamily="18" charset="0"/>
                                        <a:sym typeface="Symbol" panose="05050102010706020507" pitchFamily="18" charset="2"/>
                                      </a:rPr>
                                      <m:t>1</m:t>
                                    </m:r>
                                    <m:r>
                                      <a:rPr lang="en-IN" sz="1600" b="0" i="1" smtClean="0">
                                        <a:latin typeface="Cambria Math" panose="02040503050406030204" pitchFamily="18" charset="0"/>
                                        <a:sym typeface="Symbol" panose="05050102010706020507" pitchFamily="18" charset="2"/>
                                      </a:rPr>
                                      <m:t>1</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7</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7</m:t>
                                    </m:r>
                                    <m:r>
                                      <a:rPr lang="en-IN" sz="1600" i="1">
                                        <a:latin typeface="Cambria Math" panose="02040503050406030204" pitchFamily="18" charset="0"/>
                                        <a:sym typeface="Symbol" panose="05050102010706020507" pitchFamily="18" charset="2"/>
                                      </a:rPr>
                                      <m:t>.5−8.95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8</m:t>
                                    </m:r>
                                    <m:r>
                                      <a:rPr lang="en-IN" sz="1600" i="1">
                                        <a:latin typeface="Cambria Math" panose="02040503050406030204" pitchFamily="18" charset="0"/>
                                        <a:sym typeface="Symbol" panose="05050102010706020507" pitchFamily="18" charset="2"/>
                                      </a:rPr>
                                      <m:t>.5−8.95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b="0" i="1" smtClean="0">
                                        <a:latin typeface="Cambria Math" panose="02040503050406030204" pitchFamily="18" charset="0"/>
                                        <a:sym typeface="Symbol" panose="05050102010706020507" pitchFamily="18" charset="2"/>
                                      </a:rPr>
                                      <m:t>9</m:t>
                                    </m:r>
                                    <m:r>
                                      <a:rPr lang="en-IN" sz="1600" i="1">
                                        <a:latin typeface="Cambria Math" panose="02040503050406030204" pitchFamily="18" charset="0"/>
                                        <a:sym typeface="Symbol" panose="05050102010706020507" pitchFamily="18" charset="2"/>
                                      </a:rPr>
                                      <m:t>.5−8.95</m:t>
                                    </m:r>
                                  </m:e>
                                </m:d>
                              </m:e>
                              <m:sup>
                                <m:r>
                                  <a:rPr lang="en-IN" sz="1600" i="1">
                                    <a:latin typeface="Cambria Math" panose="02040503050406030204" pitchFamily="18" charset="0"/>
                                    <a:sym typeface="Symbol" panose="05050102010706020507" pitchFamily="18" charset="2"/>
                                  </a:rPr>
                                  <m:t>2</m:t>
                                </m:r>
                              </m:sup>
                            </m:sSup>
                            <m:r>
                              <a:rPr lang="en-IN" sz="1600" b="0" i="1" smtClean="0">
                                <a:latin typeface="Cambria Math" panose="02040503050406030204" pitchFamily="18" charset="0"/>
                                <a:sym typeface="Symbol" panose="05050102010706020507" pitchFamily="18" charset="2"/>
                              </a:rPr>
                              <m:t>+</m:t>
                            </m:r>
                            <m:sSup>
                              <m:sSupPr>
                                <m:ctrlPr>
                                  <a:rPr lang="en-IN" sz="1600" i="1">
                                    <a:latin typeface="Cambria Math" panose="02040503050406030204" pitchFamily="18" charset="0"/>
                                    <a:sym typeface="Symbol" panose="05050102010706020507" pitchFamily="18" charset="2"/>
                                  </a:rPr>
                                </m:ctrlPr>
                              </m:sSupPr>
                              <m:e>
                                <m:d>
                                  <m:dPr>
                                    <m:ctrlPr>
                                      <a:rPr lang="en-IN" sz="1600" i="1">
                                        <a:latin typeface="Cambria Math" panose="02040503050406030204" pitchFamily="18" charset="0"/>
                                        <a:sym typeface="Symbol" panose="05050102010706020507" pitchFamily="18" charset="2"/>
                                      </a:rPr>
                                    </m:ctrlPr>
                                  </m:dPr>
                                  <m:e>
                                    <m:r>
                                      <a:rPr lang="en-IN" sz="1600" i="1">
                                        <a:latin typeface="Cambria Math" panose="02040503050406030204" pitchFamily="18" charset="0"/>
                                        <a:sym typeface="Symbol" panose="05050102010706020507" pitchFamily="18" charset="2"/>
                                      </a:rPr>
                                      <m:t>1</m:t>
                                    </m:r>
                                    <m:r>
                                      <a:rPr lang="en-IN" sz="1600" b="0" i="1" smtClean="0">
                                        <a:latin typeface="Cambria Math" panose="02040503050406030204" pitchFamily="18" charset="0"/>
                                        <a:sym typeface="Symbol" panose="05050102010706020507" pitchFamily="18" charset="2"/>
                                      </a:rPr>
                                      <m:t>2</m:t>
                                    </m:r>
                                    <m:r>
                                      <a:rPr lang="en-IN" sz="1600" i="1">
                                        <a:latin typeface="Cambria Math" panose="02040503050406030204" pitchFamily="18" charset="0"/>
                                        <a:sym typeface="Symbol" panose="05050102010706020507" pitchFamily="18" charset="2"/>
                                      </a:rPr>
                                      <m:t>−8.95</m:t>
                                    </m:r>
                                  </m:e>
                                </m:d>
                              </m:e>
                              <m:sup>
                                <m:r>
                                  <a:rPr lang="en-IN" sz="1600" i="1">
                                    <a:latin typeface="Cambria Math" panose="02040503050406030204" pitchFamily="18" charset="0"/>
                                    <a:sym typeface="Symbol" panose="05050102010706020507" pitchFamily="18" charset="2"/>
                                  </a:rPr>
                                  <m:t>2</m:t>
                                </m:r>
                              </m:sup>
                            </m:sSup>
                          </m:e>
                        </m:rad>
                      </m:num>
                      <m:den>
                        <m:r>
                          <a:rPr lang="en-IN" sz="1600" b="0" i="1" smtClean="0">
                            <a:latin typeface="Cambria Math" panose="02040503050406030204" pitchFamily="18" charset="0"/>
                            <a:sym typeface="Symbol" panose="05050102010706020507" pitchFamily="18" charset="2"/>
                          </a:rPr>
                          <m:t>10−1</m:t>
                        </m:r>
                      </m:den>
                    </m:f>
                  </m:oMath>
                </a14:m>
                <a:endParaRPr lang="en-IN" sz="1600" dirty="0"/>
              </a:p>
              <a:p>
                <a:r>
                  <a:rPr lang="en-IN" sz="2400" dirty="0"/>
                  <a:t> = 1.802</a:t>
                </a:r>
              </a:p>
              <a:p>
                <a:r>
                  <a:rPr lang="en-IN" sz="2400" dirty="0"/>
                  <a:t>Step 1: </a:t>
                </a:r>
                <a:r>
                  <a:rPr lang="en-IN" sz="2400" dirty="0">
                    <a:latin typeface="Times New Roman" panose="02020603050405020304" pitchFamily="18" charset="0"/>
                    <a:cs typeface="Times New Roman" panose="02020603050405020304" pitchFamily="18" charset="0"/>
                  </a:rPr>
                  <a:t>State the Hypotheses</a:t>
                </a:r>
              </a:p>
              <a:p>
                <a:r>
                  <a:rPr lang="en-US" sz="2400" b="1" dirty="0"/>
                  <a:t>Null Hypothesis (H0​)</a:t>
                </a:r>
                <a:r>
                  <a:rPr lang="en-US" sz="2400" dirty="0"/>
                  <a:t>: The mean hemoglobin value of the patient sample is equal to the mean hemoglobin value of the general population.</a:t>
                </a:r>
              </a:p>
              <a:p>
                <a:r>
                  <a:rPr lang="en-US" sz="2400" dirty="0"/>
                  <a:t>             H0:μ=12 gm/dl</a:t>
                </a:r>
              </a:p>
              <a:p>
                <a:pPr algn="just"/>
                <a:r>
                  <a:rPr lang="en-IN" sz="2400" b="1" dirty="0"/>
                  <a:t>Alternative Hypothesis (H1​)</a:t>
                </a:r>
                <a:r>
                  <a:rPr lang="en-IN" sz="2400" dirty="0"/>
                  <a:t>: The mean </a:t>
                </a:r>
                <a:r>
                  <a:rPr lang="en-IN" sz="2400" dirty="0" err="1"/>
                  <a:t>hemoglobin</a:t>
                </a:r>
                <a:r>
                  <a:rPr lang="en-IN" sz="2400" dirty="0"/>
                  <a:t> value of the patient sample is different from the mean </a:t>
                </a:r>
                <a:r>
                  <a:rPr lang="en-IN" sz="2400" dirty="0" err="1"/>
                  <a:t>hemoglobin</a:t>
                </a:r>
                <a:r>
                  <a:rPr lang="en-IN" sz="2400" dirty="0"/>
                  <a:t> value of the general population.</a:t>
                </a:r>
              </a:p>
              <a:p>
                <a:r>
                  <a:rPr lang="en-IN" sz="2400" dirty="0"/>
                  <a:t>           H1:</a:t>
                </a:r>
                <a:r>
                  <a:rPr lang="el-GR" sz="2400" dirty="0"/>
                  <a:t>μ≠12 </a:t>
                </a:r>
                <a:r>
                  <a:rPr lang="en-IN" sz="2400" dirty="0"/>
                  <a:t>gm/dl</a:t>
                </a:r>
                <a:endParaRPr lang="en-IN" sz="2400" dirty="0">
                  <a:latin typeface="Times New Roman" panose="02020603050405020304" pitchFamily="18" charset="0"/>
                  <a:cs typeface="Times New Roman" panose="02020603050405020304" pitchFamily="18" charset="0"/>
                </a:endParaRPr>
              </a:p>
              <a:p>
                <a:r>
                  <a:rPr lang="en-IN" sz="2400" dirty="0"/>
                  <a:t> </a:t>
                </a:r>
              </a:p>
            </p:txBody>
          </p:sp>
        </mc:Choice>
        <mc:Fallback xmlns="">
          <p:sp>
            <p:nvSpPr>
              <p:cNvPr id="2" name="Text Box 24">
                <a:extLst>
                  <a:ext uri="{FF2B5EF4-FFF2-40B4-BE49-F238E27FC236}">
                    <a16:creationId xmlns:a16="http://schemas.microsoft.com/office/drawing/2014/main" id="{19E5F981-E557-883B-0888-79435594417A}"/>
                  </a:ext>
                </a:extLst>
              </p:cNvPr>
              <p:cNvSpPr txBox="1">
                <a:spLocks noRot="1" noChangeAspect="1" noMove="1" noResize="1" noEditPoints="1" noAdjustHandles="1" noChangeArrowheads="1" noChangeShapeType="1" noTextEdit="1"/>
              </p:cNvSpPr>
              <p:nvPr/>
            </p:nvSpPr>
            <p:spPr bwMode="auto">
              <a:xfrm>
                <a:off x="653179" y="607878"/>
                <a:ext cx="11067668" cy="6378028"/>
              </a:xfrm>
              <a:prstGeom prst="rect">
                <a:avLst/>
              </a:prstGeom>
              <a:blipFill>
                <a:blip r:embed="rId5"/>
                <a:stretch>
                  <a:fillRect l="-881" t="-956" r="-8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158852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2" name="Text Box 24">
            <a:extLst>
              <a:ext uri="{FF2B5EF4-FFF2-40B4-BE49-F238E27FC236}">
                <a16:creationId xmlns:a16="http://schemas.microsoft.com/office/drawing/2014/main" id="{19E5F981-E557-883B-0888-79435594417A}"/>
              </a:ext>
            </a:extLst>
          </p:cNvPr>
          <p:cNvSpPr txBox="1">
            <a:spLocks noChangeArrowheads="1"/>
          </p:cNvSpPr>
          <p:nvPr/>
        </p:nvSpPr>
        <p:spPr bwMode="auto">
          <a:xfrm>
            <a:off x="653179" y="607878"/>
            <a:ext cx="11067668"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IN" sz="2400" dirty="0"/>
              <a:t>Step 2: </a:t>
            </a:r>
            <a:r>
              <a:rPr lang="en-IN" sz="2400" b="1" dirty="0">
                <a:latin typeface="Times New Roman" panose="02020603050405020304" pitchFamily="18" charset="0"/>
                <a:cs typeface="Times New Roman" panose="02020603050405020304" pitchFamily="18" charset="0"/>
              </a:rPr>
              <a:t>Calculate the t-Statistic</a:t>
            </a:r>
            <a:endParaRPr lang="en-IN" sz="2400" dirty="0">
              <a:latin typeface="Times New Roman" panose="02020603050405020304" pitchFamily="18" charset="0"/>
              <a:cs typeface="Times New Roman" panose="02020603050405020304" pitchFamily="18" charset="0"/>
            </a:endParaRPr>
          </a:p>
          <a:p>
            <a:endParaRPr lang="en-US" sz="2400" b="1" dirty="0"/>
          </a:p>
          <a:p>
            <a:endParaRPr lang="en-US" sz="2400" b="1" dirty="0"/>
          </a:p>
          <a:p>
            <a:endParaRPr lang="en-US" sz="2400" b="1" dirty="0"/>
          </a:p>
          <a:p>
            <a:r>
              <a:rPr lang="en-US" sz="2400" b="1" dirty="0">
                <a:latin typeface="Times New Roman" panose="02020603050405020304" pitchFamily="18" charset="0"/>
                <a:cs typeface="Times New Roman" panose="02020603050405020304" pitchFamily="18" charset="0"/>
              </a:rPr>
              <a:t>Step 3  Determine the Degrees of Freedom </a:t>
            </a:r>
            <a:r>
              <a:rPr lang="en-US" sz="2400" dirty="0">
                <a:latin typeface="Times New Roman" panose="02020603050405020304" pitchFamily="18" charset="0"/>
                <a:cs typeface="Times New Roman" panose="02020603050405020304" pitchFamily="18" charset="0"/>
              </a:rPr>
              <a:t>(df = n-1)</a:t>
            </a:r>
          </a:p>
          <a:p>
            <a:r>
              <a:rPr lang="en-US" sz="2400" b="1" dirty="0"/>
              <a:t>      df = 10-1 = 9 </a:t>
            </a:r>
          </a:p>
          <a:p>
            <a:endParaRPr lang="en-US" sz="2400" b="1" dirty="0"/>
          </a:p>
          <a:p>
            <a:pPr algn="just"/>
            <a:r>
              <a:rPr lang="en-US" sz="2400" b="1" dirty="0"/>
              <a:t>Step 4: </a:t>
            </a:r>
            <a:r>
              <a:rPr lang="en-IN" sz="2400" dirty="0"/>
              <a:t>Then compare with tabulated value for 9 df and 5% level of significance it is = -1.8331.  The calculated values &gt; tabulated value </a:t>
            </a:r>
          </a:p>
          <a:p>
            <a:endParaRPr lang="en-US" sz="2400" b="1" dirty="0"/>
          </a:p>
          <a:p>
            <a:r>
              <a:rPr lang="en-IN" sz="2400" b="1" dirty="0"/>
              <a:t>5. Make a Decision</a:t>
            </a:r>
          </a:p>
          <a:p>
            <a:r>
              <a:rPr lang="en-IN" sz="2400" dirty="0"/>
              <a:t>Reject H0 and concluded that there is a statistically significant difference between the mean of sample ad population mean and this difference is unlikely due to change  </a:t>
            </a:r>
            <a:endParaRPr lang="el-GR" sz="2400" dirty="0"/>
          </a:p>
          <a:p>
            <a:r>
              <a:rPr lang="en-IN" altLang="en-US" sz="2200" b="1" dirty="0">
                <a:latin typeface="Times New Roman" panose="02020603050405020304" pitchFamily="18" charset="0"/>
                <a:cs typeface="Times New Roman" panose="02020603050405020304" pitchFamily="18" charset="0"/>
              </a:rPr>
              <a:t>6. </a:t>
            </a:r>
            <a:r>
              <a:rPr lang="en-IN" sz="2400" b="1" dirty="0"/>
              <a:t>Interpret the Results</a:t>
            </a:r>
          </a:p>
          <a:p>
            <a:r>
              <a:rPr lang="en-US" sz="2400" dirty="0"/>
              <a:t>The significant difference in mean hemoglobin values suggests that the patient group has a lower average hemoglobin level compared to the general population. </a:t>
            </a:r>
            <a:endParaRPr lang="en-US" sz="2400" b="1" dirty="0"/>
          </a:p>
          <a:p>
            <a:r>
              <a:rPr lang="en-IN" sz="24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DB8F9A-D980-48CE-95CA-758CB9E4A692}"/>
                  </a:ext>
                </a:extLst>
              </p:cNvPr>
              <p:cNvSpPr txBox="1"/>
              <p:nvPr/>
            </p:nvSpPr>
            <p:spPr>
              <a:xfrm>
                <a:off x="1244484" y="1065856"/>
                <a:ext cx="5904855" cy="839974"/>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𝑡</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𝑥</m:t>
                            </m:r>
                            <m:r>
                              <a:rPr lang="en-IN" sz="2400" b="0" i="1" smtClean="0">
                                <a:latin typeface="Cambria Math" panose="02040503050406030204" pitchFamily="18" charset="0"/>
                              </a:rPr>
                              <m:t> </m:t>
                            </m:r>
                          </m:e>
                        </m:acc>
                        <m:r>
                          <a:rPr lang="en-IN" sz="2400" b="0" i="1" smtClean="0">
                            <a:latin typeface="Cambria Math" panose="02040503050406030204" pitchFamily="18" charset="0"/>
                          </a:rPr>
                          <m:t>−</m:t>
                        </m:r>
                        <m:r>
                          <a:rPr lang="en-IN" sz="2400" b="0" i="1" smtClean="0">
                            <a:latin typeface="Cambria Math" panose="02040503050406030204" pitchFamily="18" charset="0"/>
                            <a:sym typeface="Symbol" panose="05050102010706020507" pitchFamily="18" charset="2"/>
                          </a:rPr>
                          <m:t></m:t>
                        </m:r>
                      </m:num>
                      <m:den>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𝑆</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𝑛</m:t>
                                </m:r>
                              </m:e>
                            </m:rad>
                          </m:den>
                        </m:f>
                        <m:r>
                          <a:rPr lang="en-IN" sz="2400" b="0" i="1" smtClean="0">
                            <a:latin typeface="Cambria Math" panose="02040503050406030204" pitchFamily="18" charset="0"/>
                          </a:rPr>
                          <m:t> </m:t>
                        </m:r>
                      </m:den>
                    </m:f>
                  </m:oMath>
                </a14:m>
                <a:r>
                  <a:rPr lang="en-IN"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8.95−12</m:t>
                        </m:r>
                      </m:num>
                      <m:den>
                        <m:f>
                          <m:fPr>
                            <m:type m:val="skw"/>
                            <m:ctrlPr>
                              <a:rPr lang="en-IN" sz="2400" i="1" smtClean="0">
                                <a:latin typeface="Cambria Math" panose="02040503050406030204" pitchFamily="18" charset="0"/>
                              </a:rPr>
                            </m:ctrlPr>
                          </m:fPr>
                          <m:num>
                            <m:r>
                              <a:rPr lang="en-IN" sz="2400" b="0" i="1" smtClean="0">
                                <a:latin typeface="Cambria Math" panose="02040503050406030204" pitchFamily="18" charset="0"/>
                              </a:rPr>
                              <m:t>1.80201</m:t>
                            </m:r>
                          </m:num>
                          <m:den>
                            <m:rad>
                              <m:radPr>
                                <m:degHide m:val="on"/>
                                <m:ctrlPr>
                                  <a:rPr lang="en-IN" sz="2400" i="1" smtClean="0">
                                    <a:latin typeface="Cambria Math" panose="02040503050406030204" pitchFamily="18" charset="0"/>
                                  </a:rPr>
                                </m:ctrlPr>
                              </m:radPr>
                              <m:deg/>
                              <m:e>
                                <m:r>
                                  <a:rPr lang="en-IN" sz="2400" b="0" i="1" smtClean="0">
                                    <a:latin typeface="Cambria Math" panose="02040503050406030204" pitchFamily="18" charset="0"/>
                                  </a:rPr>
                                  <m:t>10</m:t>
                                </m:r>
                              </m:e>
                            </m:rad>
                          </m:den>
                        </m:f>
                      </m:den>
                    </m:f>
                    <m:r>
                      <a:rPr lang="en-IN" sz="2400" b="0" i="1" smtClean="0">
                        <a:latin typeface="Cambria Math" panose="02040503050406030204" pitchFamily="18" charset="0"/>
                      </a:rPr>
                      <m:t>=−5.352</m:t>
                    </m:r>
                  </m:oMath>
                </a14:m>
                <a:endParaRPr lang="en-IN" sz="2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D5DB8F9A-D980-48CE-95CA-758CB9E4A692}"/>
                  </a:ext>
                </a:extLst>
              </p:cNvPr>
              <p:cNvSpPr txBox="1">
                <a:spLocks noRot="1" noChangeAspect="1" noMove="1" noResize="1" noEditPoints="1" noAdjustHandles="1" noChangeArrowheads="1" noChangeShapeType="1" noTextEdit="1"/>
              </p:cNvSpPr>
              <p:nvPr/>
            </p:nvSpPr>
            <p:spPr>
              <a:xfrm>
                <a:off x="1244484" y="1065856"/>
                <a:ext cx="5904855" cy="839974"/>
              </a:xfrm>
              <a:prstGeom prst="rect">
                <a:avLst/>
              </a:prstGeom>
              <a:blipFill>
                <a:blip r:embed="rId5"/>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CC5B8544-BF3C-41EE-9288-5702ABD4C12E}"/>
              </a:ext>
            </a:extLst>
          </p:cNvPr>
          <p:cNvPicPr>
            <a:picLocks noChangeAspect="1"/>
          </p:cNvPicPr>
          <p:nvPr/>
        </p:nvPicPr>
        <p:blipFill>
          <a:blip r:embed="rId6"/>
          <a:stretch>
            <a:fillRect/>
          </a:stretch>
        </p:blipFill>
        <p:spPr>
          <a:xfrm>
            <a:off x="8539053" y="617811"/>
            <a:ext cx="3181794" cy="2191056"/>
          </a:xfrm>
          <a:prstGeom prst="rect">
            <a:avLst/>
          </a:prstGeom>
        </p:spPr>
      </p:pic>
    </p:spTree>
    <p:extLst>
      <p:ext uri="{BB962C8B-B14F-4D97-AF65-F5344CB8AC3E}">
        <p14:creationId xmlns:p14="http://schemas.microsoft.com/office/powerpoint/2010/main" val="30519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Paired t-test </a:t>
            </a:r>
            <a:endParaRPr lang="en-IN" sz="3200" i="1" dirty="0"/>
          </a:p>
        </p:txBody>
      </p:sp>
      <p:sp>
        <p:nvSpPr>
          <p:cNvPr id="10" name="TextBox 9">
            <a:extLst>
              <a:ext uri="{FF2B5EF4-FFF2-40B4-BE49-F238E27FC236}">
                <a16:creationId xmlns:a16="http://schemas.microsoft.com/office/drawing/2014/main" id="{88B39813-878F-9511-6428-DCEDDFD9BDF5}"/>
              </a:ext>
            </a:extLst>
          </p:cNvPr>
          <p:cNvSpPr txBox="1"/>
          <p:nvPr/>
        </p:nvSpPr>
        <p:spPr>
          <a:xfrm>
            <a:off x="614751" y="913700"/>
            <a:ext cx="11432106" cy="4832092"/>
          </a:xfrm>
          <a:prstGeom prst="rect">
            <a:avLst/>
          </a:prstGeom>
          <a:noFill/>
        </p:spPr>
        <p:txBody>
          <a:bodyPr wrap="square" rtlCol="0">
            <a:spAutoFit/>
          </a:bodyPr>
          <a:lstStyle/>
          <a:p>
            <a:r>
              <a:rPr lang="en-IN" sz="2800" dirty="0">
                <a:solidFill>
                  <a:srgbClr val="FF0000"/>
                </a:solidFill>
              </a:rPr>
              <a:t>Used when measurements are taken from the same subject before and after some manipulation or treatment</a:t>
            </a:r>
            <a:r>
              <a:rPr lang="en-IN" sz="2800" dirty="0"/>
              <a:t>.</a:t>
            </a:r>
          </a:p>
          <a:p>
            <a:r>
              <a:rPr lang="en-IN" sz="2800" dirty="0"/>
              <a:t>e.g. To determine the significance of a difference in blood pressure before and after administration of an experimental pressure substance.</a:t>
            </a:r>
          </a:p>
          <a:p>
            <a:r>
              <a:rPr lang="en-IN" sz="2800" dirty="0"/>
              <a:t>Assumptions:</a:t>
            </a:r>
          </a:p>
          <a:p>
            <a:pPr marL="514350" indent="-514350">
              <a:buAutoNum type="arabicPeriod"/>
            </a:pPr>
            <a:r>
              <a:rPr lang="en-IN" sz="2800" dirty="0"/>
              <a:t>Populations are distributed normally </a:t>
            </a:r>
          </a:p>
          <a:p>
            <a:pPr marL="514350" indent="-514350">
              <a:buAutoNum type="arabicPeriod"/>
            </a:pPr>
            <a:r>
              <a:rPr lang="en-IN" sz="2800" dirty="0"/>
              <a:t>Samples are drawn independently and at Radom</a:t>
            </a:r>
          </a:p>
          <a:p>
            <a:endParaRPr lang="en-IN" sz="2800" dirty="0"/>
          </a:p>
          <a:p>
            <a:r>
              <a:rPr lang="en-IN" sz="2800" dirty="0"/>
              <a:t>Condition</a:t>
            </a:r>
          </a:p>
          <a:p>
            <a:pPr marL="514350" indent="-514350">
              <a:buAutoNum type="arabicPeriod"/>
            </a:pPr>
            <a:r>
              <a:rPr lang="en-IN" sz="2800" dirty="0"/>
              <a:t>Samples are related with each other </a:t>
            </a:r>
          </a:p>
          <a:p>
            <a:pPr marL="514350" indent="-514350">
              <a:buAutoNum type="arabicPeriod"/>
            </a:pPr>
            <a:r>
              <a:rPr lang="en-IN" sz="2800" dirty="0"/>
              <a:t>Sizes of the sample are small and equal </a:t>
            </a:r>
          </a:p>
        </p:txBody>
      </p:sp>
    </p:spTree>
    <p:extLst>
      <p:ext uri="{BB962C8B-B14F-4D97-AF65-F5344CB8AC3E}">
        <p14:creationId xmlns:p14="http://schemas.microsoft.com/office/powerpoint/2010/main" val="400467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Paired t-test </a:t>
            </a:r>
            <a:endParaRPr lang="en-IN" sz="3200" i="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B39813-878F-9511-6428-DCEDDFD9BDF5}"/>
                  </a:ext>
                </a:extLst>
              </p:cNvPr>
              <p:cNvSpPr txBox="1"/>
              <p:nvPr/>
            </p:nvSpPr>
            <p:spPr>
              <a:xfrm>
                <a:off x="614751" y="913700"/>
                <a:ext cx="11432106" cy="5787033"/>
              </a:xfrm>
              <a:prstGeom prst="rect">
                <a:avLst/>
              </a:prstGeom>
              <a:noFill/>
            </p:spPr>
            <p:txBody>
              <a:bodyPr wrap="square" rtlCol="0">
                <a:spAutoFit/>
              </a:bodyPr>
              <a:lstStyle/>
              <a:p>
                <a:pPr marL="514350" indent="-514350">
                  <a:buAutoNum type="arabicPeriod"/>
                </a:pPr>
                <a:r>
                  <a:rPr lang="en-IN" sz="2800" dirty="0">
                    <a:solidFill>
                      <a:srgbClr val="FF0000"/>
                    </a:solidFill>
                  </a:rPr>
                  <a:t>State the Hypotheses</a:t>
                </a:r>
              </a:p>
              <a:p>
                <a:pPr algn="just"/>
                <a:r>
                  <a:rPr lang="en-US" sz="2800" dirty="0"/>
                  <a:t>Null Hypothesis (H0​): The mean difference between the paired measurements is zero.  H0:μd​=0</a:t>
                </a:r>
              </a:p>
              <a:p>
                <a:pPr algn="just"/>
                <a:r>
                  <a:rPr lang="en-US" sz="2800" dirty="0"/>
                  <a:t>Alternative Hypothesis (H1): The mean difference between the paired measurements is not zero. H1:μd≠=0</a:t>
                </a:r>
              </a:p>
              <a:p>
                <a:r>
                  <a:rPr lang="en-IN" sz="2800" dirty="0">
                    <a:solidFill>
                      <a:srgbClr val="FF0000"/>
                    </a:solidFill>
                  </a:rPr>
                  <a:t>2. Calculate the Differences</a:t>
                </a:r>
              </a:p>
              <a:p>
                <a:r>
                  <a:rPr lang="en-IN" sz="2800" dirty="0"/>
                  <a:t>                            d</a:t>
                </a:r>
                <a:r>
                  <a:rPr lang="en-IN" sz="2800" baseline="-25000" dirty="0"/>
                  <a:t>i</a:t>
                </a:r>
                <a:r>
                  <a:rPr lang="en-IN" sz="2800" dirty="0"/>
                  <a:t>​=</a:t>
                </a:r>
                <a:r>
                  <a:rPr lang="en-IN" sz="2800" dirty="0" err="1"/>
                  <a:t>After</a:t>
                </a:r>
                <a:r>
                  <a:rPr lang="en-IN" sz="2800" baseline="-25000" dirty="0" err="1"/>
                  <a:t>i</a:t>
                </a:r>
                <a:r>
                  <a:rPr lang="en-IN" sz="2800" baseline="-25000" dirty="0"/>
                  <a:t>​−</a:t>
                </a:r>
                <a:r>
                  <a:rPr lang="en-IN" sz="2800" dirty="0" err="1"/>
                  <a:t>Before</a:t>
                </a:r>
                <a:r>
                  <a:rPr lang="en-IN" sz="2800" baseline="-25000" dirty="0" err="1"/>
                  <a:t>i</a:t>
                </a:r>
                <a:r>
                  <a:rPr lang="en-IN" sz="2800" dirty="0"/>
                  <a:t>​</a:t>
                </a:r>
              </a:p>
              <a:p>
                <a:r>
                  <a:rPr lang="en-IN" sz="2800" dirty="0">
                    <a:solidFill>
                      <a:srgbClr val="FF0000"/>
                    </a:solidFill>
                    <a:sym typeface="Symbol" panose="05050102010706020507" pitchFamily="18" charset="2"/>
                  </a:rPr>
                  <a:t>3. </a:t>
                </a:r>
                <a:r>
                  <a:rPr lang="en-US" sz="2800" dirty="0">
                    <a:solidFill>
                      <a:srgbClr val="FF0000"/>
                    </a:solidFill>
                  </a:rPr>
                  <a:t>Calculate the Mean and Standard Deviation of the Differences</a:t>
                </a:r>
              </a:p>
              <a:p>
                <a:r>
                  <a:rPr lang="en-US" sz="2800" dirty="0"/>
                  <a:t>Mean of the differences </a:t>
                </a:r>
                <a14:m>
                  <m:oMath xmlns:m="http://schemas.openxmlformats.org/officeDocument/2006/math">
                    <m:acc>
                      <m:accPr>
                        <m:chr m:val="̅"/>
                        <m:ctrlPr>
                          <a:rPr lang="en-US" sz="2800" b="1" i="1" smtClean="0">
                            <a:latin typeface="Cambria Math" panose="02040503050406030204" pitchFamily="18" charset="0"/>
                          </a:rPr>
                        </m:ctrlPr>
                      </m:accPr>
                      <m:e>
                        <m:r>
                          <a:rPr lang="en-IN" sz="2800" b="1" i="1" smtClean="0">
                            <a:latin typeface="Cambria Math" panose="02040503050406030204" pitchFamily="18" charset="0"/>
                          </a:rPr>
                          <m:t>𝒅</m:t>
                        </m:r>
                      </m:e>
                    </m:acc>
                    <m:r>
                      <a:rPr lang="en-IN" sz="2800" b="1" i="1" smtClean="0">
                        <a:latin typeface="Cambria Math" panose="02040503050406030204" pitchFamily="18" charset="0"/>
                      </a:rPr>
                      <m:t>=</m:t>
                    </m:r>
                    <m:f>
                      <m:fPr>
                        <m:ctrlPr>
                          <a:rPr lang="en-IN" sz="2800" b="1" i="1" smtClean="0">
                            <a:latin typeface="Cambria Math" panose="02040503050406030204" pitchFamily="18" charset="0"/>
                          </a:rPr>
                        </m:ctrlPr>
                      </m:fPr>
                      <m:num>
                        <m:nary>
                          <m:naryPr>
                            <m:chr m:val="∑"/>
                            <m:subHide m:val="on"/>
                            <m:supHide m:val="on"/>
                            <m:ctrlPr>
                              <a:rPr lang="en-IN" sz="2800" b="1" i="1" smtClean="0">
                                <a:latin typeface="Cambria Math" panose="02040503050406030204" pitchFamily="18" charset="0"/>
                              </a:rPr>
                            </m:ctrlPr>
                          </m:naryPr>
                          <m:sub/>
                          <m:sup/>
                          <m:e>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𝒅</m:t>
                                </m:r>
                              </m:e>
                              <m:sub>
                                <m:r>
                                  <a:rPr lang="en-IN" sz="2800" b="1" i="1" smtClean="0">
                                    <a:latin typeface="Cambria Math" panose="02040503050406030204" pitchFamily="18" charset="0"/>
                                  </a:rPr>
                                  <m:t>𝒊</m:t>
                                </m:r>
                              </m:sub>
                            </m:sSub>
                          </m:e>
                        </m:nary>
                      </m:num>
                      <m:den>
                        <m:r>
                          <a:rPr lang="en-IN" sz="2800" b="1" i="1" smtClean="0">
                            <a:latin typeface="Cambria Math" panose="02040503050406030204" pitchFamily="18" charset="0"/>
                          </a:rPr>
                          <m:t>𝒏</m:t>
                        </m:r>
                      </m:den>
                    </m:f>
                  </m:oMath>
                </a14:m>
                <a:endParaRPr lang="en-IN" sz="2800" dirty="0">
                  <a:solidFill>
                    <a:srgbClr val="FF0000"/>
                  </a:solidFill>
                  <a:sym typeface="Symbol" panose="05050102010706020507" pitchFamily="18" charset="2"/>
                </a:endParaRPr>
              </a:p>
              <a:p>
                <a:r>
                  <a:rPr lang="en-US" sz="2800" dirty="0"/>
                  <a:t>Standard deviation of the differences (</a:t>
                </a:r>
                <a:r>
                  <a:rPr lang="en-US" sz="2800" dirty="0">
                    <a:sym typeface="Symbol" panose="05050102010706020507" pitchFamily="18" charset="2"/>
                  </a:rPr>
                  <a:t></a:t>
                </a:r>
                <a:r>
                  <a:rPr lang="en-US" sz="2800" baseline="-25000" dirty="0">
                    <a:sym typeface="Symbol" panose="05050102010706020507" pitchFamily="18" charset="2"/>
                  </a:rPr>
                  <a:t>d</a:t>
                </a:r>
                <a:r>
                  <a:rPr lang="en-US" sz="2800" baseline="-25000" dirty="0"/>
                  <a:t>​</a:t>
                </a:r>
                <a:r>
                  <a:rPr lang="en-US" sz="2800" dirty="0"/>
                  <a:t>) = </a:t>
                </a:r>
                <a14:m>
                  <m:oMath xmlns:m="http://schemas.openxmlformats.org/officeDocument/2006/math">
                    <m:f>
                      <m:fPr>
                        <m:ctrlPr>
                          <a:rPr lang="en-US" sz="2800" i="1" smtClean="0">
                            <a:latin typeface="Cambria Math" panose="02040503050406030204" pitchFamily="18" charset="0"/>
                          </a:rPr>
                        </m:ctrlPr>
                      </m:fPr>
                      <m:num>
                        <m:rad>
                          <m:radPr>
                            <m:degHide m:val="on"/>
                            <m:ctrlPr>
                              <a:rPr lang="en-US" sz="2800" i="1" smtClean="0">
                                <a:latin typeface="Cambria Math" panose="02040503050406030204" pitchFamily="18" charset="0"/>
                              </a:rPr>
                            </m:ctrlPr>
                          </m:radPr>
                          <m:deg/>
                          <m:e>
                            <m:sSup>
                              <m:sSupPr>
                                <m:ctrlPr>
                                  <a:rPr lang="en-US" sz="2800" i="1" smtClean="0">
                                    <a:latin typeface="Cambria Math" panose="02040503050406030204" pitchFamily="18" charset="0"/>
                                  </a:rPr>
                                </m:ctrlPr>
                              </m:sSupPr>
                              <m:e>
                                <m:d>
                                  <m:dPr>
                                    <m:ctrlPr>
                                      <a:rPr lang="en-US" sz="280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IN" sz="2800" b="0" i="1" smtClean="0">
                                            <a:latin typeface="Cambria Math" panose="02040503050406030204" pitchFamily="18" charset="0"/>
                                          </a:rPr>
                                          <m:t>𝑑</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𝑑</m:t>
                                        </m:r>
                                      </m:e>
                                    </m:acc>
                                  </m:e>
                                </m:d>
                              </m:e>
                              <m:sup>
                                <m:r>
                                  <a:rPr lang="en-IN" sz="2800" b="0" i="1" smtClean="0">
                                    <a:latin typeface="Cambria Math" panose="02040503050406030204" pitchFamily="18" charset="0"/>
                                  </a:rPr>
                                  <m:t>2</m:t>
                                </m:r>
                              </m:sup>
                            </m:sSup>
                          </m:e>
                        </m:rad>
                      </m:num>
                      <m:den>
                        <m:r>
                          <a:rPr lang="en-IN" sz="2800" b="0" i="1" smtClean="0">
                            <a:latin typeface="Cambria Math" panose="02040503050406030204" pitchFamily="18" charset="0"/>
                          </a:rPr>
                          <m:t>𝑛</m:t>
                        </m:r>
                        <m:r>
                          <a:rPr lang="en-IN" sz="2800" b="0" i="1" smtClean="0">
                            <a:latin typeface="Cambria Math" panose="02040503050406030204" pitchFamily="18" charset="0"/>
                          </a:rPr>
                          <m:t>−1</m:t>
                        </m:r>
                      </m:den>
                    </m:f>
                  </m:oMath>
                </a14:m>
                <a:endParaRPr lang="en-IN" sz="2800" dirty="0">
                  <a:solidFill>
                    <a:srgbClr val="FF0000"/>
                  </a:solidFill>
                  <a:sym typeface="Symbol" panose="05050102010706020507" pitchFamily="18" charset="2"/>
                </a:endParaRPr>
              </a:p>
              <a:p>
                <a:r>
                  <a:rPr lang="en-IN" sz="2800" dirty="0"/>
                  <a:t>4. </a:t>
                </a:r>
                <a:r>
                  <a:rPr lang="en-IN" sz="2800" dirty="0">
                    <a:solidFill>
                      <a:srgbClr val="FF0000"/>
                    </a:solidFill>
                  </a:rPr>
                  <a:t>Calculate the t-Statistic </a:t>
                </a:r>
                <a:r>
                  <a:rPr lang="en-IN" sz="2800" dirty="0"/>
                  <a:t>t = </a:t>
                </a:r>
                <a14:m>
                  <m:oMath xmlns:m="http://schemas.openxmlformats.org/officeDocument/2006/math">
                    <m:f>
                      <m:fPr>
                        <m:ctrlPr>
                          <a:rPr lang="en-IN" sz="2800" i="1" smtClean="0">
                            <a:latin typeface="Cambria Math" panose="02040503050406030204" pitchFamily="18" charset="0"/>
                          </a:rPr>
                        </m:ctrlPr>
                      </m:fPr>
                      <m:num>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𝑑</m:t>
                            </m:r>
                          </m:e>
                        </m:acc>
                      </m:num>
                      <m:den>
                        <m:f>
                          <m:fPr>
                            <m:type m:val="skw"/>
                            <m:ctrlPr>
                              <a:rPr lang="en-IN" sz="2800" i="1" smtClean="0">
                                <a:latin typeface="Cambria Math" panose="02040503050406030204" pitchFamily="18" charset="0"/>
                              </a:rPr>
                            </m:ctrlPr>
                          </m:fPr>
                          <m:num>
                            <m:sSub>
                              <m:sSubPr>
                                <m:ctrlPr>
                                  <a:rPr lang="en-IN" sz="2800" i="1" smtClean="0">
                                    <a:latin typeface="Cambria Math" panose="02040503050406030204" pitchFamily="18" charset="0"/>
                                  </a:rPr>
                                </m:ctrlPr>
                              </m:sSubPr>
                              <m:e>
                                <m:r>
                                  <a:rPr lang="en-IN" sz="2800" i="1" smtClean="0">
                                    <a:latin typeface="Cambria Math" panose="02040503050406030204" pitchFamily="18" charset="0"/>
                                    <a:sym typeface="Symbol" panose="05050102010706020507" pitchFamily="18" charset="2"/>
                                  </a:rPr>
                                  <m:t></m:t>
                                </m:r>
                              </m:e>
                              <m:sub>
                                <m:r>
                                  <a:rPr lang="en-IN" sz="2800" b="0" i="1" smtClean="0">
                                    <a:latin typeface="Cambria Math" panose="02040503050406030204" pitchFamily="18" charset="0"/>
                                  </a:rPr>
                                  <m:t>𝑐</m:t>
                                </m:r>
                              </m:sub>
                            </m:sSub>
                          </m:num>
                          <m:den>
                            <m:rad>
                              <m:radPr>
                                <m:degHide m:val="on"/>
                                <m:ctrlPr>
                                  <a:rPr lang="en-IN" sz="2800" i="1" smtClean="0">
                                    <a:latin typeface="Cambria Math" panose="02040503050406030204" pitchFamily="18" charset="0"/>
                                  </a:rPr>
                                </m:ctrlPr>
                              </m:radPr>
                              <m:deg/>
                              <m:e>
                                <m:r>
                                  <a:rPr lang="en-IN" sz="2800" b="0" i="1" smtClean="0">
                                    <a:latin typeface="Cambria Math" panose="02040503050406030204" pitchFamily="18" charset="0"/>
                                  </a:rPr>
                                  <m:t>𝑛</m:t>
                                </m:r>
                              </m:e>
                            </m:rad>
                          </m:den>
                        </m:f>
                      </m:den>
                    </m:f>
                  </m:oMath>
                </a14:m>
                <a:endParaRPr lang="en-IN" sz="2800" dirty="0">
                  <a:solidFill>
                    <a:srgbClr val="FF0000"/>
                  </a:solidFill>
                  <a:sym typeface="Symbol" panose="05050102010706020507" pitchFamily="18" charset="2"/>
                </a:endParaRPr>
              </a:p>
            </p:txBody>
          </p:sp>
        </mc:Choice>
        <mc:Fallback xmlns="">
          <p:sp>
            <p:nvSpPr>
              <p:cNvPr id="10" name="TextBox 9">
                <a:extLst>
                  <a:ext uri="{FF2B5EF4-FFF2-40B4-BE49-F238E27FC236}">
                    <a16:creationId xmlns:a16="http://schemas.microsoft.com/office/drawing/2014/main" id="{88B39813-878F-9511-6428-DCEDDFD9BDF5}"/>
                  </a:ext>
                </a:extLst>
              </p:cNvPr>
              <p:cNvSpPr txBox="1">
                <a:spLocks noRot="1" noChangeAspect="1" noMove="1" noResize="1" noEditPoints="1" noAdjustHandles="1" noChangeArrowheads="1" noChangeShapeType="1" noTextEdit="1"/>
              </p:cNvSpPr>
              <p:nvPr/>
            </p:nvSpPr>
            <p:spPr>
              <a:xfrm>
                <a:off x="614751" y="913700"/>
                <a:ext cx="11432106" cy="5787033"/>
              </a:xfrm>
              <a:prstGeom prst="rect">
                <a:avLst/>
              </a:prstGeom>
              <a:blipFill>
                <a:blip r:embed="rId5"/>
                <a:stretch>
                  <a:fillRect l="-1120" t="-1159" r="-1067"/>
                </a:stretch>
              </a:blipFill>
            </p:spPr>
            <p:txBody>
              <a:bodyPr/>
              <a:lstStyle/>
              <a:p>
                <a:r>
                  <a:rPr lang="en-IN">
                    <a:noFill/>
                  </a:rPr>
                  <a:t> </a:t>
                </a:r>
              </a:p>
            </p:txBody>
          </p:sp>
        </mc:Fallback>
      </mc:AlternateContent>
    </p:spTree>
    <p:extLst>
      <p:ext uri="{BB962C8B-B14F-4D97-AF65-F5344CB8AC3E}">
        <p14:creationId xmlns:p14="http://schemas.microsoft.com/office/powerpoint/2010/main" val="261540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293034" y="58664"/>
            <a:ext cx="7943394" cy="707886"/>
          </a:xfrm>
          <a:prstGeom prst="rect">
            <a:avLst/>
          </a:prstGeom>
          <a:noFill/>
        </p:spPr>
        <p:txBody>
          <a:bodyPr wrap="square" rtlCol="0">
            <a:spAutoFit/>
          </a:bodyPr>
          <a:lstStyle/>
          <a:p>
            <a:pPr algn="ctr"/>
            <a:r>
              <a:rPr lang="en-US" sz="4000" dirty="0">
                <a:solidFill>
                  <a:srgbClr val="FF0000"/>
                </a:solidFill>
                <a:latin typeface="Times New Roman" panose="02020603050405020304" pitchFamily="18" charset="0"/>
                <a:cs typeface="Times New Roman" panose="02020603050405020304" pitchFamily="18" charset="0"/>
              </a:rPr>
              <a:t>Methods of EDA</a:t>
            </a:r>
          </a:p>
        </p:txBody>
      </p:sp>
      <p:sp>
        <p:nvSpPr>
          <p:cNvPr id="6" name="TextBox 5">
            <a:extLst>
              <a:ext uri="{FF2B5EF4-FFF2-40B4-BE49-F238E27FC236}">
                <a16:creationId xmlns:a16="http://schemas.microsoft.com/office/drawing/2014/main" id="{193F1DCD-2679-12C6-F540-ECB653948013}"/>
              </a:ext>
            </a:extLst>
          </p:cNvPr>
          <p:cNvSpPr txBox="1"/>
          <p:nvPr/>
        </p:nvSpPr>
        <p:spPr>
          <a:xfrm>
            <a:off x="432937" y="769642"/>
            <a:ext cx="11326123" cy="523220"/>
          </a:xfrm>
          <a:prstGeom prst="rect">
            <a:avLst/>
          </a:prstGeom>
          <a:noFill/>
        </p:spPr>
        <p:txBody>
          <a:bodyPr wrap="square" rtlCol="0">
            <a:spAutoFit/>
          </a:bodyPr>
          <a:lstStyle/>
          <a:p>
            <a:pPr algn="just"/>
            <a:endParaRPr lang="en-US" sz="2800" dirty="0">
              <a:solidFill>
                <a:srgbClr val="171717"/>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582AEAD-DF73-425E-9B6A-FE49C8445AFD}"/>
              </a:ext>
            </a:extLst>
          </p:cNvPr>
          <p:cNvSpPr txBox="1"/>
          <p:nvPr/>
        </p:nvSpPr>
        <p:spPr>
          <a:xfrm>
            <a:off x="432937" y="774622"/>
            <a:ext cx="10975961" cy="954107"/>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solidFill>
                  <a:srgbClr val="FF0000"/>
                </a:solidFill>
              </a:rPr>
              <a:t>Data Transformation</a:t>
            </a:r>
            <a:r>
              <a:rPr lang="en-US" sz="2800" dirty="0">
                <a:solidFill>
                  <a:srgbClr val="FF0000"/>
                </a:solidFill>
              </a:rPr>
              <a:t>: </a:t>
            </a:r>
            <a:r>
              <a:rPr lang="en-US" sz="2800" dirty="0"/>
              <a:t>Apply transformations to make the data more suitable for analysis, such as normalization or scaling.</a:t>
            </a:r>
            <a:endParaRPr lang="en-IN" sz="2800" dirty="0"/>
          </a:p>
        </p:txBody>
      </p:sp>
      <p:pic>
        <p:nvPicPr>
          <p:cNvPr id="10244" name="Picture 4" descr="Normalization | Feature Scaling | Data Science Duniya">
            <a:extLst>
              <a:ext uri="{FF2B5EF4-FFF2-40B4-BE49-F238E27FC236}">
                <a16:creationId xmlns:a16="http://schemas.microsoft.com/office/drawing/2014/main" id="{D4F23875-A6E7-43E0-8EBE-653FFBD08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929" y="1728729"/>
            <a:ext cx="9705975" cy="503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733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Paired t-test </a:t>
            </a:r>
            <a:endParaRPr lang="en-IN" sz="3200" i="1" dirty="0"/>
          </a:p>
        </p:txBody>
      </p:sp>
      <p:sp>
        <p:nvSpPr>
          <p:cNvPr id="10" name="TextBox 9">
            <a:extLst>
              <a:ext uri="{FF2B5EF4-FFF2-40B4-BE49-F238E27FC236}">
                <a16:creationId xmlns:a16="http://schemas.microsoft.com/office/drawing/2014/main" id="{88B39813-878F-9511-6428-DCEDDFD9BDF5}"/>
              </a:ext>
            </a:extLst>
          </p:cNvPr>
          <p:cNvSpPr txBox="1"/>
          <p:nvPr/>
        </p:nvSpPr>
        <p:spPr>
          <a:xfrm>
            <a:off x="614751" y="913700"/>
            <a:ext cx="11432106" cy="954107"/>
          </a:xfrm>
          <a:prstGeom prst="rect">
            <a:avLst/>
          </a:prstGeom>
          <a:noFill/>
        </p:spPr>
        <p:txBody>
          <a:bodyPr wrap="square" rtlCol="0">
            <a:spAutoFit/>
          </a:bodyPr>
          <a:lstStyle/>
          <a:p>
            <a:r>
              <a:rPr lang="en-IN" sz="2800" dirty="0">
                <a:solidFill>
                  <a:srgbClr val="FF0000"/>
                </a:solidFill>
              </a:rPr>
              <a:t>5. Compare t calculated and theoretical values </a:t>
            </a:r>
          </a:p>
          <a:p>
            <a:pPr algn="just"/>
            <a:r>
              <a:rPr lang="en-IN" sz="2800" dirty="0">
                <a:solidFill>
                  <a:srgbClr val="FF0000"/>
                </a:solidFill>
                <a:sym typeface="Symbol" panose="05050102010706020507" pitchFamily="18" charset="2"/>
              </a:rPr>
              <a:t>6. Conclusion </a:t>
            </a:r>
          </a:p>
        </p:txBody>
      </p:sp>
      <p:sp>
        <p:nvSpPr>
          <p:cNvPr id="8" name="TextBox 7">
            <a:extLst>
              <a:ext uri="{FF2B5EF4-FFF2-40B4-BE49-F238E27FC236}">
                <a16:creationId xmlns:a16="http://schemas.microsoft.com/office/drawing/2014/main" id="{7D7FF130-E4F1-4599-8094-6D5EBF5AC5BC}"/>
              </a:ext>
            </a:extLst>
          </p:cNvPr>
          <p:cNvSpPr txBox="1"/>
          <p:nvPr/>
        </p:nvSpPr>
        <p:spPr>
          <a:xfrm>
            <a:off x="469608" y="1867807"/>
            <a:ext cx="10881724" cy="523220"/>
          </a:xfrm>
          <a:prstGeom prst="rect">
            <a:avLst/>
          </a:prstGeom>
          <a:noFill/>
        </p:spPr>
        <p:txBody>
          <a:bodyPr wrap="square" rtlCol="0">
            <a:spAutoFit/>
          </a:bodyPr>
          <a:lstStyle/>
          <a:p>
            <a:r>
              <a:rPr lang="en-IN" sz="2800" dirty="0"/>
              <a:t>Blood pressure of 8 patients before and after treatment</a:t>
            </a:r>
          </a:p>
        </p:txBody>
      </p:sp>
      <p:graphicFrame>
        <p:nvGraphicFramePr>
          <p:cNvPr id="9" name="Table 8">
            <a:extLst>
              <a:ext uri="{FF2B5EF4-FFF2-40B4-BE49-F238E27FC236}">
                <a16:creationId xmlns:a16="http://schemas.microsoft.com/office/drawing/2014/main" id="{3F79576A-1CFE-46DA-91A6-5DF6257AF6B1}"/>
              </a:ext>
            </a:extLst>
          </p:cNvPr>
          <p:cNvGraphicFramePr>
            <a:graphicFrameLocks noGrp="1"/>
          </p:cNvGraphicFramePr>
          <p:nvPr>
            <p:extLst>
              <p:ext uri="{D42A27DB-BD31-4B8C-83A1-F6EECF244321}">
                <p14:modId xmlns:p14="http://schemas.microsoft.com/office/powerpoint/2010/main" val="2690071624"/>
              </p:ext>
            </p:extLst>
          </p:nvPr>
        </p:nvGraphicFramePr>
        <p:xfrm>
          <a:off x="2500302" y="2549591"/>
          <a:ext cx="3250122" cy="3834765"/>
        </p:xfrm>
        <a:graphic>
          <a:graphicData uri="http://schemas.openxmlformats.org/drawingml/2006/table">
            <a:tbl>
              <a:tblPr firstRow="1" bandRow="1">
                <a:tableStyleId>{5C22544A-7EE6-4342-B048-85BDC9FD1C3A}</a:tableStyleId>
              </a:tblPr>
              <a:tblGrid>
                <a:gridCol w="1625061">
                  <a:extLst>
                    <a:ext uri="{9D8B030D-6E8A-4147-A177-3AD203B41FA5}">
                      <a16:colId xmlns:a16="http://schemas.microsoft.com/office/drawing/2014/main" val="20000"/>
                    </a:ext>
                  </a:extLst>
                </a:gridCol>
                <a:gridCol w="1625061">
                  <a:extLst>
                    <a:ext uri="{9D8B030D-6E8A-4147-A177-3AD203B41FA5}">
                      <a16:colId xmlns:a16="http://schemas.microsoft.com/office/drawing/2014/main" val="20001"/>
                    </a:ext>
                  </a:extLst>
                </a:gridCol>
              </a:tblGrid>
              <a:tr h="453814">
                <a:tc>
                  <a:txBody>
                    <a:bodyPr/>
                    <a:lstStyle/>
                    <a:p>
                      <a:pPr algn="ctr"/>
                      <a:r>
                        <a:rPr lang="en-IN" sz="2400" dirty="0"/>
                        <a:t>BP before</a:t>
                      </a:r>
                    </a:p>
                  </a:txBody>
                  <a:tcPr/>
                </a:tc>
                <a:tc>
                  <a:txBody>
                    <a:bodyPr/>
                    <a:lstStyle/>
                    <a:p>
                      <a:pPr algn="ctr"/>
                      <a:r>
                        <a:rPr lang="en-IN" sz="2400" dirty="0"/>
                        <a:t>BP after</a:t>
                      </a:r>
                    </a:p>
                  </a:txBody>
                  <a:tcPr/>
                </a:tc>
                <a:extLst>
                  <a:ext uri="{0D108BD9-81ED-4DB2-BD59-A6C34878D82A}">
                    <a16:rowId xmlns:a16="http://schemas.microsoft.com/office/drawing/2014/main" val="10000"/>
                  </a:ext>
                </a:extLst>
              </a:tr>
              <a:tr h="370840">
                <a:tc>
                  <a:txBody>
                    <a:bodyPr/>
                    <a:lstStyle/>
                    <a:p>
                      <a:pPr algn="r" fontAlgn="b"/>
                      <a:r>
                        <a:rPr lang="en-IN" sz="2400" b="0" i="0" u="none" strike="noStrike" dirty="0">
                          <a:solidFill>
                            <a:srgbClr val="000000"/>
                          </a:solidFill>
                          <a:effectLst/>
                          <a:latin typeface="Calibri" panose="020F0502020204030204" pitchFamily="34" charset="0"/>
                        </a:rPr>
                        <a:t>180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140</a:t>
                      </a:r>
                    </a:p>
                  </a:txBody>
                  <a:tcPr marL="9525" marR="9525" marT="9525" marB="0" anchor="b"/>
                </a:tc>
                <a:extLst>
                  <a:ext uri="{0D108BD9-81ED-4DB2-BD59-A6C34878D82A}">
                    <a16:rowId xmlns:a16="http://schemas.microsoft.com/office/drawing/2014/main" val="10001"/>
                  </a:ext>
                </a:extLst>
              </a:tr>
              <a:tr h="370840">
                <a:tc>
                  <a:txBody>
                    <a:bodyPr/>
                    <a:lstStyle/>
                    <a:p>
                      <a:pPr algn="r" fontAlgn="b"/>
                      <a:r>
                        <a:rPr lang="en-IN" sz="2400" b="0" i="0" u="none" strike="noStrike" dirty="0">
                          <a:solidFill>
                            <a:srgbClr val="000000"/>
                          </a:solidFill>
                          <a:effectLst/>
                          <a:latin typeface="Calibri" panose="020F0502020204030204" pitchFamily="34" charset="0"/>
                        </a:rPr>
                        <a:t>200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145</a:t>
                      </a:r>
                    </a:p>
                  </a:txBody>
                  <a:tcPr marL="9525" marR="9525" marT="9525" marB="0" anchor="b"/>
                </a:tc>
                <a:extLst>
                  <a:ext uri="{0D108BD9-81ED-4DB2-BD59-A6C34878D82A}">
                    <a16:rowId xmlns:a16="http://schemas.microsoft.com/office/drawing/2014/main" val="10002"/>
                  </a:ext>
                </a:extLst>
              </a:tr>
              <a:tr h="370840">
                <a:tc>
                  <a:txBody>
                    <a:bodyPr/>
                    <a:lstStyle/>
                    <a:p>
                      <a:pPr algn="r" fontAlgn="b"/>
                      <a:r>
                        <a:rPr lang="en-IN" sz="2400" b="0" i="0" u="none" strike="noStrike" dirty="0">
                          <a:solidFill>
                            <a:srgbClr val="000000"/>
                          </a:solidFill>
                          <a:effectLst/>
                          <a:latin typeface="Calibri" panose="020F0502020204030204" pitchFamily="34" charset="0"/>
                        </a:rPr>
                        <a:t>230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150</a:t>
                      </a:r>
                    </a:p>
                  </a:txBody>
                  <a:tcPr marL="9525" marR="9525" marT="9525" marB="0" anchor="b"/>
                </a:tc>
                <a:extLst>
                  <a:ext uri="{0D108BD9-81ED-4DB2-BD59-A6C34878D82A}">
                    <a16:rowId xmlns:a16="http://schemas.microsoft.com/office/drawing/2014/main" val="10003"/>
                  </a:ext>
                </a:extLst>
              </a:tr>
              <a:tr h="370840">
                <a:tc>
                  <a:txBody>
                    <a:bodyPr/>
                    <a:lstStyle/>
                    <a:p>
                      <a:pPr algn="r" fontAlgn="b"/>
                      <a:r>
                        <a:rPr lang="en-IN" sz="2400" b="0" i="0" u="none" strike="noStrike" dirty="0">
                          <a:solidFill>
                            <a:srgbClr val="000000"/>
                          </a:solidFill>
                          <a:effectLst/>
                          <a:latin typeface="Calibri" panose="020F0502020204030204" pitchFamily="34" charset="0"/>
                        </a:rPr>
                        <a:t>240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155</a:t>
                      </a:r>
                    </a:p>
                  </a:txBody>
                  <a:tcPr marL="9525" marR="9525" marT="9525" marB="0" anchor="b"/>
                </a:tc>
                <a:extLst>
                  <a:ext uri="{0D108BD9-81ED-4DB2-BD59-A6C34878D82A}">
                    <a16:rowId xmlns:a16="http://schemas.microsoft.com/office/drawing/2014/main" val="10004"/>
                  </a:ext>
                </a:extLst>
              </a:tr>
              <a:tr h="370840">
                <a:tc>
                  <a:txBody>
                    <a:bodyPr/>
                    <a:lstStyle/>
                    <a:p>
                      <a:pPr algn="r" fontAlgn="b"/>
                      <a:r>
                        <a:rPr lang="en-IN" sz="2400" b="0" i="0" u="none" strike="noStrike" dirty="0">
                          <a:solidFill>
                            <a:srgbClr val="000000"/>
                          </a:solidFill>
                          <a:effectLst/>
                          <a:latin typeface="Calibri" panose="020F0502020204030204" pitchFamily="34" charset="0"/>
                        </a:rPr>
                        <a:t>170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120</a:t>
                      </a:r>
                    </a:p>
                  </a:txBody>
                  <a:tcPr marL="9525" marR="9525" marT="9525" marB="0" anchor="b"/>
                </a:tc>
                <a:extLst>
                  <a:ext uri="{0D108BD9-81ED-4DB2-BD59-A6C34878D82A}">
                    <a16:rowId xmlns:a16="http://schemas.microsoft.com/office/drawing/2014/main" val="10005"/>
                  </a:ext>
                </a:extLst>
              </a:tr>
              <a:tr h="370840">
                <a:tc>
                  <a:txBody>
                    <a:bodyPr/>
                    <a:lstStyle/>
                    <a:p>
                      <a:pPr algn="r" fontAlgn="b"/>
                      <a:r>
                        <a:rPr lang="en-IN" sz="2400" b="0" i="0" u="none" strike="noStrike" dirty="0">
                          <a:solidFill>
                            <a:srgbClr val="000000"/>
                          </a:solidFill>
                          <a:effectLst/>
                          <a:latin typeface="Calibri" panose="020F0502020204030204" pitchFamily="34" charset="0"/>
                        </a:rPr>
                        <a:t>190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130</a:t>
                      </a:r>
                    </a:p>
                  </a:txBody>
                  <a:tcPr marL="9525" marR="9525" marT="9525" marB="0" anchor="b"/>
                </a:tc>
                <a:extLst>
                  <a:ext uri="{0D108BD9-81ED-4DB2-BD59-A6C34878D82A}">
                    <a16:rowId xmlns:a16="http://schemas.microsoft.com/office/drawing/2014/main" val="10006"/>
                  </a:ext>
                </a:extLst>
              </a:tr>
              <a:tr h="370840">
                <a:tc>
                  <a:txBody>
                    <a:bodyPr/>
                    <a:lstStyle/>
                    <a:p>
                      <a:pPr algn="r" fontAlgn="b"/>
                      <a:r>
                        <a:rPr lang="en-IN" sz="2400" b="0" i="0" u="none" strike="noStrike" dirty="0">
                          <a:solidFill>
                            <a:srgbClr val="000000"/>
                          </a:solidFill>
                          <a:effectLst/>
                          <a:latin typeface="Calibri" panose="020F0502020204030204" pitchFamily="34" charset="0"/>
                        </a:rPr>
                        <a:t>200</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140</a:t>
                      </a:r>
                    </a:p>
                  </a:txBody>
                  <a:tcPr marL="9525" marR="9525" marT="9525" marB="0" anchor="b"/>
                </a:tc>
                <a:extLst>
                  <a:ext uri="{0D108BD9-81ED-4DB2-BD59-A6C34878D82A}">
                    <a16:rowId xmlns:a16="http://schemas.microsoft.com/office/drawing/2014/main" val="10007"/>
                  </a:ext>
                </a:extLst>
              </a:tr>
              <a:tr h="370840">
                <a:tc>
                  <a:txBody>
                    <a:bodyPr/>
                    <a:lstStyle/>
                    <a:p>
                      <a:pPr algn="r" fontAlgn="b"/>
                      <a:r>
                        <a:rPr lang="en-IN" sz="2400" b="0" i="0" u="none" strike="noStrike">
                          <a:solidFill>
                            <a:srgbClr val="000000"/>
                          </a:solidFill>
                          <a:effectLst/>
                          <a:latin typeface="Calibri" panose="020F0502020204030204" pitchFamily="34" charset="0"/>
                        </a:rPr>
                        <a:t>165</a:t>
                      </a:r>
                    </a:p>
                  </a:txBody>
                  <a:tcPr marL="9525" marR="9525" marT="9525" marB="0" anchor="b"/>
                </a:tc>
                <a:tc>
                  <a:txBody>
                    <a:bodyPr/>
                    <a:lstStyle/>
                    <a:p>
                      <a:pPr algn="r" fontAlgn="b"/>
                      <a:r>
                        <a:rPr lang="en-IN" sz="2400" b="0" i="0" u="none" strike="noStrike" dirty="0">
                          <a:solidFill>
                            <a:srgbClr val="000000"/>
                          </a:solidFill>
                          <a:effectLst/>
                          <a:latin typeface="Calibri" panose="020F0502020204030204" pitchFamily="34" charset="0"/>
                        </a:rPr>
                        <a:t>130</a:t>
                      </a:r>
                    </a:p>
                  </a:txBody>
                  <a:tcPr marL="9525" marR="9525" marT="9525" marB="0" anchor="b"/>
                </a:tc>
                <a:extLst>
                  <a:ext uri="{0D108BD9-81ED-4DB2-BD59-A6C34878D82A}">
                    <a16:rowId xmlns:a16="http://schemas.microsoft.com/office/drawing/2014/main" val="10008"/>
                  </a:ext>
                </a:extLst>
              </a:tr>
              <a:tr h="370840">
                <a:tc>
                  <a:txBody>
                    <a:bodyPr/>
                    <a:lstStyle/>
                    <a:p>
                      <a:pPr algn="r" fontAlgn="b"/>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I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7145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2862322"/>
          </a:xfrm>
          <a:prstGeom prst="rect">
            <a:avLst/>
          </a:prstGeom>
          <a:noFill/>
        </p:spPr>
        <p:txBody>
          <a:bodyPr wrap="square" rtlCol="0">
            <a:spAutoFit/>
          </a:bodyPr>
          <a:lstStyle/>
          <a:p>
            <a:pPr marL="514350" indent="-514350">
              <a:buAutoNum type="arabicPeriod"/>
            </a:pPr>
            <a:r>
              <a:rPr lang="en-IN" sz="2800" dirty="0"/>
              <a:t>State the Hypotheses</a:t>
            </a:r>
          </a:p>
          <a:p>
            <a:pPr marL="457200" indent="-457200" algn="just">
              <a:buFont typeface="Wingdings" panose="05000000000000000000" pitchFamily="2" charset="2"/>
              <a:buChar char="ü"/>
            </a:pPr>
            <a:r>
              <a:rPr lang="en-US" sz="2400" b="1" dirty="0"/>
              <a:t>Null Hypothesis (H0): </a:t>
            </a:r>
            <a:r>
              <a:rPr lang="en-US" sz="2400" dirty="0"/>
              <a:t>The mean difference in blood pressure before and after treatment is zero, implying no effect of the treatment.  H0:μd=0</a:t>
            </a:r>
          </a:p>
          <a:p>
            <a:pPr marL="457200" indent="-457200">
              <a:buFont typeface="Wingdings" panose="05000000000000000000" pitchFamily="2" charset="2"/>
              <a:buChar char="ü"/>
            </a:pPr>
            <a:r>
              <a:rPr lang="en-US" sz="2400" b="1" dirty="0"/>
              <a:t>Alternative Hypothesis (H1​): </a:t>
            </a:r>
            <a:r>
              <a:rPr lang="en-US" sz="2400" dirty="0"/>
              <a:t>The mean difference in blood pressure before and after treatment is not zero, implying an effect of the treatment. H1:μd≠0</a:t>
            </a:r>
          </a:p>
          <a:p>
            <a:r>
              <a:rPr lang="en-US" sz="2400" dirty="0"/>
              <a:t>2. </a:t>
            </a:r>
            <a:r>
              <a:rPr lang="en-IN" sz="2800" dirty="0"/>
              <a:t>Calculate the Differences</a:t>
            </a:r>
          </a:p>
          <a:p>
            <a:endParaRPr lang="en-IN" sz="2800" dirty="0"/>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graphicFrame>
        <p:nvGraphicFramePr>
          <p:cNvPr id="11" name="Table 10">
            <a:extLst>
              <a:ext uri="{FF2B5EF4-FFF2-40B4-BE49-F238E27FC236}">
                <a16:creationId xmlns:a16="http://schemas.microsoft.com/office/drawing/2014/main" id="{9298141B-B035-45B4-AE93-89E4BC8A94B2}"/>
              </a:ext>
            </a:extLst>
          </p:cNvPr>
          <p:cNvGraphicFramePr>
            <a:graphicFrameLocks noGrp="1"/>
          </p:cNvGraphicFramePr>
          <p:nvPr>
            <p:extLst>
              <p:ext uri="{D42A27DB-BD31-4B8C-83A1-F6EECF244321}">
                <p14:modId xmlns:p14="http://schemas.microsoft.com/office/powerpoint/2010/main" val="86620444"/>
              </p:ext>
            </p:extLst>
          </p:nvPr>
        </p:nvGraphicFramePr>
        <p:xfrm>
          <a:off x="2463868" y="3205187"/>
          <a:ext cx="4509337" cy="3372869"/>
        </p:xfrm>
        <a:graphic>
          <a:graphicData uri="http://schemas.openxmlformats.org/drawingml/2006/table">
            <a:tbl>
              <a:tblPr firstRow="1" bandRow="1">
                <a:tableStyleId>{5C22544A-7EE6-4342-B048-85BDC9FD1C3A}</a:tableStyleId>
              </a:tblPr>
              <a:tblGrid>
                <a:gridCol w="1625061">
                  <a:extLst>
                    <a:ext uri="{9D8B030D-6E8A-4147-A177-3AD203B41FA5}">
                      <a16:colId xmlns:a16="http://schemas.microsoft.com/office/drawing/2014/main" val="20000"/>
                    </a:ext>
                  </a:extLst>
                </a:gridCol>
                <a:gridCol w="1625061">
                  <a:extLst>
                    <a:ext uri="{9D8B030D-6E8A-4147-A177-3AD203B41FA5}">
                      <a16:colId xmlns:a16="http://schemas.microsoft.com/office/drawing/2014/main" val="20001"/>
                    </a:ext>
                  </a:extLst>
                </a:gridCol>
                <a:gridCol w="1259215">
                  <a:extLst>
                    <a:ext uri="{9D8B030D-6E8A-4147-A177-3AD203B41FA5}">
                      <a16:colId xmlns:a16="http://schemas.microsoft.com/office/drawing/2014/main" val="20002"/>
                    </a:ext>
                  </a:extLst>
                </a:gridCol>
              </a:tblGrid>
              <a:tr h="403325">
                <a:tc>
                  <a:txBody>
                    <a:bodyPr/>
                    <a:lstStyle/>
                    <a:p>
                      <a:pPr algn="ctr"/>
                      <a:r>
                        <a:rPr lang="en-IN" sz="2000" dirty="0"/>
                        <a:t>BP before</a:t>
                      </a:r>
                    </a:p>
                  </a:txBody>
                  <a:tcPr/>
                </a:tc>
                <a:tc>
                  <a:txBody>
                    <a:bodyPr/>
                    <a:lstStyle/>
                    <a:p>
                      <a:pPr algn="ctr"/>
                      <a:r>
                        <a:rPr lang="en-IN" sz="2000" dirty="0"/>
                        <a:t>BP after</a:t>
                      </a:r>
                    </a:p>
                  </a:txBody>
                  <a:tcPr/>
                </a:tc>
                <a:tc>
                  <a:txBody>
                    <a:bodyPr/>
                    <a:lstStyle/>
                    <a:p>
                      <a:pPr algn="ctr"/>
                      <a:r>
                        <a:rPr lang="en-IN" sz="2000" dirty="0" err="1"/>
                        <a:t>Dif</a:t>
                      </a:r>
                      <a:r>
                        <a:rPr lang="en-IN" sz="2000" dirty="0"/>
                        <a:t> (x)</a:t>
                      </a:r>
                    </a:p>
                  </a:txBody>
                  <a:tcPr/>
                </a:tc>
                <a:extLst>
                  <a:ext uri="{0D108BD9-81ED-4DB2-BD59-A6C34878D82A}">
                    <a16:rowId xmlns:a16="http://schemas.microsoft.com/office/drawing/2014/main" val="10000"/>
                  </a:ext>
                </a:extLst>
              </a:tr>
              <a:tr h="329582">
                <a:tc>
                  <a:txBody>
                    <a:bodyPr/>
                    <a:lstStyle/>
                    <a:p>
                      <a:pPr algn="r" fontAlgn="b"/>
                      <a:r>
                        <a:rPr lang="en-IN" sz="2000" b="0" i="0" u="none" strike="noStrike" dirty="0">
                          <a:solidFill>
                            <a:srgbClr val="000000"/>
                          </a:solidFill>
                          <a:effectLst/>
                          <a:latin typeface="Calibri" panose="020F0502020204030204" pitchFamily="34" charset="0"/>
                        </a:rPr>
                        <a:t>180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140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40</a:t>
                      </a:r>
                    </a:p>
                  </a:txBody>
                  <a:tcPr marL="9525" marR="9525" marT="9525" marB="0" anchor="b"/>
                </a:tc>
                <a:extLst>
                  <a:ext uri="{0D108BD9-81ED-4DB2-BD59-A6C34878D82A}">
                    <a16:rowId xmlns:a16="http://schemas.microsoft.com/office/drawing/2014/main" val="10001"/>
                  </a:ext>
                </a:extLst>
              </a:tr>
              <a:tr h="332888">
                <a:tc>
                  <a:txBody>
                    <a:bodyPr/>
                    <a:lstStyle/>
                    <a:p>
                      <a:pPr algn="r" fontAlgn="b"/>
                      <a:r>
                        <a:rPr lang="en-IN" sz="2000" b="0" i="0" u="none" strike="noStrike" dirty="0">
                          <a:solidFill>
                            <a:srgbClr val="000000"/>
                          </a:solidFill>
                          <a:effectLst/>
                          <a:latin typeface="Calibri" panose="020F0502020204030204" pitchFamily="34" charset="0"/>
                        </a:rPr>
                        <a:t>200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145</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55</a:t>
                      </a:r>
                    </a:p>
                  </a:txBody>
                  <a:tcPr marL="9525" marR="9525" marT="9525" marB="0" anchor="b"/>
                </a:tc>
                <a:extLst>
                  <a:ext uri="{0D108BD9-81ED-4DB2-BD59-A6C34878D82A}">
                    <a16:rowId xmlns:a16="http://schemas.microsoft.com/office/drawing/2014/main" val="10002"/>
                  </a:ext>
                </a:extLst>
              </a:tr>
              <a:tr h="329582">
                <a:tc>
                  <a:txBody>
                    <a:bodyPr/>
                    <a:lstStyle/>
                    <a:p>
                      <a:pPr algn="r" fontAlgn="b"/>
                      <a:r>
                        <a:rPr lang="en-IN" sz="2000" b="0" i="0" u="none" strike="noStrike">
                          <a:solidFill>
                            <a:srgbClr val="000000"/>
                          </a:solidFill>
                          <a:effectLst/>
                          <a:latin typeface="Calibri" panose="020F0502020204030204" pitchFamily="34" charset="0"/>
                        </a:rPr>
                        <a:t>230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150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80</a:t>
                      </a:r>
                    </a:p>
                  </a:txBody>
                  <a:tcPr marL="9525" marR="9525" marT="9525" marB="0" anchor="b"/>
                </a:tc>
                <a:extLst>
                  <a:ext uri="{0D108BD9-81ED-4DB2-BD59-A6C34878D82A}">
                    <a16:rowId xmlns:a16="http://schemas.microsoft.com/office/drawing/2014/main" val="10003"/>
                  </a:ext>
                </a:extLst>
              </a:tr>
              <a:tr h="329582">
                <a:tc>
                  <a:txBody>
                    <a:bodyPr/>
                    <a:lstStyle/>
                    <a:p>
                      <a:pPr algn="r" fontAlgn="b"/>
                      <a:r>
                        <a:rPr lang="en-IN" sz="2000" b="0" i="0" u="none" strike="noStrike">
                          <a:solidFill>
                            <a:srgbClr val="000000"/>
                          </a:solidFill>
                          <a:effectLst/>
                          <a:latin typeface="Calibri" panose="020F0502020204030204" pitchFamily="34" charset="0"/>
                        </a:rPr>
                        <a:t>240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155</a:t>
                      </a:r>
                    </a:p>
                  </a:txBody>
                  <a:tcPr marL="9525" marR="9525" marT="9525" marB="0" anchor="b"/>
                </a:tc>
                <a:tc>
                  <a:txBody>
                    <a:bodyPr/>
                    <a:lstStyle/>
                    <a:p>
                      <a:pPr algn="r" fontAlgn="b"/>
                      <a:r>
                        <a:rPr lang="en-IN" sz="2000" b="0" i="0" u="none" strike="noStrike">
                          <a:solidFill>
                            <a:srgbClr val="000000"/>
                          </a:solidFill>
                          <a:effectLst/>
                          <a:latin typeface="Calibri" panose="020F0502020204030204" pitchFamily="34" charset="0"/>
                        </a:rPr>
                        <a:t>85</a:t>
                      </a:r>
                    </a:p>
                  </a:txBody>
                  <a:tcPr marL="9525" marR="9525" marT="9525" marB="0" anchor="b"/>
                </a:tc>
                <a:extLst>
                  <a:ext uri="{0D108BD9-81ED-4DB2-BD59-A6C34878D82A}">
                    <a16:rowId xmlns:a16="http://schemas.microsoft.com/office/drawing/2014/main" val="10004"/>
                  </a:ext>
                </a:extLst>
              </a:tr>
              <a:tr h="329582">
                <a:tc>
                  <a:txBody>
                    <a:bodyPr/>
                    <a:lstStyle/>
                    <a:p>
                      <a:pPr algn="r" fontAlgn="b"/>
                      <a:r>
                        <a:rPr lang="en-IN" sz="2000" b="0" i="0" u="none" strike="noStrike">
                          <a:solidFill>
                            <a:srgbClr val="000000"/>
                          </a:solidFill>
                          <a:effectLst/>
                          <a:latin typeface="Calibri" panose="020F0502020204030204" pitchFamily="34" charset="0"/>
                        </a:rPr>
                        <a:t>170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120</a:t>
                      </a:r>
                    </a:p>
                  </a:txBody>
                  <a:tcPr marL="9525" marR="9525" marT="9525" marB="0" anchor="b"/>
                </a:tc>
                <a:tc>
                  <a:txBody>
                    <a:bodyPr/>
                    <a:lstStyle/>
                    <a:p>
                      <a:pPr algn="r" fontAlgn="b"/>
                      <a:r>
                        <a:rPr lang="en-IN" sz="2000" b="0" i="0" u="none" strike="noStrike">
                          <a:solidFill>
                            <a:srgbClr val="000000"/>
                          </a:solidFill>
                          <a:effectLst/>
                          <a:latin typeface="Calibri" panose="020F0502020204030204" pitchFamily="34" charset="0"/>
                        </a:rPr>
                        <a:t>50</a:t>
                      </a:r>
                    </a:p>
                  </a:txBody>
                  <a:tcPr marL="9525" marR="9525" marT="9525" marB="0" anchor="b"/>
                </a:tc>
                <a:extLst>
                  <a:ext uri="{0D108BD9-81ED-4DB2-BD59-A6C34878D82A}">
                    <a16:rowId xmlns:a16="http://schemas.microsoft.com/office/drawing/2014/main" val="10005"/>
                  </a:ext>
                </a:extLst>
              </a:tr>
              <a:tr h="329582">
                <a:tc>
                  <a:txBody>
                    <a:bodyPr/>
                    <a:lstStyle/>
                    <a:p>
                      <a:pPr algn="r" fontAlgn="b"/>
                      <a:r>
                        <a:rPr lang="en-IN" sz="2000" b="0" i="0" u="none" strike="noStrike">
                          <a:solidFill>
                            <a:srgbClr val="000000"/>
                          </a:solidFill>
                          <a:effectLst/>
                          <a:latin typeface="Calibri" panose="020F0502020204030204" pitchFamily="34" charset="0"/>
                        </a:rPr>
                        <a:t>190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130</a:t>
                      </a:r>
                    </a:p>
                  </a:txBody>
                  <a:tcPr marL="9525" marR="9525" marT="9525" marB="0" anchor="b"/>
                </a:tc>
                <a:tc>
                  <a:txBody>
                    <a:bodyPr/>
                    <a:lstStyle/>
                    <a:p>
                      <a:pPr algn="r" fontAlgn="b"/>
                      <a:r>
                        <a:rPr lang="en-IN" sz="2000" b="0" i="0" u="none" strike="noStrike">
                          <a:solidFill>
                            <a:srgbClr val="000000"/>
                          </a:solidFill>
                          <a:effectLst/>
                          <a:latin typeface="Calibri" panose="020F0502020204030204" pitchFamily="34" charset="0"/>
                        </a:rPr>
                        <a:t>60</a:t>
                      </a:r>
                    </a:p>
                  </a:txBody>
                  <a:tcPr marL="9525" marR="9525" marT="9525" marB="0" anchor="b"/>
                </a:tc>
                <a:extLst>
                  <a:ext uri="{0D108BD9-81ED-4DB2-BD59-A6C34878D82A}">
                    <a16:rowId xmlns:a16="http://schemas.microsoft.com/office/drawing/2014/main" val="10006"/>
                  </a:ext>
                </a:extLst>
              </a:tr>
              <a:tr h="329582">
                <a:tc>
                  <a:txBody>
                    <a:bodyPr/>
                    <a:lstStyle/>
                    <a:p>
                      <a:pPr algn="r" fontAlgn="b"/>
                      <a:r>
                        <a:rPr lang="en-IN" sz="2000" b="0" i="0" u="none" strike="noStrike">
                          <a:solidFill>
                            <a:srgbClr val="000000"/>
                          </a:solidFill>
                          <a:effectLst/>
                          <a:latin typeface="Calibri" panose="020F0502020204030204" pitchFamily="34" charset="0"/>
                        </a:rPr>
                        <a:t>200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140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60</a:t>
                      </a:r>
                    </a:p>
                  </a:txBody>
                  <a:tcPr marL="9525" marR="9525" marT="9525" marB="0" anchor="b"/>
                </a:tc>
                <a:extLst>
                  <a:ext uri="{0D108BD9-81ED-4DB2-BD59-A6C34878D82A}">
                    <a16:rowId xmlns:a16="http://schemas.microsoft.com/office/drawing/2014/main" val="10007"/>
                  </a:ext>
                </a:extLst>
              </a:tr>
              <a:tr h="329582">
                <a:tc>
                  <a:txBody>
                    <a:bodyPr/>
                    <a:lstStyle/>
                    <a:p>
                      <a:pPr algn="r" fontAlgn="b"/>
                      <a:r>
                        <a:rPr lang="en-IN" sz="2000" b="0" i="0" u="none" strike="noStrike">
                          <a:solidFill>
                            <a:srgbClr val="000000"/>
                          </a:solidFill>
                          <a:effectLst/>
                          <a:latin typeface="Calibri" panose="020F0502020204030204" pitchFamily="34" charset="0"/>
                        </a:rPr>
                        <a:t>165</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130</a:t>
                      </a: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10008"/>
                  </a:ext>
                </a:extLst>
              </a:tr>
              <a:tr h="329582">
                <a:tc>
                  <a:txBody>
                    <a:bodyPr/>
                    <a:lstStyle/>
                    <a:p>
                      <a:pPr algn="r"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IN"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2000" b="0" i="0" u="none" strike="noStrike" dirty="0">
                          <a:solidFill>
                            <a:srgbClr val="000000"/>
                          </a:solidFill>
                          <a:effectLst/>
                          <a:latin typeface="Calibri" panose="020F0502020204030204" pitchFamily="34" charset="0"/>
                          <a:sym typeface="Symbol" panose="05050102010706020507" pitchFamily="18" charset="2"/>
                        </a:rPr>
                        <a:t>x= 465</a:t>
                      </a:r>
                      <a:endParaRPr lang="en-IN"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53016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3108543"/>
          </a:xfrm>
          <a:prstGeom prst="rect">
            <a:avLst/>
          </a:prstGeom>
          <a:noFill/>
        </p:spPr>
        <p:txBody>
          <a:bodyPr wrap="square" rtlCol="0">
            <a:spAutoFit/>
          </a:bodyPr>
          <a:lstStyle/>
          <a:p>
            <a:r>
              <a:rPr lang="en-IN" sz="2800" dirty="0"/>
              <a:t>3. </a:t>
            </a:r>
            <a:r>
              <a:rPr lang="en-US" sz="2800" dirty="0"/>
              <a:t>Calculate the Mean and Standard Deviation of the Differences</a:t>
            </a:r>
            <a:r>
              <a:rPr lang="en-US" sz="2400" b="1" dirty="0"/>
              <a:t> </a:t>
            </a:r>
          </a:p>
          <a:p>
            <a:r>
              <a:rPr lang="en-US" sz="2400" b="1" dirty="0"/>
              <a:t>Mean of difference</a:t>
            </a:r>
          </a:p>
          <a:p>
            <a:endParaRPr lang="en-US" sz="2400" b="1" dirty="0"/>
          </a:p>
          <a:p>
            <a:endParaRPr lang="en-US" sz="2400" b="1" dirty="0"/>
          </a:p>
          <a:p>
            <a:endParaRPr lang="en-US" sz="2400" b="1" dirty="0"/>
          </a:p>
          <a:p>
            <a:r>
              <a:rPr lang="en-US" sz="2400" b="1" dirty="0"/>
              <a:t>Standard deviation of the differences</a:t>
            </a:r>
          </a:p>
          <a:p>
            <a:endParaRPr lang="en-US" sz="2400" b="1" dirty="0"/>
          </a:p>
          <a:p>
            <a:endParaRPr lang="en-IN" sz="2400" b="1" dirty="0"/>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A9D99FA5-7C90-4CF0-B5DA-58026888FEAB}"/>
              </a:ext>
            </a:extLst>
          </p:cNvPr>
          <p:cNvPicPr>
            <a:picLocks noChangeAspect="1"/>
          </p:cNvPicPr>
          <p:nvPr/>
        </p:nvPicPr>
        <p:blipFill>
          <a:blip r:embed="rId5"/>
          <a:stretch>
            <a:fillRect/>
          </a:stretch>
        </p:blipFill>
        <p:spPr>
          <a:xfrm>
            <a:off x="2285285" y="1624964"/>
            <a:ext cx="6982799" cy="790685"/>
          </a:xfrm>
          <a:prstGeom prst="rect">
            <a:avLst/>
          </a:prstGeom>
        </p:spPr>
      </p:pic>
      <p:pic>
        <p:nvPicPr>
          <p:cNvPr id="3" name="Picture 2">
            <a:extLst>
              <a:ext uri="{FF2B5EF4-FFF2-40B4-BE49-F238E27FC236}">
                <a16:creationId xmlns:a16="http://schemas.microsoft.com/office/drawing/2014/main" id="{A0FC9A9B-101A-4C8C-8538-8D4A15B55790}"/>
              </a:ext>
            </a:extLst>
          </p:cNvPr>
          <p:cNvPicPr>
            <a:picLocks noChangeAspect="1"/>
          </p:cNvPicPr>
          <p:nvPr/>
        </p:nvPicPr>
        <p:blipFill>
          <a:blip r:embed="rId6"/>
          <a:stretch>
            <a:fillRect/>
          </a:stretch>
        </p:blipFill>
        <p:spPr>
          <a:xfrm>
            <a:off x="1013520" y="3008639"/>
            <a:ext cx="2543530" cy="2867425"/>
          </a:xfrm>
          <a:prstGeom prst="rect">
            <a:avLst/>
          </a:prstGeom>
        </p:spPr>
      </p:pic>
      <p:pic>
        <p:nvPicPr>
          <p:cNvPr id="7" name="Picture 6">
            <a:extLst>
              <a:ext uri="{FF2B5EF4-FFF2-40B4-BE49-F238E27FC236}">
                <a16:creationId xmlns:a16="http://schemas.microsoft.com/office/drawing/2014/main" id="{523149F7-BD7D-4603-8350-0D140ECAFB67}"/>
              </a:ext>
            </a:extLst>
          </p:cNvPr>
          <p:cNvPicPr>
            <a:picLocks noChangeAspect="1"/>
          </p:cNvPicPr>
          <p:nvPr/>
        </p:nvPicPr>
        <p:blipFill>
          <a:blip r:embed="rId7"/>
          <a:stretch>
            <a:fillRect/>
          </a:stretch>
        </p:blipFill>
        <p:spPr>
          <a:xfrm>
            <a:off x="4241385" y="3308469"/>
            <a:ext cx="5944430" cy="390580"/>
          </a:xfrm>
          <a:prstGeom prst="rect">
            <a:avLst/>
          </a:prstGeom>
        </p:spPr>
      </p:pic>
      <p:pic>
        <p:nvPicPr>
          <p:cNvPr id="9" name="Picture 8">
            <a:extLst>
              <a:ext uri="{FF2B5EF4-FFF2-40B4-BE49-F238E27FC236}">
                <a16:creationId xmlns:a16="http://schemas.microsoft.com/office/drawing/2014/main" id="{E374237F-A600-4A75-8092-6AC70D531E4D}"/>
              </a:ext>
            </a:extLst>
          </p:cNvPr>
          <p:cNvPicPr>
            <a:picLocks noChangeAspect="1"/>
          </p:cNvPicPr>
          <p:nvPr/>
        </p:nvPicPr>
        <p:blipFill>
          <a:blip r:embed="rId8"/>
          <a:stretch>
            <a:fillRect/>
          </a:stretch>
        </p:blipFill>
        <p:spPr>
          <a:xfrm>
            <a:off x="4195681" y="3920792"/>
            <a:ext cx="5809403" cy="1072121"/>
          </a:xfrm>
          <a:prstGeom prst="rect">
            <a:avLst/>
          </a:prstGeom>
        </p:spPr>
      </p:pic>
    </p:spTree>
    <p:extLst>
      <p:ext uri="{BB962C8B-B14F-4D97-AF65-F5344CB8AC3E}">
        <p14:creationId xmlns:p14="http://schemas.microsoft.com/office/powerpoint/2010/main" val="860481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5324535"/>
          </a:xfrm>
          <a:prstGeom prst="rect">
            <a:avLst/>
          </a:prstGeom>
          <a:noFill/>
        </p:spPr>
        <p:txBody>
          <a:bodyPr wrap="square" rtlCol="0">
            <a:spAutoFit/>
          </a:bodyPr>
          <a:lstStyle/>
          <a:p>
            <a:r>
              <a:rPr lang="en-IN" sz="2800" dirty="0"/>
              <a:t>4. </a:t>
            </a:r>
            <a:r>
              <a:rPr lang="en-IN" sz="2800" b="1" dirty="0"/>
              <a:t>Calculate the t-Statistic</a:t>
            </a:r>
          </a:p>
          <a:p>
            <a:endParaRPr lang="en-IN" sz="2800" b="1" dirty="0"/>
          </a:p>
          <a:p>
            <a:endParaRPr lang="en-IN" sz="2800" b="1" dirty="0"/>
          </a:p>
          <a:p>
            <a:endParaRPr lang="en-IN" sz="2800" b="1" dirty="0"/>
          </a:p>
          <a:p>
            <a:endParaRPr lang="en-IN" sz="2800" b="1" dirty="0"/>
          </a:p>
          <a:p>
            <a:r>
              <a:rPr lang="en-IN" sz="2800" b="1" dirty="0"/>
              <a:t>5. Compare t calculated and theoretical values</a:t>
            </a:r>
            <a:endParaRPr lang="en-US" sz="2800" b="1" dirty="0"/>
          </a:p>
          <a:p>
            <a:r>
              <a:rPr lang="en-IN" sz="2400" dirty="0"/>
              <a:t>Tabulated (</a:t>
            </a:r>
            <a:r>
              <a:rPr lang="en-IN" sz="2400" dirty="0" err="1"/>
              <a:t>Dof</a:t>
            </a:r>
            <a:r>
              <a:rPr lang="en-IN" sz="2400" dirty="0"/>
              <a:t> = 7), with level of significance 0.05, two tails = 2.36</a:t>
            </a:r>
          </a:p>
          <a:p>
            <a:endParaRPr lang="en-US" sz="2400" b="1" dirty="0"/>
          </a:p>
          <a:p>
            <a:r>
              <a:rPr lang="en-IN" sz="2800" b="1" dirty="0">
                <a:sym typeface="Symbol" panose="05050102010706020507" pitchFamily="18" charset="2"/>
              </a:rPr>
              <a:t>6. Conclusion </a:t>
            </a:r>
          </a:p>
          <a:p>
            <a:r>
              <a:rPr lang="en-US" sz="2400" dirty="0"/>
              <a:t>‘t’ calculated value is higher than table values hence reject the null hypothesis. </a:t>
            </a:r>
          </a:p>
          <a:p>
            <a:r>
              <a:rPr lang="en-US" sz="2400" dirty="0"/>
              <a:t>This indicates that there is a significant difference in blood pressure before and after treatment, suggesting that the treatment had a substantial effect.</a:t>
            </a:r>
            <a:endParaRPr lang="en-US" sz="2400" b="1" dirty="0"/>
          </a:p>
          <a:p>
            <a:endParaRPr lang="en-IN" sz="2400" b="1" dirty="0"/>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E1CA819A-A3C7-4869-B9A9-A80BFDBC7ABB}"/>
              </a:ext>
            </a:extLst>
          </p:cNvPr>
          <p:cNvPicPr>
            <a:picLocks noChangeAspect="1"/>
          </p:cNvPicPr>
          <p:nvPr/>
        </p:nvPicPr>
        <p:blipFill>
          <a:blip r:embed="rId5"/>
          <a:stretch>
            <a:fillRect/>
          </a:stretch>
        </p:blipFill>
        <p:spPr>
          <a:xfrm>
            <a:off x="2736007" y="1389849"/>
            <a:ext cx="5672819" cy="1092094"/>
          </a:xfrm>
          <a:prstGeom prst="rect">
            <a:avLst/>
          </a:prstGeom>
        </p:spPr>
      </p:pic>
      <p:pic>
        <p:nvPicPr>
          <p:cNvPr id="12" name="Picture 11">
            <a:extLst>
              <a:ext uri="{FF2B5EF4-FFF2-40B4-BE49-F238E27FC236}">
                <a16:creationId xmlns:a16="http://schemas.microsoft.com/office/drawing/2014/main" id="{F9087D0D-AE37-4E58-8E7F-B809E19CF2FB}"/>
              </a:ext>
            </a:extLst>
          </p:cNvPr>
          <p:cNvPicPr>
            <a:picLocks noChangeAspect="1"/>
          </p:cNvPicPr>
          <p:nvPr/>
        </p:nvPicPr>
        <p:blipFill>
          <a:blip r:embed="rId6"/>
          <a:stretch>
            <a:fillRect/>
          </a:stretch>
        </p:blipFill>
        <p:spPr>
          <a:xfrm>
            <a:off x="8642994" y="560699"/>
            <a:ext cx="3181794" cy="2152950"/>
          </a:xfrm>
          <a:prstGeom prst="rect">
            <a:avLst/>
          </a:prstGeom>
        </p:spPr>
      </p:pic>
    </p:spTree>
    <p:extLst>
      <p:ext uri="{BB962C8B-B14F-4D97-AF65-F5344CB8AC3E}">
        <p14:creationId xmlns:p14="http://schemas.microsoft.com/office/powerpoint/2010/main" val="4068500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423886" y="-1689"/>
            <a:ext cx="7344228" cy="1077218"/>
          </a:xfrm>
          <a:prstGeom prst="rect">
            <a:avLst/>
          </a:prstGeom>
          <a:noFill/>
        </p:spPr>
        <p:txBody>
          <a:bodyPr wrap="square" rtlCol="0">
            <a:spAutoFit/>
          </a:bodyPr>
          <a:lstStyle/>
          <a:p>
            <a:pPr algn="ctr"/>
            <a:r>
              <a:rPr lang="en-US" sz="3200" dirty="0"/>
              <a:t>Hypothesis Testing for </a:t>
            </a:r>
            <a:r>
              <a:rPr lang="el-GR" sz="3200" i="1" dirty="0"/>
              <a:t>ρ</a:t>
            </a:r>
            <a:r>
              <a:rPr lang="en-IN" sz="3200" i="1" dirty="0"/>
              <a:t> </a:t>
            </a:r>
          </a:p>
          <a:p>
            <a:pPr algn="ctr"/>
            <a:r>
              <a:rPr lang="en-IN" sz="3200" i="1" dirty="0"/>
              <a:t>(</a:t>
            </a:r>
            <a:r>
              <a:rPr lang="en-IN" sz="3200" dirty="0"/>
              <a:t>Repeated Measures t-test</a:t>
            </a:r>
            <a:r>
              <a:rPr lang="en-IN" sz="3200" i="1"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88B39813-878F-9511-6428-DCEDDFD9BDF5}"/>
              </a:ext>
            </a:extLst>
          </p:cNvPr>
          <p:cNvSpPr txBox="1"/>
          <p:nvPr/>
        </p:nvSpPr>
        <p:spPr>
          <a:xfrm>
            <a:off x="343464" y="1005305"/>
            <a:ext cx="11505069" cy="1200329"/>
          </a:xfrm>
          <a:prstGeom prst="rect">
            <a:avLst/>
          </a:prstGeom>
          <a:noFill/>
        </p:spPr>
        <p:txBody>
          <a:bodyPr wrap="square" rtlCol="0">
            <a:spAutoFit/>
          </a:bodyPr>
          <a:lstStyle/>
          <a:p>
            <a:pPr algn="just"/>
            <a:r>
              <a:rPr lang="en-US" sz="2400" dirty="0"/>
              <a:t>Two researcher is conducting a study to evaluate the frequency of sheep collisions during a driving test. Over the course of a day driving test, the number of sheep hit by vehicles is recorded. The data collected from multiple driving tests is as follows:</a:t>
            </a:r>
            <a:endParaRPr lang="en-IN" sz="2400" dirty="0"/>
          </a:p>
        </p:txBody>
      </p:sp>
      <p:graphicFrame>
        <p:nvGraphicFramePr>
          <p:cNvPr id="11" name="Table 10">
            <a:extLst>
              <a:ext uri="{FF2B5EF4-FFF2-40B4-BE49-F238E27FC236}">
                <a16:creationId xmlns:a16="http://schemas.microsoft.com/office/drawing/2014/main" id="{69D7058E-42A9-764C-A07A-C2FDB57D31E2}"/>
              </a:ext>
            </a:extLst>
          </p:cNvPr>
          <p:cNvGraphicFramePr>
            <a:graphicFrameLocks noGrp="1"/>
          </p:cNvGraphicFramePr>
          <p:nvPr>
            <p:extLst>
              <p:ext uri="{D42A27DB-BD31-4B8C-83A1-F6EECF244321}">
                <p14:modId xmlns:p14="http://schemas.microsoft.com/office/powerpoint/2010/main" val="3037089598"/>
              </p:ext>
            </p:extLst>
          </p:nvPr>
        </p:nvGraphicFramePr>
        <p:xfrm>
          <a:off x="4229100" y="2284664"/>
          <a:ext cx="3073399" cy="4348480"/>
        </p:xfrm>
        <a:graphic>
          <a:graphicData uri="http://schemas.openxmlformats.org/drawingml/2006/table">
            <a:tbl>
              <a:tblPr firstRow="1" bandRow="1">
                <a:tableStyleId>{5C22544A-7EE6-4342-B048-85BDC9FD1C3A}</a:tableStyleId>
              </a:tblPr>
              <a:tblGrid>
                <a:gridCol w="690754">
                  <a:extLst>
                    <a:ext uri="{9D8B030D-6E8A-4147-A177-3AD203B41FA5}">
                      <a16:colId xmlns:a16="http://schemas.microsoft.com/office/drawing/2014/main" val="20000"/>
                    </a:ext>
                  </a:extLst>
                </a:gridCol>
                <a:gridCol w="1300605">
                  <a:extLst>
                    <a:ext uri="{9D8B030D-6E8A-4147-A177-3AD203B41FA5}">
                      <a16:colId xmlns:a16="http://schemas.microsoft.com/office/drawing/2014/main" val="20001"/>
                    </a:ext>
                  </a:extLst>
                </a:gridCol>
                <a:gridCol w="1082040">
                  <a:extLst>
                    <a:ext uri="{9D8B030D-6E8A-4147-A177-3AD203B41FA5}">
                      <a16:colId xmlns:a16="http://schemas.microsoft.com/office/drawing/2014/main" val="20002"/>
                    </a:ext>
                  </a:extLst>
                </a:gridCol>
              </a:tblGrid>
              <a:tr h="0">
                <a:tc>
                  <a:txBody>
                    <a:bodyPr/>
                    <a:lstStyle/>
                    <a:p>
                      <a:pPr algn="ctr"/>
                      <a:r>
                        <a:rPr lang="en-IN" dirty="0"/>
                        <a:t>Subject</a:t>
                      </a:r>
                    </a:p>
                  </a:txBody>
                  <a:tcPr/>
                </a:tc>
                <a:tc>
                  <a:txBody>
                    <a:bodyPr/>
                    <a:lstStyle/>
                    <a:p>
                      <a:pPr algn="ctr"/>
                      <a:r>
                        <a:rPr lang="en-IN" dirty="0"/>
                        <a:t>Score on test A</a:t>
                      </a:r>
                    </a:p>
                  </a:txBody>
                  <a:tcPr/>
                </a:tc>
                <a:tc>
                  <a:txBody>
                    <a:bodyPr/>
                    <a:lstStyle/>
                    <a:p>
                      <a:pPr algn="ctr"/>
                      <a:r>
                        <a:rPr lang="en-IN" dirty="0"/>
                        <a:t>Score on test</a:t>
                      </a:r>
                      <a:r>
                        <a:rPr lang="en-IN" baseline="0" dirty="0"/>
                        <a:t> B</a:t>
                      </a:r>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28</a:t>
                      </a:r>
                    </a:p>
                  </a:txBody>
                  <a:tcPr/>
                </a:tc>
                <a:tc>
                  <a:txBody>
                    <a:bodyPr/>
                    <a:lstStyle/>
                    <a:p>
                      <a:r>
                        <a:rPr lang="en-IN" dirty="0"/>
                        <a:t>25</a:t>
                      </a:r>
                    </a:p>
                  </a:txBody>
                  <a:tcPr/>
                </a:tc>
                <a:extLst>
                  <a:ext uri="{0D108BD9-81ED-4DB2-BD59-A6C34878D82A}">
                    <a16:rowId xmlns:a16="http://schemas.microsoft.com/office/drawing/2014/main" val="10001"/>
                  </a:ext>
                </a:extLst>
              </a:tr>
              <a:tr h="370840">
                <a:tc>
                  <a:txBody>
                    <a:bodyPr/>
                    <a:lstStyle/>
                    <a:p>
                      <a:r>
                        <a:rPr lang="en-IN" dirty="0"/>
                        <a:t>2</a:t>
                      </a:r>
                    </a:p>
                  </a:txBody>
                  <a:tcPr/>
                </a:tc>
                <a:tc>
                  <a:txBody>
                    <a:bodyPr/>
                    <a:lstStyle/>
                    <a:p>
                      <a:r>
                        <a:rPr lang="en-IN" dirty="0"/>
                        <a:t>26</a:t>
                      </a:r>
                    </a:p>
                  </a:txBody>
                  <a:tcPr/>
                </a:tc>
                <a:tc>
                  <a:txBody>
                    <a:bodyPr/>
                    <a:lstStyle/>
                    <a:p>
                      <a:r>
                        <a:rPr lang="en-IN" dirty="0"/>
                        <a:t>27</a:t>
                      </a:r>
                    </a:p>
                  </a:txBody>
                  <a:tcPr/>
                </a:tc>
                <a:extLst>
                  <a:ext uri="{0D108BD9-81ED-4DB2-BD59-A6C34878D82A}">
                    <a16:rowId xmlns:a16="http://schemas.microsoft.com/office/drawing/2014/main" val="10002"/>
                  </a:ext>
                </a:extLst>
              </a:tr>
              <a:tr h="370840">
                <a:tc>
                  <a:txBody>
                    <a:bodyPr/>
                    <a:lstStyle/>
                    <a:p>
                      <a:r>
                        <a:rPr lang="en-IN" dirty="0"/>
                        <a:t>3</a:t>
                      </a:r>
                    </a:p>
                  </a:txBody>
                  <a:tcPr/>
                </a:tc>
                <a:tc>
                  <a:txBody>
                    <a:bodyPr/>
                    <a:lstStyle/>
                    <a:p>
                      <a:r>
                        <a:rPr lang="en-IN" dirty="0"/>
                        <a:t>33</a:t>
                      </a:r>
                    </a:p>
                  </a:txBody>
                  <a:tcPr/>
                </a:tc>
                <a:tc>
                  <a:txBody>
                    <a:bodyPr/>
                    <a:lstStyle/>
                    <a:p>
                      <a:r>
                        <a:rPr lang="en-IN" dirty="0"/>
                        <a:t>28</a:t>
                      </a:r>
                    </a:p>
                  </a:txBody>
                  <a:tcPr/>
                </a:tc>
                <a:extLst>
                  <a:ext uri="{0D108BD9-81ED-4DB2-BD59-A6C34878D82A}">
                    <a16:rowId xmlns:a16="http://schemas.microsoft.com/office/drawing/2014/main" val="10003"/>
                  </a:ext>
                </a:extLst>
              </a:tr>
              <a:tr h="370840">
                <a:tc>
                  <a:txBody>
                    <a:bodyPr/>
                    <a:lstStyle/>
                    <a:p>
                      <a:r>
                        <a:rPr lang="en-IN" dirty="0"/>
                        <a:t>4</a:t>
                      </a:r>
                    </a:p>
                  </a:txBody>
                  <a:tcPr/>
                </a:tc>
                <a:tc>
                  <a:txBody>
                    <a:bodyPr/>
                    <a:lstStyle/>
                    <a:p>
                      <a:r>
                        <a:rPr lang="en-IN" dirty="0"/>
                        <a:t>30</a:t>
                      </a:r>
                    </a:p>
                  </a:txBody>
                  <a:tcPr/>
                </a:tc>
                <a:tc>
                  <a:txBody>
                    <a:bodyPr/>
                    <a:lstStyle/>
                    <a:p>
                      <a:r>
                        <a:rPr lang="en-IN" dirty="0"/>
                        <a:t>31</a:t>
                      </a:r>
                    </a:p>
                  </a:txBody>
                  <a:tcPr/>
                </a:tc>
                <a:extLst>
                  <a:ext uri="{0D108BD9-81ED-4DB2-BD59-A6C34878D82A}">
                    <a16:rowId xmlns:a16="http://schemas.microsoft.com/office/drawing/2014/main" val="10004"/>
                  </a:ext>
                </a:extLst>
              </a:tr>
              <a:tr h="370840">
                <a:tc>
                  <a:txBody>
                    <a:bodyPr/>
                    <a:lstStyle/>
                    <a:p>
                      <a:r>
                        <a:rPr lang="en-IN" dirty="0"/>
                        <a:t>5</a:t>
                      </a:r>
                    </a:p>
                  </a:txBody>
                  <a:tcPr/>
                </a:tc>
                <a:tc>
                  <a:txBody>
                    <a:bodyPr/>
                    <a:lstStyle/>
                    <a:p>
                      <a:r>
                        <a:rPr lang="en-IN" dirty="0"/>
                        <a:t>32</a:t>
                      </a:r>
                    </a:p>
                  </a:txBody>
                  <a:tcPr/>
                </a:tc>
                <a:tc>
                  <a:txBody>
                    <a:bodyPr/>
                    <a:lstStyle/>
                    <a:p>
                      <a:r>
                        <a:rPr lang="en-IN" dirty="0"/>
                        <a:t>29</a:t>
                      </a:r>
                    </a:p>
                  </a:txBody>
                  <a:tcPr/>
                </a:tc>
                <a:extLst>
                  <a:ext uri="{0D108BD9-81ED-4DB2-BD59-A6C34878D82A}">
                    <a16:rowId xmlns:a16="http://schemas.microsoft.com/office/drawing/2014/main" val="10005"/>
                  </a:ext>
                </a:extLst>
              </a:tr>
              <a:tr h="370840">
                <a:tc>
                  <a:txBody>
                    <a:bodyPr/>
                    <a:lstStyle/>
                    <a:p>
                      <a:r>
                        <a:rPr lang="en-IN" dirty="0"/>
                        <a:t>6</a:t>
                      </a:r>
                    </a:p>
                  </a:txBody>
                  <a:tcPr/>
                </a:tc>
                <a:tc>
                  <a:txBody>
                    <a:bodyPr/>
                    <a:lstStyle/>
                    <a:p>
                      <a:r>
                        <a:rPr lang="en-IN" dirty="0"/>
                        <a:t>30</a:t>
                      </a:r>
                    </a:p>
                  </a:txBody>
                  <a:tcPr/>
                </a:tc>
                <a:tc>
                  <a:txBody>
                    <a:bodyPr/>
                    <a:lstStyle/>
                    <a:p>
                      <a:r>
                        <a:rPr lang="en-IN" dirty="0"/>
                        <a:t>30</a:t>
                      </a:r>
                    </a:p>
                  </a:txBody>
                  <a:tcPr/>
                </a:tc>
                <a:extLst>
                  <a:ext uri="{0D108BD9-81ED-4DB2-BD59-A6C34878D82A}">
                    <a16:rowId xmlns:a16="http://schemas.microsoft.com/office/drawing/2014/main" val="10006"/>
                  </a:ext>
                </a:extLst>
              </a:tr>
              <a:tr h="370840">
                <a:tc>
                  <a:txBody>
                    <a:bodyPr/>
                    <a:lstStyle/>
                    <a:p>
                      <a:r>
                        <a:rPr lang="en-IN" dirty="0"/>
                        <a:t>7</a:t>
                      </a:r>
                    </a:p>
                  </a:txBody>
                  <a:tcPr/>
                </a:tc>
                <a:tc>
                  <a:txBody>
                    <a:bodyPr/>
                    <a:lstStyle/>
                    <a:p>
                      <a:r>
                        <a:rPr lang="en-IN" dirty="0"/>
                        <a:t>31</a:t>
                      </a:r>
                    </a:p>
                  </a:txBody>
                  <a:tcPr/>
                </a:tc>
                <a:tc>
                  <a:txBody>
                    <a:bodyPr/>
                    <a:lstStyle/>
                    <a:p>
                      <a:r>
                        <a:rPr lang="en-IN" dirty="0"/>
                        <a:t>32</a:t>
                      </a:r>
                    </a:p>
                  </a:txBody>
                  <a:tcPr/>
                </a:tc>
                <a:extLst>
                  <a:ext uri="{0D108BD9-81ED-4DB2-BD59-A6C34878D82A}">
                    <a16:rowId xmlns:a16="http://schemas.microsoft.com/office/drawing/2014/main" val="10007"/>
                  </a:ext>
                </a:extLst>
              </a:tr>
              <a:tr h="370840">
                <a:tc>
                  <a:txBody>
                    <a:bodyPr/>
                    <a:lstStyle/>
                    <a:p>
                      <a:r>
                        <a:rPr lang="en-IN" dirty="0"/>
                        <a:t>8</a:t>
                      </a:r>
                    </a:p>
                  </a:txBody>
                  <a:tcPr/>
                </a:tc>
                <a:tc>
                  <a:txBody>
                    <a:bodyPr/>
                    <a:lstStyle/>
                    <a:p>
                      <a:r>
                        <a:rPr lang="en-IN" dirty="0"/>
                        <a:t>18</a:t>
                      </a:r>
                    </a:p>
                  </a:txBody>
                  <a:tcPr/>
                </a:tc>
                <a:tc>
                  <a:txBody>
                    <a:bodyPr/>
                    <a:lstStyle/>
                    <a:p>
                      <a:r>
                        <a:rPr lang="en-IN" dirty="0"/>
                        <a:t>21</a:t>
                      </a:r>
                    </a:p>
                  </a:txBody>
                  <a:tcPr/>
                </a:tc>
                <a:extLst>
                  <a:ext uri="{0D108BD9-81ED-4DB2-BD59-A6C34878D82A}">
                    <a16:rowId xmlns:a16="http://schemas.microsoft.com/office/drawing/2014/main" val="10008"/>
                  </a:ext>
                </a:extLst>
              </a:tr>
              <a:tr h="370840">
                <a:tc>
                  <a:txBody>
                    <a:bodyPr/>
                    <a:lstStyle/>
                    <a:p>
                      <a:r>
                        <a:rPr lang="en-IN" dirty="0"/>
                        <a:t>9</a:t>
                      </a:r>
                    </a:p>
                  </a:txBody>
                  <a:tcPr/>
                </a:tc>
                <a:tc>
                  <a:txBody>
                    <a:bodyPr/>
                    <a:lstStyle/>
                    <a:p>
                      <a:r>
                        <a:rPr lang="en-IN" dirty="0"/>
                        <a:t>22</a:t>
                      </a:r>
                    </a:p>
                  </a:txBody>
                  <a:tcPr/>
                </a:tc>
                <a:tc>
                  <a:txBody>
                    <a:bodyPr/>
                    <a:lstStyle/>
                    <a:p>
                      <a:r>
                        <a:rPr lang="en-IN" dirty="0"/>
                        <a:t>25</a:t>
                      </a:r>
                    </a:p>
                  </a:txBody>
                  <a:tcPr/>
                </a:tc>
                <a:extLst>
                  <a:ext uri="{0D108BD9-81ED-4DB2-BD59-A6C34878D82A}">
                    <a16:rowId xmlns:a16="http://schemas.microsoft.com/office/drawing/2014/main" val="10009"/>
                  </a:ext>
                </a:extLst>
              </a:tr>
              <a:tr h="370840">
                <a:tc>
                  <a:txBody>
                    <a:bodyPr/>
                    <a:lstStyle/>
                    <a:p>
                      <a:r>
                        <a:rPr lang="en-IN" dirty="0"/>
                        <a:t>10</a:t>
                      </a:r>
                    </a:p>
                  </a:txBody>
                  <a:tcPr/>
                </a:tc>
                <a:tc>
                  <a:txBody>
                    <a:bodyPr/>
                    <a:lstStyle/>
                    <a:p>
                      <a:r>
                        <a:rPr lang="en-IN" dirty="0"/>
                        <a:t>24</a:t>
                      </a:r>
                    </a:p>
                  </a:txBody>
                  <a:tcPr/>
                </a:tc>
                <a:tc>
                  <a:txBody>
                    <a:bodyPr/>
                    <a:lstStyle/>
                    <a:p>
                      <a:r>
                        <a:rPr lang="en-IN" dirty="0"/>
                        <a:t>20</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64207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2431435"/>
          </a:xfrm>
          <a:prstGeom prst="rect">
            <a:avLst/>
          </a:prstGeom>
          <a:noFill/>
        </p:spPr>
        <p:txBody>
          <a:bodyPr wrap="square" rtlCol="0">
            <a:spAutoFit/>
          </a:bodyPr>
          <a:lstStyle/>
          <a:p>
            <a:pPr marL="514350" indent="-514350">
              <a:buAutoNum type="arabicPeriod"/>
            </a:pPr>
            <a:r>
              <a:rPr lang="en-IN" sz="2800" dirty="0"/>
              <a:t>State the Hypotheses</a:t>
            </a:r>
          </a:p>
          <a:p>
            <a:pPr algn="just"/>
            <a:r>
              <a:rPr lang="en-US" sz="2400" dirty="0"/>
              <a:t>Null Hypothesis (H0​): There is no significant difference in the mean number of sheep collisions between Test A and Test B. H0​:</a:t>
            </a:r>
            <a:r>
              <a:rPr lang="en-US" sz="2400" dirty="0" err="1"/>
              <a:t>μ</a:t>
            </a:r>
            <a:r>
              <a:rPr lang="en-US" sz="2400" baseline="-25000" dirty="0" err="1"/>
              <a:t>A</a:t>
            </a:r>
            <a:r>
              <a:rPr lang="en-US" sz="2400" dirty="0"/>
              <a:t>​=</a:t>
            </a:r>
            <a:r>
              <a:rPr lang="en-US" sz="2400" dirty="0" err="1"/>
              <a:t>μ</a:t>
            </a:r>
            <a:r>
              <a:rPr lang="en-US" sz="2400" baseline="-25000" dirty="0" err="1"/>
              <a:t>B</a:t>
            </a:r>
            <a:r>
              <a:rPr lang="en-US" sz="2400" dirty="0"/>
              <a:t>​</a:t>
            </a:r>
          </a:p>
          <a:p>
            <a:pPr algn="just"/>
            <a:r>
              <a:rPr lang="en-US" sz="2400" dirty="0"/>
              <a:t>Alternative Hypothesis (H1​): There is a significant difference in the mean number of sheep collisions between Test A and Test B. H1:μA≠μB</a:t>
            </a:r>
            <a:endParaRPr lang="en-IN" sz="2800" dirty="0"/>
          </a:p>
          <a:p>
            <a:r>
              <a:rPr lang="en-IN" sz="2800" dirty="0"/>
              <a:t>2. Calculate the Differences</a:t>
            </a:r>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92B0D1F3-730E-4317-B12A-D6C54F30C038}"/>
              </a:ext>
            </a:extLst>
          </p:cNvPr>
          <p:cNvGraphicFramePr>
            <a:graphicFrameLocks noGrp="1"/>
          </p:cNvGraphicFramePr>
          <p:nvPr>
            <p:extLst>
              <p:ext uri="{D42A27DB-BD31-4B8C-83A1-F6EECF244321}">
                <p14:modId xmlns:p14="http://schemas.microsoft.com/office/powerpoint/2010/main" val="1811719175"/>
              </p:ext>
            </p:extLst>
          </p:nvPr>
        </p:nvGraphicFramePr>
        <p:xfrm>
          <a:off x="5179141" y="2732787"/>
          <a:ext cx="6786717" cy="4125213"/>
        </p:xfrm>
        <a:graphic>
          <a:graphicData uri="http://schemas.openxmlformats.org/drawingml/2006/table">
            <a:tbl>
              <a:tblPr firstRow="1" bandRow="1">
                <a:tableStyleId>{5C22544A-7EE6-4342-B048-85BDC9FD1C3A}</a:tableStyleId>
              </a:tblPr>
              <a:tblGrid>
                <a:gridCol w="1095992">
                  <a:extLst>
                    <a:ext uri="{9D8B030D-6E8A-4147-A177-3AD203B41FA5}">
                      <a16:colId xmlns:a16="http://schemas.microsoft.com/office/drawing/2014/main" val="20000"/>
                    </a:ext>
                  </a:extLst>
                </a:gridCol>
                <a:gridCol w="2063619">
                  <a:extLst>
                    <a:ext uri="{9D8B030D-6E8A-4147-A177-3AD203B41FA5}">
                      <a16:colId xmlns:a16="http://schemas.microsoft.com/office/drawing/2014/main" val="20001"/>
                    </a:ext>
                  </a:extLst>
                </a:gridCol>
                <a:gridCol w="1716830">
                  <a:extLst>
                    <a:ext uri="{9D8B030D-6E8A-4147-A177-3AD203B41FA5}">
                      <a16:colId xmlns:a16="http://schemas.microsoft.com/office/drawing/2014/main" val="20002"/>
                    </a:ext>
                  </a:extLst>
                </a:gridCol>
                <a:gridCol w="1910276">
                  <a:extLst>
                    <a:ext uri="{9D8B030D-6E8A-4147-A177-3AD203B41FA5}">
                      <a16:colId xmlns:a16="http://schemas.microsoft.com/office/drawing/2014/main" val="20003"/>
                    </a:ext>
                  </a:extLst>
                </a:gridCol>
              </a:tblGrid>
              <a:tr h="437133">
                <a:tc>
                  <a:txBody>
                    <a:bodyPr/>
                    <a:lstStyle/>
                    <a:p>
                      <a:pPr algn="ctr"/>
                      <a:r>
                        <a:rPr lang="en-IN" sz="1600" dirty="0"/>
                        <a:t>Subject</a:t>
                      </a:r>
                    </a:p>
                  </a:txBody>
                  <a:tcPr/>
                </a:tc>
                <a:tc>
                  <a:txBody>
                    <a:bodyPr/>
                    <a:lstStyle/>
                    <a:p>
                      <a:pPr algn="ctr"/>
                      <a:r>
                        <a:rPr lang="en-IN" sz="1600" dirty="0"/>
                        <a:t>Score on test A</a:t>
                      </a:r>
                    </a:p>
                  </a:txBody>
                  <a:tcPr/>
                </a:tc>
                <a:tc>
                  <a:txBody>
                    <a:bodyPr/>
                    <a:lstStyle/>
                    <a:p>
                      <a:pPr algn="ctr"/>
                      <a:r>
                        <a:rPr lang="en-IN" sz="1600" dirty="0"/>
                        <a:t>Score on test</a:t>
                      </a:r>
                      <a:r>
                        <a:rPr lang="en-IN" sz="1600" baseline="0" dirty="0"/>
                        <a:t> B</a:t>
                      </a:r>
                      <a:endParaRPr lang="en-IN" sz="1600" dirty="0"/>
                    </a:p>
                  </a:txBody>
                  <a:tcPr/>
                </a:tc>
                <a:tc>
                  <a:txBody>
                    <a:bodyPr/>
                    <a:lstStyle/>
                    <a:p>
                      <a:pPr algn="ctr"/>
                      <a:r>
                        <a:rPr lang="en-IN" sz="1600" dirty="0"/>
                        <a:t>Difference</a:t>
                      </a:r>
                      <a:r>
                        <a:rPr lang="en-IN" sz="1600" baseline="0" dirty="0"/>
                        <a:t> D</a:t>
                      </a:r>
                      <a:endParaRPr lang="en-IN" sz="1600" dirty="0"/>
                    </a:p>
                  </a:txBody>
                  <a:tcPr/>
                </a:tc>
                <a:extLst>
                  <a:ext uri="{0D108BD9-81ED-4DB2-BD59-A6C34878D82A}">
                    <a16:rowId xmlns:a16="http://schemas.microsoft.com/office/drawing/2014/main" val="10000"/>
                  </a:ext>
                </a:extLst>
              </a:tr>
              <a:tr h="324274">
                <a:tc>
                  <a:txBody>
                    <a:bodyPr/>
                    <a:lstStyle/>
                    <a:p>
                      <a:r>
                        <a:rPr lang="en-IN" sz="1600" dirty="0"/>
                        <a:t>1</a:t>
                      </a:r>
                    </a:p>
                  </a:txBody>
                  <a:tcPr/>
                </a:tc>
                <a:tc>
                  <a:txBody>
                    <a:bodyPr/>
                    <a:lstStyle/>
                    <a:p>
                      <a:r>
                        <a:rPr lang="en-IN" sz="1600" dirty="0"/>
                        <a:t>28</a:t>
                      </a:r>
                    </a:p>
                  </a:txBody>
                  <a:tcPr/>
                </a:tc>
                <a:tc>
                  <a:txBody>
                    <a:bodyPr/>
                    <a:lstStyle/>
                    <a:p>
                      <a:r>
                        <a:rPr lang="en-IN" sz="1600" dirty="0"/>
                        <a:t>25</a:t>
                      </a:r>
                    </a:p>
                  </a:txBody>
                  <a:tcPr/>
                </a:tc>
                <a:tc>
                  <a:txBody>
                    <a:bodyPr/>
                    <a:lstStyle/>
                    <a:p>
                      <a:r>
                        <a:rPr lang="en-IN" sz="1600" dirty="0"/>
                        <a:t>3</a:t>
                      </a:r>
                    </a:p>
                  </a:txBody>
                  <a:tcPr/>
                </a:tc>
                <a:extLst>
                  <a:ext uri="{0D108BD9-81ED-4DB2-BD59-A6C34878D82A}">
                    <a16:rowId xmlns:a16="http://schemas.microsoft.com/office/drawing/2014/main" val="10001"/>
                  </a:ext>
                </a:extLst>
              </a:tr>
              <a:tr h="324274">
                <a:tc>
                  <a:txBody>
                    <a:bodyPr/>
                    <a:lstStyle/>
                    <a:p>
                      <a:r>
                        <a:rPr lang="en-IN" sz="1600" dirty="0"/>
                        <a:t>2</a:t>
                      </a:r>
                    </a:p>
                  </a:txBody>
                  <a:tcPr/>
                </a:tc>
                <a:tc>
                  <a:txBody>
                    <a:bodyPr/>
                    <a:lstStyle/>
                    <a:p>
                      <a:r>
                        <a:rPr lang="en-IN" sz="1600" dirty="0"/>
                        <a:t>26</a:t>
                      </a:r>
                    </a:p>
                  </a:txBody>
                  <a:tcPr/>
                </a:tc>
                <a:tc>
                  <a:txBody>
                    <a:bodyPr/>
                    <a:lstStyle/>
                    <a:p>
                      <a:r>
                        <a:rPr lang="en-IN" sz="1600" dirty="0"/>
                        <a:t>27</a:t>
                      </a:r>
                    </a:p>
                  </a:txBody>
                  <a:tcPr/>
                </a:tc>
                <a:tc>
                  <a:txBody>
                    <a:bodyPr/>
                    <a:lstStyle/>
                    <a:p>
                      <a:r>
                        <a:rPr lang="en-IN" sz="1600" dirty="0"/>
                        <a:t>-1</a:t>
                      </a:r>
                    </a:p>
                  </a:txBody>
                  <a:tcPr/>
                </a:tc>
                <a:extLst>
                  <a:ext uri="{0D108BD9-81ED-4DB2-BD59-A6C34878D82A}">
                    <a16:rowId xmlns:a16="http://schemas.microsoft.com/office/drawing/2014/main" val="10002"/>
                  </a:ext>
                </a:extLst>
              </a:tr>
              <a:tr h="324274">
                <a:tc>
                  <a:txBody>
                    <a:bodyPr/>
                    <a:lstStyle/>
                    <a:p>
                      <a:r>
                        <a:rPr lang="en-IN" sz="1600" dirty="0"/>
                        <a:t>3</a:t>
                      </a:r>
                    </a:p>
                  </a:txBody>
                  <a:tcPr/>
                </a:tc>
                <a:tc>
                  <a:txBody>
                    <a:bodyPr/>
                    <a:lstStyle/>
                    <a:p>
                      <a:r>
                        <a:rPr lang="en-IN" sz="1600" dirty="0"/>
                        <a:t>33</a:t>
                      </a:r>
                    </a:p>
                  </a:txBody>
                  <a:tcPr/>
                </a:tc>
                <a:tc>
                  <a:txBody>
                    <a:bodyPr/>
                    <a:lstStyle/>
                    <a:p>
                      <a:r>
                        <a:rPr lang="en-IN" sz="1600" dirty="0"/>
                        <a:t>28</a:t>
                      </a:r>
                    </a:p>
                  </a:txBody>
                  <a:tcPr/>
                </a:tc>
                <a:tc>
                  <a:txBody>
                    <a:bodyPr/>
                    <a:lstStyle/>
                    <a:p>
                      <a:r>
                        <a:rPr lang="en-IN" sz="1600" dirty="0"/>
                        <a:t>5</a:t>
                      </a:r>
                    </a:p>
                  </a:txBody>
                  <a:tcPr/>
                </a:tc>
                <a:extLst>
                  <a:ext uri="{0D108BD9-81ED-4DB2-BD59-A6C34878D82A}">
                    <a16:rowId xmlns:a16="http://schemas.microsoft.com/office/drawing/2014/main" val="10003"/>
                  </a:ext>
                </a:extLst>
              </a:tr>
              <a:tr h="324274">
                <a:tc>
                  <a:txBody>
                    <a:bodyPr/>
                    <a:lstStyle/>
                    <a:p>
                      <a:r>
                        <a:rPr lang="en-IN" sz="1600" dirty="0"/>
                        <a:t>4</a:t>
                      </a:r>
                    </a:p>
                  </a:txBody>
                  <a:tcPr/>
                </a:tc>
                <a:tc>
                  <a:txBody>
                    <a:bodyPr/>
                    <a:lstStyle/>
                    <a:p>
                      <a:r>
                        <a:rPr lang="en-IN" sz="1600" dirty="0"/>
                        <a:t>30</a:t>
                      </a:r>
                    </a:p>
                  </a:txBody>
                  <a:tcPr/>
                </a:tc>
                <a:tc>
                  <a:txBody>
                    <a:bodyPr/>
                    <a:lstStyle/>
                    <a:p>
                      <a:r>
                        <a:rPr lang="en-IN" sz="1600" dirty="0"/>
                        <a:t>31</a:t>
                      </a:r>
                    </a:p>
                  </a:txBody>
                  <a:tcPr/>
                </a:tc>
                <a:tc>
                  <a:txBody>
                    <a:bodyPr/>
                    <a:lstStyle/>
                    <a:p>
                      <a:r>
                        <a:rPr lang="en-IN" sz="1600" dirty="0"/>
                        <a:t>-1</a:t>
                      </a:r>
                    </a:p>
                  </a:txBody>
                  <a:tcPr/>
                </a:tc>
                <a:extLst>
                  <a:ext uri="{0D108BD9-81ED-4DB2-BD59-A6C34878D82A}">
                    <a16:rowId xmlns:a16="http://schemas.microsoft.com/office/drawing/2014/main" val="10004"/>
                  </a:ext>
                </a:extLst>
              </a:tr>
              <a:tr h="324274">
                <a:tc>
                  <a:txBody>
                    <a:bodyPr/>
                    <a:lstStyle/>
                    <a:p>
                      <a:r>
                        <a:rPr lang="en-IN" sz="1600" dirty="0"/>
                        <a:t>5</a:t>
                      </a:r>
                    </a:p>
                  </a:txBody>
                  <a:tcPr/>
                </a:tc>
                <a:tc>
                  <a:txBody>
                    <a:bodyPr/>
                    <a:lstStyle/>
                    <a:p>
                      <a:r>
                        <a:rPr lang="en-IN" sz="1600" dirty="0"/>
                        <a:t>32</a:t>
                      </a:r>
                    </a:p>
                  </a:txBody>
                  <a:tcPr/>
                </a:tc>
                <a:tc>
                  <a:txBody>
                    <a:bodyPr/>
                    <a:lstStyle/>
                    <a:p>
                      <a:r>
                        <a:rPr lang="en-IN" sz="1600" dirty="0"/>
                        <a:t>29</a:t>
                      </a:r>
                    </a:p>
                  </a:txBody>
                  <a:tcPr/>
                </a:tc>
                <a:tc>
                  <a:txBody>
                    <a:bodyPr/>
                    <a:lstStyle/>
                    <a:p>
                      <a:r>
                        <a:rPr lang="en-IN" sz="1600" dirty="0"/>
                        <a:t>3</a:t>
                      </a:r>
                    </a:p>
                  </a:txBody>
                  <a:tcPr/>
                </a:tc>
                <a:extLst>
                  <a:ext uri="{0D108BD9-81ED-4DB2-BD59-A6C34878D82A}">
                    <a16:rowId xmlns:a16="http://schemas.microsoft.com/office/drawing/2014/main" val="10005"/>
                  </a:ext>
                </a:extLst>
              </a:tr>
              <a:tr h="324274">
                <a:tc>
                  <a:txBody>
                    <a:bodyPr/>
                    <a:lstStyle/>
                    <a:p>
                      <a:r>
                        <a:rPr lang="en-IN" sz="1600" dirty="0"/>
                        <a:t>6</a:t>
                      </a:r>
                    </a:p>
                  </a:txBody>
                  <a:tcPr/>
                </a:tc>
                <a:tc>
                  <a:txBody>
                    <a:bodyPr/>
                    <a:lstStyle/>
                    <a:p>
                      <a:r>
                        <a:rPr lang="en-IN" sz="1600" dirty="0"/>
                        <a:t>30</a:t>
                      </a:r>
                    </a:p>
                  </a:txBody>
                  <a:tcPr/>
                </a:tc>
                <a:tc>
                  <a:txBody>
                    <a:bodyPr/>
                    <a:lstStyle/>
                    <a:p>
                      <a:r>
                        <a:rPr lang="en-IN" sz="1600" dirty="0"/>
                        <a:t>30</a:t>
                      </a:r>
                    </a:p>
                  </a:txBody>
                  <a:tcPr/>
                </a:tc>
                <a:tc>
                  <a:txBody>
                    <a:bodyPr/>
                    <a:lstStyle/>
                    <a:p>
                      <a:r>
                        <a:rPr lang="en-IN" sz="1600" dirty="0"/>
                        <a:t>0</a:t>
                      </a:r>
                    </a:p>
                  </a:txBody>
                  <a:tcPr/>
                </a:tc>
                <a:extLst>
                  <a:ext uri="{0D108BD9-81ED-4DB2-BD59-A6C34878D82A}">
                    <a16:rowId xmlns:a16="http://schemas.microsoft.com/office/drawing/2014/main" val="10006"/>
                  </a:ext>
                </a:extLst>
              </a:tr>
              <a:tr h="324274">
                <a:tc>
                  <a:txBody>
                    <a:bodyPr/>
                    <a:lstStyle/>
                    <a:p>
                      <a:r>
                        <a:rPr lang="en-IN" sz="1600" dirty="0"/>
                        <a:t>7</a:t>
                      </a:r>
                    </a:p>
                  </a:txBody>
                  <a:tcPr/>
                </a:tc>
                <a:tc>
                  <a:txBody>
                    <a:bodyPr/>
                    <a:lstStyle/>
                    <a:p>
                      <a:r>
                        <a:rPr lang="en-IN" sz="1600" dirty="0"/>
                        <a:t>31</a:t>
                      </a:r>
                    </a:p>
                  </a:txBody>
                  <a:tcPr/>
                </a:tc>
                <a:tc>
                  <a:txBody>
                    <a:bodyPr/>
                    <a:lstStyle/>
                    <a:p>
                      <a:r>
                        <a:rPr lang="en-IN" sz="1600" dirty="0"/>
                        <a:t>32</a:t>
                      </a:r>
                    </a:p>
                  </a:txBody>
                  <a:tcPr/>
                </a:tc>
                <a:tc>
                  <a:txBody>
                    <a:bodyPr/>
                    <a:lstStyle/>
                    <a:p>
                      <a:r>
                        <a:rPr lang="en-IN" sz="1600" dirty="0"/>
                        <a:t>-1</a:t>
                      </a:r>
                    </a:p>
                  </a:txBody>
                  <a:tcPr/>
                </a:tc>
                <a:extLst>
                  <a:ext uri="{0D108BD9-81ED-4DB2-BD59-A6C34878D82A}">
                    <a16:rowId xmlns:a16="http://schemas.microsoft.com/office/drawing/2014/main" val="10007"/>
                  </a:ext>
                </a:extLst>
              </a:tr>
              <a:tr h="324274">
                <a:tc>
                  <a:txBody>
                    <a:bodyPr/>
                    <a:lstStyle/>
                    <a:p>
                      <a:r>
                        <a:rPr lang="en-IN" sz="1600" dirty="0"/>
                        <a:t>8</a:t>
                      </a:r>
                    </a:p>
                  </a:txBody>
                  <a:tcPr/>
                </a:tc>
                <a:tc>
                  <a:txBody>
                    <a:bodyPr/>
                    <a:lstStyle/>
                    <a:p>
                      <a:r>
                        <a:rPr lang="en-IN" sz="1600" dirty="0"/>
                        <a:t>18</a:t>
                      </a:r>
                    </a:p>
                  </a:txBody>
                  <a:tcPr/>
                </a:tc>
                <a:tc>
                  <a:txBody>
                    <a:bodyPr/>
                    <a:lstStyle/>
                    <a:p>
                      <a:r>
                        <a:rPr lang="en-IN" sz="1600" dirty="0"/>
                        <a:t>21</a:t>
                      </a:r>
                    </a:p>
                  </a:txBody>
                  <a:tcPr/>
                </a:tc>
                <a:tc>
                  <a:txBody>
                    <a:bodyPr/>
                    <a:lstStyle/>
                    <a:p>
                      <a:r>
                        <a:rPr lang="en-IN" sz="1600" dirty="0"/>
                        <a:t>-3</a:t>
                      </a:r>
                    </a:p>
                  </a:txBody>
                  <a:tcPr/>
                </a:tc>
                <a:extLst>
                  <a:ext uri="{0D108BD9-81ED-4DB2-BD59-A6C34878D82A}">
                    <a16:rowId xmlns:a16="http://schemas.microsoft.com/office/drawing/2014/main" val="10008"/>
                  </a:ext>
                </a:extLst>
              </a:tr>
              <a:tr h="324274">
                <a:tc>
                  <a:txBody>
                    <a:bodyPr/>
                    <a:lstStyle/>
                    <a:p>
                      <a:r>
                        <a:rPr lang="en-IN" sz="1600" dirty="0"/>
                        <a:t>9</a:t>
                      </a:r>
                    </a:p>
                  </a:txBody>
                  <a:tcPr/>
                </a:tc>
                <a:tc>
                  <a:txBody>
                    <a:bodyPr/>
                    <a:lstStyle/>
                    <a:p>
                      <a:r>
                        <a:rPr lang="en-IN" sz="1600" dirty="0"/>
                        <a:t>22</a:t>
                      </a:r>
                    </a:p>
                  </a:txBody>
                  <a:tcPr/>
                </a:tc>
                <a:tc>
                  <a:txBody>
                    <a:bodyPr/>
                    <a:lstStyle/>
                    <a:p>
                      <a:r>
                        <a:rPr lang="en-IN" sz="1600" dirty="0"/>
                        <a:t>25</a:t>
                      </a:r>
                    </a:p>
                  </a:txBody>
                  <a:tcPr/>
                </a:tc>
                <a:tc>
                  <a:txBody>
                    <a:bodyPr/>
                    <a:lstStyle/>
                    <a:p>
                      <a:r>
                        <a:rPr lang="en-IN" sz="1600" dirty="0"/>
                        <a:t>-3</a:t>
                      </a:r>
                    </a:p>
                  </a:txBody>
                  <a:tcPr/>
                </a:tc>
                <a:extLst>
                  <a:ext uri="{0D108BD9-81ED-4DB2-BD59-A6C34878D82A}">
                    <a16:rowId xmlns:a16="http://schemas.microsoft.com/office/drawing/2014/main" val="10009"/>
                  </a:ext>
                </a:extLst>
              </a:tr>
              <a:tr h="324274">
                <a:tc>
                  <a:txBody>
                    <a:bodyPr/>
                    <a:lstStyle/>
                    <a:p>
                      <a:r>
                        <a:rPr lang="en-IN" sz="1600" dirty="0"/>
                        <a:t>10</a:t>
                      </a:r>
                    </a:p>
                  </a:txBody>
                  <a:tcPr/>
                </a:tc>
                <a:tc>
                  <a:txBody>
                    <a:bodyPr/>
                    <a:lstStyle/>
                    <a:p>
                      <a:r>
                        <a:rPr lang="en-IN" sz="1600" dirty="0"/>
                        <a:t>24</a:t>
                      </a:r>
                    </a:p>
                  </a:txBody>
                  <a:tcPr/>
                </a:tc>
                <a:tc>
                  <a:txBody>
                    <a:bodyPr/>
                    <a:lstStyle/>
                    <a:p>
                      <a:r>
                        <a:rPr lang="en-IN" sz="1600" dirty="0"/>
                        <a:t>20</a:t>
                      </a:r>
                    </a:p>
                  </a:txBody>
                  <a:tcPr/>
                </a:tc>
                <a:tc>
                  <a:txBody>
                    <a:bodyPr/>
                    <a:lstStyle/>
                    <a:p>
                      <a:r>
                        <a:rPr lang="en-IN" sz="1600" dirty="0"/>
                        <a:t>4</a:t>
                      </a:r>
                    </a:p>
                  </a:txBody>
                  <a:tcPr/>
                </a:tc>
                <a:extLst>
                  <a:ext uri="{0D108BD9-81ED-4DB2-BD59-A6C34878D82A}">
                    <a16:rowId xmlns:a16="http://schemas.microsoft.com/office/drawing/2014/main" val="10010"/>
                  </a:ext>
                </a:extLst>
              </a:tr>
              <a:tr h="324274">
                <a:tc>
                  <a:txBody>
                    <a:bodyPr/>
                    <a:lstStyle/>
                    <a:p>
                      <a:endParaRPr lang="en-IN" sz="1600" dirty="0"/>
                    </a:p>
                  </a:txBody>
                  <a:tcPr/>
                </a:tc>
                <a:tc>
                  <a:txBody>
                    <a:bodyPr/>
                    <a:lstStyle/>
                    <a:p>
                      <a:endParaRPr lang="en-IN" sz="1600" dirty="0"/>
                    </a:p>
                  </a:txBody>
                  <a:tcPr/>
                </a:tc>
                <a:tc>
                  <a:txBody>
                    <a:bodyPr/>
                    <a:lstStyle/>
                    <a:p>
                      <a:endParaRPr lang="en-IN" sz="1600" dirty="0"/>
                    </a:p>
                  </a:txBody>
                  <a:tcPr/>
                </a:tc>
                <a:tc>
                  <a:txBody>
                    <a:bodyPr/>
                    <a:lstStyle/>
                    <a:p>
                      <a:r>
                        <a:rPr lang="en-IN" sz="1600" dirty="0">
                          <a:sym typeface="Symbol" panose="05050102010706020507" pitchFamily="18" charset="2"/>
                        </a:rPr>
                        <a:t>D= 6</a:t>
                      </a:r>
                      <a:endParaRPr lang="en-IN" sz="16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676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3108543"/>
          </a:xfrm>
          <a:prstGeom prst="rect">
            <a:avLst/>
          </a:prstGeom>
          <a:noFill/>
        </p:spPr>
        <p:txBody>
          <a:bodyPr wrap="square" rtlCol="0">
            <a:spAutoFit/>
          </a:bodyPr>
          <a:lstStyle/>
          <a:p>
            <a:r>
              <a:rPr lang="en-IN" sz="2800" dirty="0"/>
              <a:t>3. </a:t>
            </a:r>
            <a:r>
              <a:rPr lang="en-US" sz="2800" dirty="0"/>
              <a:t>Calculate the Mean and Standard Deviation of the Differences</a:t>
            </a:r>
            <a:r>
              <a:rPr lang="en-US" sz="2400" b="1" dirty="0"/>
              <a:t> </a:t>
            </a:r>
          </a:p>
          <a:p>
            <a:r>
              <a:rPr lang="en-US" sz="2400" b="1" dirty="0"/>
              <a:t>Mean of difference</a:t>
            </a:r>
          </a:p>
          <a:p>
            <a:endParaRPr lang="en-US" sz="2400" b="1" dirty="0"/>
          </a:p>
          <a:p>
            <a:endParaRPr lang="en-US" sz="2400" b="1" dirty="0"/>
          </a:p>
          <a:p>
            <a:endParaRPr lang="en-US" sz="2400" b="1" dirty="0"/>
          </a:p>
          <a:p>
            <a:r>
              <a:rPr lang="en-US" sz="2400" b="1" dirty="0"/>
              <a:t>Standard deviation of the differences</a:t>
            </a:r>
          </a:p>
          <a:p>
            <a:endParaRPr lang="en-US" sz="2400" b="1" dirty="0"/>
          </a:p>
          <a:p>
            <a:endParaRPr lang="en-IN" sz="2400" b="1" dirty="0"/>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DCFB9C76-AB57-4CA2-9021-2F8704C2C9ED}"/>
              </a:ext>
            </a:extLst>
          </p:cNvPr>
          <p:cNvPicPr>
            <a:picLocks noChangeAspect="1"/>
          </p:cNvPicPr>
          <p:nvPr/>
        </p:nvPicPr>
        <p:blipFill>
          <a:blip r:embed="rId5"/>
          <a:stretch>
            <a:fillRect/>
          </a:stretch>
        </p:blipFill>
        <p:spPr>
          <a:xfrm>
            <a:off x="2522071" y="1610117"/>
            <a:ext cx="6859715" cy="607319"/>
          </a:xfrm>
          <a:prstGeom prst="rect">
            <a:avLst/>
          </a:prstGeom>
        </p:spPr>
      </p:pic>
      <p:pic>
        <p:nvPicPr>
          <p:cNvPr id="13" name="Picture 12">
            <a:extLst>
              <a:ext uri="{FF2B5EF4-FFF2-40B4-BE49-F238E27FC236}">
                <a16:creationId xmlns:a16="http://schemas.microsoft.com/office/drawing/2014/main" id="{621B9509-1DA1-42EF-BF1A-A7C0A6DCB11A}"/>
              </a:ext>
            </a:extLst>
          </p:cNvPr>
          <p:cNvPicPr>
            <a:picLocks noChangeAspect="1"/>
          </p:cNvPicPr>
          <p:nvPr/>
        </p:nvPicPr>
        <p:blipFill>
          <a:blip r:embed="rId6"/>
          <a:stretch>
            <a:fillRect/>
          </a:stretch>
        </p:blipFill>
        <p:spPr>
          <a:xfrm>
            <a:off x="978411" y="3162356"/>
            <a:ext cx="2229161" cy="2838846"/>
          </a:xfrm>
          <a:prstGeom prst="rect">
            <a:avLst/>
          </a:prstGeom>
        </p:spPr>
      </p:pic>
      <p:pic>
        <p:nvPicPr>
          <p:cNvPr id="14" name="Picture 13">
            <a:extLst>
              <a:ext uri="{FF2B5EF4-FFF2-40B4-BE49-F238E27FC236}">
                <a16:creationId xmlns:a16="http://schemas.microsoft.com/office/drawing/2014/main" id="{F1E0672F-5E36-452A-AE61-22944CDAC7F4}"/>
              </a:ext>
            </a:extLst>
          </p:cNvPr>
          <p:cNvPicPr>
            <a:picLocks noChangeAspect="1"/>
          </p:cNvPicPr>
          <p:nvPr/>
        </p:nvPicPr>
        <p:blipFill>
          <a:blip r:embed="rId7"/>
          <a:stretch>
            <a:fillRect/>
          </a:stretch>
        </p:blipFill>
        <p:spPr>
          <a:xfrm>
            <a:off x="3207572" y="3271815"/>
            <a:ext cx="6449325" cy="314369"/>
          </a:xfrm>
          <a:prstGeom prst="rect">
            <a:avLst/>
          </a:prstGeom>
        </p:spPr>
      </p:pic>
      <p:pic>
        <p:nvPicPr>
          <p:cNvPr id="15" name="Picture 14">
            <a:extLst>
              <a:ext uri="{FF2B5EF4-FFF2-40B4-BE49-F238E27FC236}">
                <a16:creationId xmlns:a16="http://schemas.microsoft.com/office/drawing/2014/main" id="{5A6D039E-1DD1-4B0D-9692-A4388729C4AA}"/>
              </a:ext>
            </a:extLst>
          </p:cNvPr>
          <p:cNvPicPr>
            <a:picLocks noChangeAspect="1"/>
          </p:cNvPicPr>
          <p:nvPr/>
        </p:nvPicPr>
        <p:blipFill>
          <a:blip r:embed="rId8"/>
          <a:stretch>
            <a:fillRect/>
          </a:stretch>
        </p:blipFill>
        <p:spPr>
          <a:xfrm>
            <a:off x="4637294" y="3865561"/>
            <a:ext cx="2629267" cy="771633"/>
          </a:xfrm>
          <a:prstGeom prst="rect">
            <a:avLst/>
          </a:prstGeom>
        </p:spPr>
      </p:pic>
    </p:spTree>
    <p:extLst>
      <p:ext uri="{BB962C8B-B14F-4D97-AF65-F5344CB8AC3E}">
        <p14:creationId xmlns:p14="http://schemas.microsoft.com/office/powerpoint/2010/main" val="37600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1592826" y="-163339"/>
            <a:ext cx="1014689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Parametric Tests-t test</a:t>
            </a:r>
          </a:p>
          <a:p>
            <a:pPr algn="ctr"/>
            <a:r>
              <a:rPr lang="en-US" sz="40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5" name="TextBox 4">
            <a:extLst>
              <a:ext uri="{FF2B5EF4-FFF2-40B4-BE49-F238E27FC236}">
                <a16:creationId xmlns:a16="http://schemas.microsoft.com/office/drawing/2014/main" id="{3D992FD7-9834-9F9A-11B1-733530EF3F93}"/>
              </a:ext>
            </a:extLst>
          </p:cNvPr>
          <p:cNvSpPr txBox="1"/>
          <p:nvPr/>
        </p:nvSpPr>
        <p:spPr>
          <a:xfrm>
            <a:off x="857992" y="757018"/>
            <a:ext cx="10881724" cy="4955203"/>
          </a:xfrm>
          <a:prstGeom prst="rect">
            <a:avLst/>
          </a:prstGeom>
          <a:noFill/>
        </p:spPr>
        <p:txBody>
          <a:bodyPr wrap="square" rtlCol="0">
            <a:spAutoFit/>
          </a:bodyPr>
          <a:lstStyle/>
          <a:p>
            <a:r>
              <a:rPr lang="en-IN" sz="2800" dirty="0"/>
              <a:t>4. </a:t>
            </a:r>
            <a:r>
              <a:rPr lang="en-IN" sz="2800" b="1" dirty="0"/>
              <a:t>Calculate the t-Statistic</a:t>
            </a:r>
          </a:p>
          <a:p>
            <a:endParaRPr lang="en-IN" sz="2800" b="1" dirty="0"/>
          </a:p>
          <a:p>
            <a:endParaRPr lang="en-IN" sz="2800" b="1" dirty="0"/>
          </a:p>
          <a:p>
            <a:endParaRPr lang="en-IN" sz="2800" b="1" dirty="0"/>
          </a:p>
          <a:p>
            <a:endParaRPr lang="en-IN" sz="2800" b="1" dirty="0"/>
          </a:p>
          <a:p>
            <a:r>
              <a:rPr lang="en-IN" sz="2800" b="1" dirty="0"/>
              <a:t>5. Compare t calculated and theoretical values</a:t>
            </a:r>
            <a:endParaRPr lang="en-US" sz="2800" b="1" dirty="0"/>
          </a:p>
          <a:p>
            <a:r>
              <a:rPr lang="en-IN" sz="2400" dirty="0"/>
              <a:t>Tabulated (</a:t>
            </a:r>
            <a:r>
              <a:rPr lang="en-IN" sz="2400" dirty="0" err="1"/>
              <a:t>Dof</a:t>
            </a:r>
            <a:r>
              <a:rPr lang="en-IN" sz="2400" dirty="0"/>
              <a:t> = 9), with level of significance 0.05, two tails = 2.262</a:t>
            </a:r>
          </a:p>
          <a:p>
            <a:endParaRPr lang="en-US" sz="2400" b="1" dirty="0"/>
          </a:p>
          <a:p>
            <a:r>
              <a:rPr lang="en-IN" sz="2800" b="1" dirty="0">
                <a:sym typeface="Symbol" panose="05050102010706020507" pitchFamily="18" charset="2"/>
              </a:rPr>
              <a:t>6. Conclusion </a:t>
            </a:r>
          </a:p>
          <a:p>
            <a:pPr algn="just"/>
            <a:r>
              <a:rPr lang="en-US" sz="2400" dirty="0"/>
              <a:t>‘t’ calculated value is Lower than table values hence accept the null hypothesis. </a:t>
            </a:r>
          </a:p>
          <a:p>
            <a:r>
              <a:rPr lang="en-US" sz="2400" dirty="0"/>
              <a:t>In this paired t-test, you would conclude that there is no significant difference in the number of sheep collisions between Test A and Test B </a:t>
            </a:r>
            <a:endParaRPr lang="en-IN" sz="2400" b="1" dirty="0"/>
          </a:p>
        </p:txBody>
      </p:sp>
      <p:sp>
        <p:nvSpPr>
          <p:cNvPr id="10" name="TextBox 9">
            <a:extLst>
              <a:ext uri="{FF2B5EF4-FFF2-40B4-BE49-F238E27FC236}">
                <a16:creationId xmlns:a16="http://schemas.microsoft.com/office/drawing/2014/main" id="{36434F37-389A-E6D0-9F52-13DC9DAD35F9}"/>
              </a:ext>
            </a:extLst>
          </p:cNvPr>
          <p:cNvSpPr txBox="1"/>
          <p:nvPr/>
        </p:nvSpPr>
        <p:spPr>
          <a:xfrm>
            <a:off x="2522071" y="274195"/>
            <a:ext cx="7344228" cy="584775"/>
          </a:xfrm>
          <a:prstGeom prst="rect">
            <a:avLst/>
          </a:prstGeom>
          <a:noFill/>
        </p:spPr>
        <p:txBody>
          <a:bodyPr wrap="square" rtlCol="0">
            <a:spAutoFit/>
          </a:bodyPr>
          <a:lstStyle/>
          <a:p>
            <a:pPr algn="ctr"/>
            <a:r>
              <a:rPr lang="en-IN" sz="3200" i="1" dirty="0"/>
              <a:t>(One Sample two occasion)</a:t>
            </a:r>
            <a:endParaRPr lang="en-US" sz="3200" dirty="0">
              <a:latin typeface="Brush Script MT" panose="03060802040406070304" pitchFamily="66" charset="0"/>
              <a:ea typeface="Segoe UI"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F9087D0D-AE37-4E58-8E7F-B809E19CF2FB}"/>
              </a:ext>
            </a:extLst>
          </p:cNvPr>
          <p:cNvPicPr>
            <a:picLocks noChangeAspect="1"/>
          </p:cNvPicPr>
          <p:nvPr/>
        </p:nvPicPr>
        <p:blipFill>
          <a:blip r:embed="rId5"/>
          <a:stretch>
            <a:fillRect/>
          </a:stretch>
        </p:blipFill>
        <p:spPr>
          <a:xfrm>
            <a:off x="8642994" y="560699"/>
            <a:ext cx="3181794" cy="2152950"/>
          </a:xfrm>
          <a:prstGeom prst="rect">
            <a:avLst/>
          </a:prstGeom>
        </p:spPr>
      </p:pic>
      <p:pic>
        <p:nvPicPr>
          <p:cNvPr id="13" name="Picture 12">
            <a:extLst>
              <a:ext uri="{FF2B5EF4-FFF2-40B4-BE49-F238E27FC236}">
                <a16:creationId xmlns:a16="http://schemas.microsoft.com/office/drawing/2014/main" id="{349DDF85-015E-4218-AC8A-469C0B8C82F9}"/>
              </a:ext>
            </a:extLst>
          </p:cNvPr>
          <p:cNvPicPr>
            <a:picLocks noChangeAspect="1"/>
          </p:cNvPicPr>
          <p:nvPr/>
        </p:nvPicPr>
        <p:blipFill>
          <a:blip r:embed="rId6"/>
          <a:stretch>
            <a:fillRect/>
          </a:stretch>
        </p:blipFill>
        <p:spPr>
          <a:xfrm>
            <a:off x="2019066" y="1421492"/>
            <a:ext cx="4932998" cy="1093108"/>
          </a:xfrm>
          <a:prstGeom prst="rect">
            <a:avLst/>
          </a:prstGeom>
        </p:spPr>
      </p:pic>
    </p:spTree>
    <p:extLst>
      <p:ext uri="{BB962C8B-B14F-4D97-AF65-F5344CB8AC3E}">
        <p14:creationId xmlns:p14="http://schemas.microsoft.com/office/powerpoint/2010/main" val="1977364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0A4EEFD9-4A1A-19C7-6899-135C2BC31180}"/>
              </a:ext>
            </a:extLst>
          </p:cNvPr>
          <p:cNvSpPr txBox="1"/>
          <p:nvPr/>
        </p:nvSpPr>
        <p:spPr>
          <a:xfrm>
            <a:off x="945931" y="926275"/>
            <a:ext cx="10766408" cy="4832092"/>
          </a:xfrm>
          <a:prstGeom prst="rect">
            <a:avLst/>
          </a:prstGeom>
          <a:noFill/>
        </p:spPr>
        <p:txBody>
          <a:bodyPr wrap="square" rtlCol="0">
            <a:spAutoFit/>
          </a:bodyPr>
          <a:lstStyle/>
          <a:p>
            <a:pPr marL="457200" indent="-457200" algn="just">
              <a:buFont typeface="Wingdings" panose="05000000000000000000" pitchFamily="2" charset="2"/>
              <a:buChar char="ü"/>
            </a:pPr>
            <a:r>
              <a:rPr lang="en-IN" sz="2800" dirty="0"/>
              <a:t>Used when the two independent random samples come from the normal populations having unknown or same variance </a:t>
            </a:r>
          </a:p>
          <a:p>
            <a:pPr marL="457200" indent="-457200">
              <a:buFont typeface="Wingdings" panose="05000000000000000000" pitchFamily="2" charset="2"/>
              <a:buChar char="ü"/>
            </a:pPr>
            <a:r>
              <a:rPr lang="en-IN" sz="2800" dirty="0"/>
              <a:t>We test the null hypothesis that the two population means are same </a:t>
            </a:r>
            <a:r>
              <a:rPr lang="en-IN" sz="2800" dirty="0" err="1"/>
              <a:t>i.e</a:t>
            </a:r>
            <a:r>
              <a:rPr lang="en-IN" sz="2800" dirty="0"/>
              <a:t> </a:t>
            </a:r>
            <a:r>
              <a:rPr lang="en-IN" sz="2800" dirty="0">
                <a:sym typeface="Symbol" panose="05050102010706020507" pitchFamily="18" charset="2"/>
              </a:rPr>
              <a:t></a:t>
            </a:r>
            <a:r>
              <a:rPr lang="en-IN" sz="2800" baseline="-25000" dirty="0">
                <a:sym typeface="Symbol" panose="05050102010706020507" pitchFamily="18" charset="2"/>
              </a:rPr>
              <a:t>1</a:t>
            </a:r>
            <a:r>
              <a:rPr lang="en-IN" sz="2800" dirty="0">
                <a:sym typeface="Symbol" panose="05050102010706020507" pitchFamily="18" charset="2"/>
              </a:rPr>
              <a:t> = </a:t>
            </a:r>
            <a:r>
              <a:rPr lang="en-IN" sz="2800" baseline="-25000" dirty="0">
                <a:sym typeface="Symbol" panose="05050102010706020507" pitchFamily="18" charset="2"/>
              </a:rPr>
              <a:t>2</a:t>
            </a:r>
          </a:p>
          <a:p>
            <a:r>
              <a:rPr lang="en-IN" sz="2800" dirty="0">
                <a:solidFill>
                  <a:srgbClr val="FF0000"/>
                </a:solidFill>
                <a:sym typeface="Symbol" panose="05050102010706020507" pitchFamily="18" charset="2"/>
              </a:rPr>
              <a:t>Assumptions</a:t>
            </a:r>
            <a:endParaRPr lang="en-IN" sz="2800" dirty="0">
              <a:sym typeface="Symbol" panose="05050102010706020507" pitchFamily="18" charset="2"/>
            </a:endParaRPr>
          </a:p>
          <a:p>
            <a:pPr marL="514350" indent="-514350">
              <a:buAutoNum type="arabicPeriod"/>
            </a:pPr>
            <a:r>
              <a:rPr lang="en-IN" sz="2800" dirty="0">
                <a:sym typeface="Symbol" panose="05050102010706020507" pitchFamily="18" charset="2"/>
              </a:rPr>
              <a:t>Population are distributed normally </a:t>
            </a:r>
          </a:p>
          <a:p>
            <a:pPr marL="514350" indent="-514350">
              <a:buAutoNum type="arabicPeriod"/>
            </a:pPr>
            <a:r>
              <a:rPr lang="en-IN" sz="2800" dirty="0">
                <a:sym typeface="Symbol" panose="05050102010706020507" pitchFamily="18" charset="2"/>
              </a:rPr>
              <a:t>Samples are drawn independently and at random </a:t>
            </a:r>
          </a:p>
          <a:p>
            <a:endParaRPr lang="en-IN" sz="2800" dirty="0">
              <a:sym typeface="Symbol" panose="05050102010706020507" pitchFamily="18" charset="2"/>
            </a:endParaRPr>
          </a:p>
          <a:p>
            <a:r>
              <a:rPr lang="en-IN" sz="2800" dirty="0">
                <a:sym typeface="Symbol" panose="05050102010706020507" pitchFamily="18" charset="2"/>
              </a:rPr>
              <a:t>Conditions </a:t>
            </a:r>
          </a:p>
          <a:p>
            <a:pPr marL="514350" indent="-514350">
              <a:buAutoNum type="arabicPeriod"/>
            </a:pPr>
            <a:r>
              <a:rPr lang="en-IN" sz="2800" dirty="0">
                <a:sym typeface="Symbol" panose="05050102010706020507" pitchFamily="18" charset="2"/>
              </a:rPr>
              <a:t>Standard deviation in the populations are same and not known </a:t>
            </a:r>
          </a:p>
          <a:p>
            <a:pPr marL="514350" indent="-514350">
              <a:buAutoNum type="arabicPeriod"/>
            </a:pPr>
            <a:r>
              <a:rPr lang="en-IN" sz="2800" dirty="0">
                <a:sym typeface="Symbol" panose="05050102010706020507" pitchFamily="18" charset="2"/>
              </a:rPr>
              <a:t>Size of the sample is small  </a:t>
            </a:r>
            <a:endParaRPr lang="en-IN" sz="2800" dirty="0"/>
          </a:p>
        </p:txBody>
      </p:sp>
    </p:spTree>
    <p:extLst>
      <p:ext uri="{BB962C8B-B14F-4D97-AF65-F5344CB8AC3E}">
        <p14:creationId xmlns:p14="http://schemas.microsoft.com/office/powerpoint/2010/main" val="267710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t-test-Procedure  </a:t>
            </a:r>
            <a:endParaRPr lang="en-US" sz="3200" dirty="0">
              <a:latin typeface="Brush Script MT" panose="03060802040406070304" pitchFamily="66" charset="0"/>
              <a:ea typeface="Segoe UI"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4EEFD9-4A1A-19C7-6899-135C2BC31180}"/>
                  </a:ext>
                </a:extLst>
              </p:cNvPr>
              <p:cNvSpPr txBox="1"/>
              <p:nvPr/>
            </p:nvSpPr>
            <p:spPr>
              <a:xfrm>
                <a:off x="907831" y="926275"/>
                <a:ext cx="10766408" cy="4652427"/>
              </a:xfrm>
              <a:prstGeom prst="rect">
                <a:avLst/>
              </a:prstGeom>
              <a:noFill/>
            </p:spPr>
            <p:txBody>
              <a:bodyPr wrap="square" rtlCol="0">
                <a:spAutoFit/>
              </a:bodyPr>
              <a:lstStyle/>
              <a:p>
                <a:pPr marL="514350" indent="-514350" algn="just">
                  <a:buAutoNum type="arabicPeriod"/>
                </a:pPr>
                <a:r>
                  <a:rPr lang="en-IN" sz="2800" dirty="0"/>
                  <a:t>State the Hypotheses</a:t>
                </a:r>
              </a:p>
              <a:p>
                <a:r>
                  <a:rPr lang="en-US" sz="2400" b="1" dirty="0"/>
                  <a:t>Null Hypothesis (H0​)</a:t>
                </a:r>
                <a:r>
                  <a:rPr lang="en-US" sz="2400" dirty="0"/>
                  <a:t>: There is no significant difference between the means of the two populations. H0:μ1=μ2​</a:t>
                </a:r>
              </a:p>
              <a:p>
                <a:r>
                  <a:rPr lang="en-US" sz="2400" b="1" dirty="0"/>
                  <a:t>Alternative Hypothesis (H1​)</a:t>
                </a:r>
                <a:r>
                  <a:rPr lang="en-US" sz="2400" dirty="0"/>
                  <a:t>: There is a significant difference between the means of the two populations. H1:μ1≠μ2</a:t>
                </a:r>
              </a:p>
              <a:p>
                <a:endParaRPr lang="en-US" sz="2400" dirty="0"/>
              </a:p>
              <a:p>
                <a:pPr algn="just"/>
                <a:r>
                  <a:rPr lang="en-US" sz="2800" dirty="0"/>
                  <a:t>2. Collect and Summarize Data</a:t>
                </a:r>
              </a:p>
              <a:p>
                <a:pPr algn="just"/>
                <a:r>
                  <a:rPr lang="en-IN" sz="2400" dirty="0"/>
                  <a:t>Sample Means: </a:t>
                </a:r>
                <a14:m>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e>
                      <m:sub>
                        <m:r>
                          <a:rPr lang="en-IN" sz="2400" b="0" i="1" smtClean="0">
                            <a:latin typeface="Cambria Math" panose="02040503050406030204" pitchFamily="18" charset="0"/>
                          </a:rPr>
                          <m:t>1</m:t>
                        </m:r>
                      </m:sub>
                    </m:sSub>
                  </m:oMath>
                </a14:m>
                <a:r>
                  <a:rPr lang="en-IN" sz="2400" dirty="0"/>
                  <a:t>for group 1 and  </a:t>
                </a:r>
                <a14:m>
                  <m:oMath xmlns:m="http://schemas.openxmlformats.org/officeDocument/2006/math">
                    <m:sSub>
                      <m:sSubPr>
                        <m:ctrlPr>
                          <a:rPr lang="en-IN" sz="2400" i="1">
                            <a:latin typeface="Cambria Math" panose="02040503050406030204" pitchFamily="18" charset="0"/>
                          </a:rPr>
                        </m:ctrlPr>
                      </m:sSubPr>
                      <m:e>
                        <m:acc>
                          <m:accPr>
                            <m:chr m:val="̅"/>
                            <m:ctrlPr>
                              <a:rPr lang="en-IN" sz="2400" i="1">
                                <a:latin typeface="Cambria Math" panose="02040503050406030204" pitchFamily="18" charset="0"/>
                              </a:rPr>
                            </m:ctrlPr>
                          </m:accPr>
                          <m:e>
                            <m:r>
                              <a:rPr lang="en-IN" sz="2400" b="0" i="1">
                                <a:latin typeface="Cambria Math" panose="02040503050406030204" pitchFamily="18" charset="0"/>
                              </a:rPr>
                              <m:t>𝑥</m:t>
                            </m:r>
                          </m:e>
                        </m:acc>
                      </m:e>
                      <m:sub>
                        <m:r>
                          <a:rPr lang="en-IN" sz="2400" b="0" i="1" smtClean="0">
                            <a:latin typeface="Cambria Math" panose="02040503050406030204" pitchFamily="18" charset="0"/>
                          </a:rPr>
                          <m:t>2</m:t>
                        </m:r>
                      </m:sub>
                    </m:sSub>
                  </m:oMath>
                </a14:m>
                <a:r>
                  <a:rPr lang="en-IN" sz="2400" dirty="0"/>
                  <a:t>for group 2 </a:t>
                </a:r>
              </a:p>
              <a:p>
                <a:pPr algn="just"/>
                <a:r>
                  <a:rPr lang="en-IN" sz="2400" dirty="0"/>
                  <a:t>Sample variance </a:t>
                </a:r>
                <a14:m>
                  <m:oMath xmlns:m="http://schemas.openxmlformats.org/officeDocument/2006/math">
                    <m:sSubSup>
                      <m:sSubSupPr>
                        <m:ctrlPr>
                          <a:rPr lang="en-IN" sz="2400" i="1" smtClean="0">
                            <a:latin typeface="Cambria Math" panose="02040503050406030204" pitchFamily="18" charset="0"/>
                          </a:rPr>
                        </m:ctrlPr>
                      </m:sSubSupPr>
                      <m:e>
                        <m:r>
                          <a:rPr lang="en-IN" sz="2400" b="0" i="1" smtClean="0">
                            <a:latin typeface="Cambria Math" panose="02040503050406030204" pitchFamily="18" charset="0"/>
                            <a:sym typeface="Symbol" panose="05050102010706020507" pitchFamily="18" charset="2"/>
                          </a:rPr>
                          <m:t>𝑠</m:t>
                        </m:r>
                      </m:e>
                      <m:sub>
                        <m:r>
                          <a:rPr lang="en-IN" sz="2400" b="0" i="1" smtClean="0">
                            <a:latin typeface="Cambria Math" panose="02040503050406030204" pitchFamily="18" charset="0"/>
                          </a:rPr>
                          <m:t>1</m:t>
                        </m:r>
                      </m:sub>
                      <m:sup>
                        <m:r>
                          <a:rPr lang="en-IN" sz="2400" b="0" i="1" smtClean="0">
                            <a:latin typeface="Cambria Math" panose="02040503050406030204" pitchFamily="18" charset="0"/>
                          </a:rPr>
                          <m:t>2</m:t>
                        </m:r>
                      </m:sup>
                    </m:sSubSup>
                  </m:oMath>
                </a14:m>
                <a:r>
                  <a:rPr lang="en-IN" sz="2400" dirty="0"/>
                  <a:t> for group 1 and </a:t>
                </a:r>
                <a14:m>
                  <m:oMath xmlns:m="http://schemas.openxmlformats.org/officeDocument/2006/math">
                    <m:sSubSup>
                      <m:sSubSupPr>
                        <m:ctrlPr>
                          <a:rPr lang="en-IN" sz="2400" i="1">
                            <a:latin typeface="Cambria Math" panose="02040503050406030204" pitchFamily="18" charset="0"/>
                          </a:rPr>
                        </m:ctrlPr>
                      </m:sSubSupPr>
                      <m:e>
                        <m:r>
                          <a:rPr lang="en-IN" sz="2400" b="0" i="1" smtClean="0">
                            <a:latin typeface="Cambria Math" panose="02040503050406030204" pitchFamily="18" charset="0"/>
                            <a:sym typeface="Symbol" panose="05050102010706020507" pitchFamily="18" charset="2"/>
                          </a:rPr>
                          <m:t>𝑠</m:t>
                        </m:r>
                      </m:e>
                      <m:sub>
                        <m:r>
                          <a:rPr lang="en-IN" sz="2400" b="0" i="1" smtClean="0">
                            <a:latin typeface="Cambria Math" panose="02040503050406030204" pitchFamily="18" charset="0"/>
                            <a:sym typeface="Symbol" panose="05050102010706020507" pitchFamily="18" charset="2"/>
                          </a:rPr>
                          <m:t>2</m:t>
                        </m:r>
                      </m:sub>
                      <m:sup>
                        <m:r>
                          <a:rPr lang="en-IN" sz="2400" b="0" i="1">
                            <a:latin typeface="Cambria Math" panose="02040503050406030204" pitchFamily="18" charset="0"/>
                          </a:rPr>
                          <m:t>2</m:t>
                        </m:r>
                      </m:sup>
                    </m:sSubSup>
                  </m:oMath>
                </a14:m>
                <a:r>
                  <a:rPr lang="en-IN" sz="2400" dirty="0"/>
                  <a:t> for group 2</a:t>
                </a:r>
              </a:p>
              <a:p>
                <a:pPr algn="just"/>
                <a:r>
                  <a:rPr lang="en-IN" sz="2400" dirty="0"/>
                  <a:t>Sample size n</a:t>
                </a:r>
                <a:r>
                  <a:rPr lang="en-IN" sz="2400" baseline="-25000" dirty="0"/>
                  <a:t>1</a:t>
                </a:r>
                <a:r>
                  <a:rPr lang="en-IN" sz="2400" dirty="0"/>
                  <a:t> for group 1 and n</a:t>
                </a:r>
                <a:r>
                  <a:rPr lang="en-IN" sz="2400" baseline="-25000" dirty="0"/>
                  <a:t>2</a:t>
                </a:r>
                <a:r>
                  <a:rPr lang="en-IN" sz="2400" dirty="0"/>
                  <a:t> group 2  </a:t>
                </a:r>
              </a:p>
              <a:p>
                <a:pPr algn="just"/>
                <a:endParaRPr lang="en-IN" sz="2400" dirty="0"/>
              </a:p>
              <a:p>
                <a:pPr algn="just"/>
                <a:r>
                  <a:rPr lang="en-IN" sz="2400" dirty="0">
                    <a:sym typeface="Wingdings" panose="05000000000000000000" pitchFamily="2" charset="2"/>
                  </a:rPr>
                  <a:t> </a:t>
                </a:r>
                <a:endParaRPr lang="en-IN" sz="2400" dirty="0"/>
              </a:p>
            </p:txBody>
          </p:sp>
        </mc:Choice>
        <mc:Fallback xmlns="">
          <p:sp>
            <p:nvSpPr>
              <p:cNvPr id="8" name="TextBox 7">
                <a:extLst>
                  <a:ext uri="{FF2B5EF4-FFF2-40B4-BE49-F238E27FC236}">
                    <a16:creationId xmlns:a16="http://schemas.microsoft.com/office/drawing/2014/main" id="{0A4EEFD9-4A1A-19C7-6899-135C2BC31180}"/>
                  </a:ext>
                </a:extLst>
              </p:cNvPr>
              <p:cNvSpPr txBox="1">
                <a:spLocks noRot="1" noChangeAspect="1" noMove="1" noResize="1" noEditPoints="1" noAdjustHandles="1" noChangeArrowheads="1" noChangeShapeType="1" noTextEdit="1"/>
              </p:cNvSpPr>
              <p:nvPr/>
            </p:nvSpPr>
            <p:spPr>
              <a:xfrm>
                <a:off x="907831" y="926275"/>
                <a:ext cx="10766408" cy="4652427"/>
              </a:xfrm>
              <a:prstGeom prst="rect">
                <a:avLst/>
              </a:prstGeom>
              <a:blipFill>
                <a:blip r:embed="rId5"/>
                <a:stretch>
                  <a:fillRect l="-1189" t="-1442"/>
                </a:stretch>
              </a:blipFill>
            </p:spPr>
            <p:txBody>
              <a:bodyPr/>
              <a:lstStyle/>
              <a:p>
                <a:r>
                  <a:rPr lang="en-IN">
                    <a:noFill/>
                  </a:rPr>
                  <a:t> </a:t>
                </a:r>
              </a:p>
            </p:txBody>
          </p:sp>
        </mc:Fallback>
      </mc:AlternateContent>
    </p:spTree>
    <p:extLst>
      <p:ext uri="{BB962C8B-B14F-4D97-AF65-F5344CB8AC3E}">
        <p14:creationId xmlns:p14="http://schemas.microsoft.com/office/powerpoint/2010/main" val="141065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293034" y="58664"/>
            <a:ext cx="7943394" cy="707886"/>
          </a:xfrm>
          <a:prstGeom prst="rect">
            <a:avLst/>
          </a:prstGeom>
          <a:noFill/>
        </p:spPr>
        <p:txBody>
          <a:bodyPr wrap="square" rtlCol="0">
            <a:spAutoFit/>
          </a:bodyPr>
          <a:lstStyle/>
          <a:p>
            <a:pPr algn="ctr"/>
            <a:r>
              <a:rPr lang="en-US" sz="4000" dirty="0">
                <a:solidFill>
                  <a:srgbClr val="FF0000"/>
                </a:solidFill>
                <a:latin typeface="Times New Roman" panose="02020603050405020304" pitchFamily="18" charset="0"/>
                <a:cs typeface="Times New Roman" panose="02020603050405020304" pitchFamily="18" charset="0"/>
              </a:rPr>
              <a:t>Methods of EDA</a:t>
            </a:r>
          </a:p>
        </p:txBody>
      </p:sp>
      <p:sp>
        <p:nvSpPr>
          <p:cNvPr id="6" name="TextBox 5">
            <a:extLst>
              <a:ext uri="{FF2B5EF4-FFF2-40B4-BE49-F238E27FC236}">
                <a16:creationId xmlns:a16="http://schemas.microsoft.com/office/drawing/2014/main" id="{193F1DCD-2679-12C6-F540-ECB653948013}"/>
              </a:ext>
            </a:extLst>
          </p:cNvPr>
          <p:cNvSpPr txBox="1"/>
          <p:nvPr/>
        </p:nvSpPr>
        <p:spPr>
          <a:xfrm>
            <a:off x="432937" y="769642"/>
            <a:ext cx="11326123" cy="523220"/>
          </a:xfrm>
          <a:prstGeom prst="rect">
            <a:avLst/>
          </a:prstGeom>
          <a:noFill/>
        </p:spPr>
        <p:txBody>
          <a:bodyPr wrap="square" rtlCol="0">
            <a:spAutoFit/>
          </a:bodyPr>
          <a:lstStyle/>
          <a:p>
            <a:pPr algn="just"/>
            <a:endParaRPr lang="en-US" sz="2800" dirty="0">
              <a:solidFill>
                <a:srgbClr val="171717"/>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582AEAD-DF73-425E-9B6A-FE49C8445AFD}"/>
              </a:ext>
            </a:extLst>
          </p:cNvPr>
          <p:cNvSpPr txBox="1"/>
          <p:nvPr/>
        </p:nvSpPr>
        <p:spPr>
          <a:xfrm>
            <a:off x="432937" y="774622"/>
            <a:ext cx="10975961" cy="954107"/>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solidFill>
                  <a:srgbClr val="FF0000"/>
                </a:solidFill>
              </a:rPr>
              <a:t>Summary Statistics</a:t>
            </a:r>
            <a:r>
              <a:rPr lang="en-US" sz="2800" dirty="0">
                <a:solidFill>
                  <a:srgbClr val="FF0000"/>
                </a:solidFill>
              </a:rPr>
              <a:t>: </a:t>
            </a:r>
            <a:r>
              <a:rPr lang="en-US" sz="2800" dirty="0"/>
              <a:t>Look at aggregate statistics to understand the overall patterns and trends in the data</a:t>
            </a:r>
            <a:endParaRPr lang="en-IN" sz="2800" dirty="0"/>
          </a:p>
        </p:txBody>
      </p:sp>
      <p:pic>
        <p:nvPicPr>
          <p:cNvPr id="11266" name="Picture 2" descr="Summary Statistics Notes: This table presents the descriptive... | Download  Table">
            <a:extLst>
              <a:ext uri="{FF2B5EF4-FFF2-40B4-BE49-F238E27FC236}">
                <a16:creationId xmlns:a16="http://schemas.microsoft.com/office/drawing/2014/main" id="{FF3B857E-0DD5-42B1-B2F5-B4E4AFACA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86" y="1782561"/>
            <a:ext cx="9340947" cy="37038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394DE0-A828-413D-9705-1238CD44E98B}"/>
              </a:ext>
            </a:extLst>
          </p:cNvPr>
          <p:cNvSpPr txBox="1"/>
          <p:nvPr/>
        </p:nvSpPr>
        <p:spPr>
          <a:xfrm>
            <a:off x="432936" y="5540233"/>
            <a:ext cx="10975961" cy="954107"/>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b="1" dirty="0">
                <a:solidFill>
                  <a:srgbClr val="FF0000"/>
                </a:solidFill>
              </a:rPr>
              <a:t>Exploration of Data Subsets</a:t>
            </a:r>
            <a:r>
              <a:rPr lang="en-US" sz="2800" dirty="0">
                <a:solidFill>
                  <a:srgbClr val="FF0000"/>
                </a:solidFill>
              </a:rPr>
              <a:t>: </a:t>
            </a:r>
            <a:r>
              <a:rPr lang="en-US" sz="2800" dirty="0"/>
              <a:t>Analyze specific subsets of the data to uncover more detailed patterns or differences.</a:t>
            </a:r>
            <a:endParaRPr lang="en-IN" sz="2800" dirty="0"/>
          </a:p>
        </p:txBody>
      </p:sp>
    </p:spTree>
    <p:extLst>
      <p:ext uri="{BB962C8B-B14F-4D97-AF65-F5344CB8AC3E}">
        <p14:creationId xmlns:p14="http://schemas.microsoft.com/office/powerpoint/2010/main" val="3366002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t-test-Procedure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0A4EEFD9-4A1A-19C7-6899-135C2BC31180}"/>
              </a:ext>
            </a:extLst>
          </p:cNvPr>
          <p:cNvSpPr txBox="1"/>
          <p:nvPr/>
        </p:nvSpPr>
        <p:spPr>
          <a:xfrm>
            <a:off x="907831" y="926275"/>
            <a:ext cx="10766408" cy="4154984"/>
          </a:xfrm>
          <a:prstGeom prst="rect">
            <a:avLst/>
          </a:prstGeom>
          <a:noFill/>
        </p:spPr>
        <p:txBody>
          <a:bodyPr wrap="square" rtlCol="0">
            <a:spAutoFit/>
          </a:bodyPr>
          <a:lstStyle/>
          <a:p>
            <a:pPr algn="just"/>
            <a:r>
              <a:rPr lang="en-IN" sz="2400" b="1" dirty="0"/>
              <a:t>3. Calculate the Test Statistic</a:t>
            </a:r>
          </a:p>
          <a:p>
            <a:pPr algn="just"/>
            <a:r>
              <a:rPr lang="en-IN" sz="2400" dirty="0"/>
              <a:t>        Equal Variances Assumed (Calculate the pooled variance</a:t>
            </a:r>
            <a:endParaRPr lang="en-IN" sz="2400" dirty="0">
              <a:sym typeface="Wingdings" panose="05000000000000000000" pitchFamily="2" charset="2"/>
            </a:endParaRPr>
          </a:p>
          <a:p>
            <a:pPr algn="just"/>
            <a:endParaRPr lang="en-IN" sz="2400" dirty="0">
              <a:sym typeface="Wingdings" panose="05000000000000000000" pitchFamily="2" charset="2"/>
            </a:endParaRPr>
          </a:p>
          <a:p>
            <a:pPr algn="just"/>
            <a:endParaRPr lang="en-IN" sz="2400" dirty="0">
              <a:sym typeface="Wingdings" panose="05000000000000000000" pitchFamily="2" charset="2"/>
            </a:endParaRPr>
          </a:p>
          <a:p>
            <a:pPr algn="just"/>
            <a:endParaRPr lang="en-IN" sz="2400" dirty="0">
              <a:sym typeface="Wingdings" panose="05000000000000000000" pitchFamily="2" charset="2"/>
            </a:endParaRPr>
          </a:p>
          <a:p>
            <a:r>
              <a:rPr lang="en-IN" sz="2400" dirty="0"/>
              <a:t>Calculate the test statistic:</a:t>
            </a:r>
          </a:p>
          <a:p>
            <a:endParaRPr lang="en-IN" sz="2400" dirty="0"/>
          </a:p>
          <a:p>
            <a:endParaRPr lang="en-IN" sz="2400" dirty="0"/>
          </a:p>
          <a:p>
            <a:r>
              <a:rPr lang="en-IN" sz="2400" dirty="0"/>
              <a:t>4. Calculate Degrees of Freedom  </a:t>
            </a:r>
            <a:r>
              <a:rPr lang="pt-BR" sz="2400" b="1" dirty="0"/>
              <a:t>Equal Variances Assumed          </a:t>
            </a:r>
            <a:r>
              <a:rPr lang="pt-BR" sz="2400" dirty="0"/>
              <a:t>df=n1+n2−2</a:t>
            </a:r>
          </a:p>
          <a:p>
            <a:r>
              <a:rPr lang="en-IN" sz="2400" dirty="0"/>
              <a:t>5. Find t value in table </a:t>
            </a:r>
          </a:p>
          <a:p>
            <a:r>
              <a:rPr lang="en-IN" sz="2400" dirty="0"/>
              <a:t>6. Conclusions </a:t>
            </a:r>
            <a:endParaRPr lang="pt-BR" sz="2400" dirty="0"/>
          </a:p>
        </p:txBody>
      </p:sp>
      <p:pic>
        <p:nvPicPr>
          <p:cNvPr id="2" name="Picture 1">
            <a:extLst>
              <a:ext uri="{FF2B5EF4-FFF2-40B4-BE49-F238E27FC236}">
                <a16:creationId xmlns:a16="http://schemas.microsoft.com/office/drawing/2014/main" id="{05A2685F-5CBA-42D1-8BC7-85E7B657CD21}"/>
              </a:ext>
            </a:extLst>
          </p:cNvPr>
          <p:cNvPicPr>
            <a:picLocks noChangeAspect="1"/>
          </p:cNvPicPr>
          <p:nvPr/>
        </p:nvPicPr>
        <p:blipFill>
          <a:blip r:embed="rId5"/>
          <a:stretch>
            <a:fillRect/>
          </a:stretch>
        </p:blipFill>
        <p:spPr>
          <a:xfrm>
            <a:off x="3842768" y="1794388"/>
            <a:ext cx="2697732" cy="766282"/>
          </a:xfrm>
          <a:prstGeom prst="rect">
            <a:avLst/>
          </a:prstGeom>
        </p:spPr>
      </p:pic>
      <p:pic>
        <p:nvPicPr>
          <p:cNvPr id="3" name="Picture 2">
            <a:extLst>
              <a:ext uri="{FF2B5EF4-FFF2-40B4-BE49-F238E27FC236}">
                <a16:creationId xmlns:a16="http://schemas.microsoft.com/office/drawing/2014/main" id="{059C7853-3DCC-4799-BC4D-BF7D5AD2CE64}"/>
              </a:ext>
            </a:extLst>
          </p:cNvPr>
          <p:cNvPicPr>
            <a:picLocks noChangeAspect="1"/>
          </p:cNvPicPr>
          <p:nvPr/>
        </p:nvPicPr>
        <p:blipFill>
          <a:blip r:embed="rId6"/>
          <a:stretch>
            <a:fillRect/>
          </a:stretch>
        </p:blipFill>
        <p:spPr>
          <a:xfrm>
            <a:off x="3974977" y="3156930"/>
            <a:ext cx="1802803" cy="744636"/>
          </a:xfrm>
          <a:prstGeom prst="rect">
            <a:avLst/>
          </a:prstGeom>
        </p:spPr>
      </p:pic>
    </p:spTree>
    <p:extLst>
      <p:ext uri="{BB962C8B-B14F-4D97-AF65-F5344CB8AC3E}">
        <p14:creationId xmlns:p14="http://schemas.microsoft.com/office/powerpoint/2010/main" val="3293335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 Box 24">
            <a:extLst>
              <a:ext uri="{FF2B5EF4-FFF2-40B4-BE49-F238E27FC236}">
                <a16:creationId xmlns:a16="http://schemas.microsoft.com/office/drawing/2014/main" id="{963D588E-6713-1D84-8B21-E2232DDDA998}"/>
              </a:ext>
            </a:extLst>
          </p:cNvPr>
          <p:cNvSpPr txBox="1">
            <a:spLocks noChangeArrowheads="1"/>
          </p:cNvSpPr>
          <p:nvPr/>
        </p:nvSpPr>
        <p:spPr bwMode="auto">
          <a:xfrm>
            <a:off x="707648" y="649275"/>
            <a:ext cx="11067668"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IN" sz="2400" dirty="0">
                <a:solidFill>
                  <a:srgbClr val="FF0000"/>
                </a:solidFill>
              </a:rPr>
              <a:t>The following data represent weight in kg for 10 males and 12 females </a:t>
            </a:r>
          </a:p>
          <a:p>
            <a:r>
              <a:rPr lang="en-IN" sz="2400" dirty="0">
                <a:solidFill>
                  <a:srgbClr val="FF0000"/>
                </a:solidFill>
              </a:rPr>
              <a:t>Males 80, 75, 95, 55, 60, 70, 75, 72, 80, 65</a:t>
            </a:r>
          </a:p>
          <a:p>
            <a:r>
              <a:rPr lang="en-IN" sz="2400" dirty="0">
                <a:solidFill>
                  <a:srgbClr val="FF0000"/>
                </a:solidFill>
              </a:rPr>
              <a:t>Females  60, 70, 50, 85, 45, 60, 80. 65, 70, 62, 77, 82 Show that  hypothesis </a:t>
            </a:r>
          </a:p>
          <a:p>
            <a:endParaRPr lang="en-IN" sz="2400" dirty="0">
              <a:solidFill>
                <a:srgbClr val="FF0000"/>
              </a:solidFill>
            </a:endParaRPr>
          </a:p>
          <a:p>
            <a:r>
              <a:rPr lang="en-IN" sz="2400" dirty="0">
                <a:solidFill>
                  <a:srgbClr val="FF0000"/>
                </a:solidFill>
              </a:rPr>
              <a:t>Step 1: Hypotheses:</a:t>
            </a:r>
          </a:p>
          <a:p>
            <a:r>
              <a:rPr lang="en-IN" sz="2400" dirty="0"/>
              <a:t>Null Hypothesis (H0​): There is no significant difference between the mean weight of males and females. H0:</a:t>
            </a:r>
            <a:r>
              <a:rPr lang="el-GR" sz="2400" dirty="0"/>
              <a:t>μ</a:t>
            </a:r>
            <a:r>
              <a:rPr lang="en-IN" sz="2400" baseline="-25000" dirty="0"/>
              <a:t>males</a:t>
            </a:r>
            <a:r>
              <a:rPr lang="en-IN" sz="2400" dirty="0"/>
              <a:t>=</a:t>
            </a:r>
            <a:r>
              <a:rPr lang="el-GR" sz="2400" dirty="0"/>
              <a:t>μ</a:t>
            </a:r>
            <a:r>
              <a:rPr lang="en-IN" sz="2400" baseline="-25000" dirty="0"/>
              <a:t>females</a:t>
            </a:r>
          </a:p>
          <a:p>
            <a:r>
              <a:rPr lang="en-US" sz="2400" dirty="0"/>
              <a:t>Alternative Hypothesis (H1​): There is a significant difference between the mean weight of males and females.</a:t>
            </a:r>
            <a:r>
              <a:rPr lang="en-IN" sz="2400" dirty="0"/>
              <a:t>​H1​:</a:t>
            </a:r>
            <a:r>
              <a:rPr lang="el-GR" sz="2400" dirty="0"/>
              <a:t>μ</a:t>
            </a:r>
            <a:r>
              <a:rPr lang="en-IN" sz="2400" baseline="-25000" dirty="0"/>
              <a:t>males​</a:t>
            </a:r>
            <a:r>
              <a:rPr lang="en-IN" sz="2400" dirty="0">
                <a:sym typeface="Symbol" panose="05050102010706020507" pitchFamily="18" charset="2"/>
              </a:rPr>
              <a:t></a:t>
            </a:r>
            <a:r>
              <a:rPr lang="el-GR" sz="2400" dirty="0"/>
              <a:t>μ</a:t>
            </a:r>
            <a:r>
              <a:rPr lang="en-IN" sz="2400" baseline="-25000" dirty="0"/>
              <a:t>females​</a:t>
            </a:r>
          </a:p>
          <a:p>
            <a:endParaRPr lang="en-IN" sz="2400" baseline="-25000" dirty="0">
              <a:solidFill>
                <a:srgbClr val="FF0000"/>
              </a:solidFill>
            </a:endParaRPr>
          </a:p>
          <a:p>
            <a:r>
              <a:rPr lang="en-IN" sz="2400" dirty="0">
                <a:solidFill>
                  <a:srgbClr val="FF0000"/>
                </a:solidFill>
              </a:rPr>
              <a:t>Step 3: Calculate Sample Statistics:</a:t>
            </a:r>
          </a:p>
          <a:p>
            <a:r>
              <a:rPr lang="en-IN" sz="2400" b="1" dirty="0"/>
              <a:t>Males</a:t>
            </a:r>
            <a:r>
              <a:rPr lang="en-IN" sz="2400" dirty="0"/>
              <a:t>:                                                                       Deviations </a:t>
            </a:r>
          </a:p>
          <a:p>
            <a:endParaRPr lang="en-IN" sz="2400" dirty="0">
              <a:solidFill>
                <a:srgbClr val="FF0000"/>
              </a:solidFill>
            </a:endParaRPr>
          </a:p>
        </p:txBody>
      </p:sp>
      <p:pic>
        <p:nvPicPr>
          <p:cNvPr id="3" name="Picture 2">
            <a:extLst>
              <a:ext uri="{FF2B5EF4-FFF2-40B4-BE49-F238E27FC236}">
                <a16:creationId xmlns:a16="http://schemas.microsoft.com/office/drawing/2014/main" id="{E4CFA689-E2D7-437C-AE06-FDAE08E7BD79}"/>
              </a:ext>
            </a:extLst>
          </p:cNvPr>
          <p:cNvPicPr>
            <a:picLocks noChangeAspect="1"/>
          </p:cNvPicPr>
          <p:nvPr/>
        </p:nvPicPr>
        <p:blipFill>
          <a:blip r:embed="rId5"/>
          <a:stretch>
            <a:fillRect/>
          </a:stretch>
        </p:blipFill>
        <p:spPr>
          <a:xfrm>
            <a:off x="599308" y="4893705"/>
            <a:ext cx="5496692" cy="628738"/>
          </a:xfrm>
          <a:prstGeom prst="rect">
            <a:avLst/>
          </a:prstGeom>
        </p:spPr>
      </p:pic>
      <p:pic>
        <p:nvPicPr>
          <p:cNvPr id="5" name="Picture 4">
            <a:extLst>
              <a:ext uri="{FF2B5EF4-FFF2-40B4-BE49-F238E27FC236}">
                <a16:creationId xmlns:a16="http://schemas.microsoft.com/office/drawing/2014/main" id="{641FB6B6-B56E-4F77-AB05-FC19BACCDB60}"/>
              </a:ext>
            </a:extLst>
          </p:cNvPr>
          <p:cNvPicPr>
            <a:picLocks noChangeAspect="1"/>
          </p:cNvPicPr>
          <p:nvPr/>
        </p:nvPicPr>
        <p:blipFill>
          <a:blip r:embed="rId6"/>
          <a:stretch>
            <a:fillRect/>
          </a:stretch>
        </p:blipFill>
        <p:spPr>
          <a:xfrm>
            <a:off x="6096000" y="5016860"/>
            <a:ext cx="5786576" cy="397552"/>
          </a:xfrm>
          <a:prstGeom prst="rect">
            <a:avLst/>
          </a:prstGeom>
        </p:spPr>
      </p:pic>
      <p:pic>
        <p:nvPicPr>
          <p:cNvPr id="8" name="Picture 7">
            <a:extLst>
              <a:ext uri="{FF2B5EF4-FFF2-40B4-BE49-F238E27FC236}">
                <a16:creationId xmlns:a16="http://schemas.microsoft.com/office/drawing/2014/main" id="{6C31AC4F-7506-41B6-861E-E554D80DF5F5}"/>
              </a:ext>
            </a:extLst>
          </p:cNvPr>
          <p:cNvPicPr>
            <a:picLocks noChangeAspect="1"/>
          </p:cNvPicPr>
          <p:nvPr/>
        </p:nvPicPr>
        <p:blipFill>
          <a:blip r:embed="rId7"/>
          <a:stretch>
            <a:fillRect/>
          </a:stretch>
        </p:blipFill>
        <p:spPr>
          <a:xfrm>
            <a:off x="6551951" y="5402072"/>
            <a:ext cx="4767414" cy="495316"/>
          </a:xfrm>
          <a:prstGeom prst="rect">
            <a:avLst/>
          </a:prstGeom>
        </p:spPr>
      </p:pic>
    </p:spTree>
    <p:extLst>
      <p:ext uri="{BB962C8B-B14F-4D97-AF65-F5344CB8AC3E}">
        <p14:creationId xmlns:p14="http://schemas.microsoft.com/office/powerpoint/2010/main" val="108890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 Box 24">
            <a:extLst>
              <a:ext uri="{FF2B5EF4-FFF2-40B4-BE49-F238E27FC236}">
                <a16:creationId xmlns:a16="http://schemas.microsoft.com/office/drawing/2014/main" id="{963D588E-6713-1D84-8B21-E2232DDDA998}"/>
              </a:ext>
            </a:extLst>
          </p:cNvPr>
          <p:cNvSpPr txBox="1">
            <a:spLocks noChangeArrowheads="1"/>
          </p:cNvSpPr>
          <p:nvPr/>
        </p:nvSpPr>
        <p:spPr bwMode="auto">
          <a:xfrm>
            <a:off x="707648" y="649275"/>
            <a:ext cx="11067668"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IN" sz="2400" dirty="0"/>
          </a:p>
          <a:p>
            <a:endParaRPr lang="en-IN" sz="2400" dirty="0"/>
          </a:p>
          <a:p>
            <a:endParaRPr lang="en-IN" sz="2400" dirty="0"/>
          </a:p>
          <a:p>
            <a:r>
              <a:rPr lang="en-IN" sz="2400" dirty="0"/>
              <a:t>Sample Size (n1​)=10</a:t>
            </a:r>
          </a:p>
          <a:p>
            <a:endParaRPr lang="en-IN" sz="2400" dirty="0"/>
          </a:p>
          <a:p>
            <a:r>
              <a:rPr lang="en-IN" sz="2400" dirty="0"/>
              <a:t>For Females </a:t>
            </a:r>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r>
              <a:rPr lang="en-IN" sz="2400" dirty="0"/>
              <a:t>S</a:t>
            </a:r>
            <a:r>
              <a:rPr lang="en-IN" sz="2400" baseline="-25000" dirty="0"/>
              <a:t>2</a:t>
            </a:r>
            <a:r>
              <a:rPr lang="en-IN" sz="2400" baseline="30000" dirty="0"/>
              <a:t>2 </a:t>
            </a:r>
            <a:r>
              <a:rPr lang="en-IN" sz="2400" dirty="0"/>
              <a:t> = 192.23</a:t>
            </a:r>
          </a:p>
          <a:p>
            <a:r>
              <a:rPr lang="en-IN" sz="2400" dirty="0"/>
              <a:t>Sample size = 12</a:t>
            </a:r>
          </a:p>
          <a:p>
            <a:endParaRPr lang="en-IN" sz="2400" dirty="0"/>
          </a:p>
          <a:p>
            <a:endParaRPr lang="en-IN" sz="2400" dirty="0"/>
          </a:p>
          <a:p>
            <a:endParaRPr lang="en-IN" sz="2400" dirty="0"/>
          </a:p>
          <a:p>
            <a:endParaRPr lang="en-IN" sz="2400" dirty="0"/>
          </a:p>
        </p:txBody>
      </p:sp>
      <p:pic>
        <p:nvPicPr>
          <p:cNvPr id="5" name="Picture 4">
            <a:extLst>
              <a:ext uri="{FF2B5EF4-FFF2-40B4-BE49-F238E27FC236}">
                <a16:creationId xmlns:a16="http://schemas.microsoft.com/office/drawing/2014/main" id="{44E55E8F-DBF9-46D9-B339-393A15F3D01F}"/>
              </a:ext>
            </a:extLst>
          </p:cNvPr>
          <p:cNvPicPr>
            <a:picLocks noChangeAspect="1"/>
          </p:cNvPicPr>
          <p:nvPr/>
        </p:nvPicPr>
        <p:blipFill>
          <a:blip r:embed="rId5"/>
          <a:stretch>
            <a:fillRect/>
          </a:stretch>
        </p:blipFill>
        <p:spPr>
          <a:xfrm>
            <a:off x="1236845" y="2984833"/>
            <a:ext cx="6487430" cy="552527"/>
          </a:xfrm>
          <a:prstGeom prst="rect">
            <a:avLst/>
          </a:prstGeom>
        </p:spPr>
      </p:pic>
      <p:pic>
        <p:nvPicPr>
          <p:cNvPr id="8" name="Picture 7">
            <a:extLst>
              <a:ext uri="{FF2B5EF4-FFF2-40B4-BE49-F238E27FC236}">
                <a16:creationId xmlns:a16="http://schemas.microsoft.com/office/drawing/2014/main" id="{37948235-5FC0-4DB0-A3D8-17AA4363FD58}"/>
              </a:ext>
            </a:extLst>
          </p:cNvPr>
          <p:cNvPicPr>
            <a:picLocks noChangeAspect="1"/>
          </p:cNvPicPr>
          <p:nvPr/>
        </p:nvPicPr>
        <p:blipFill>
          <a:blip r:embed="rId6"/>
          <a:stretch>
            <a:fillRect/>
          </a:stretch>
        </p:blipFill>
        <p:spPr>
          <a:xfrm>
            <a:off x="1074507" y="759563"/>
            <a:ext cx="7491567" cy="760015"/>
          </a:xfrm>
          <a:prstGeom prst="rect">
            <a:avLst/>
          </a:prstGeom>
        </p:spPr>
      </p:pic>
      <p:pic>
        <p:nvPicPr>
          <p:cNvPr id="9" name="Picture 8">
            <a:extLst>
              <a:ext uri="{FF2B5EF4-FFF2-40B4-BE49-F238E27FC236}">
                <a16:creationId xmlns:a16="http://schemas.microsoft.com/office/drawing/2014/main" id="{21E01429-6011-4135-AC1B-A49FFEDFE106}"/>
              </a:ext>
            </a:extLst>
          </p:cNvPr>
          <p:cNvPicPr>
            <a:picLocks noChangeAspect="1"/>
          </p:cNvPicPr>
          <p:nvPr/>
        </p:nvPicPr>
        <p:blipFill>
          <a:blip r:embed="rId7"/>
          <a:stretch>
            <a:fillRect/>
          </a:stretch>
        </p:blipFill>
        <p:spPr>
          <a:xfrm>
            <a:off x="918752" y="3722026"/>
            <a:ext cx="7436996" cy="480481"/>
          </a:xfrm>
          <a:prstGeom prst="rect">
            <a:avLst/>
          </a:prstGeom>
        </p:spPr>
      </p:pic>
      <p:pic>
        <p:nvPicPr>
          <p:cNvPr id="10" name="Picture 9">
            <a:extLst>
              <a:ext uri="{FF2B5EF4-FFF2-40B4-BE49-F238E27FC236}">
                <a16:creationId xmlns:a16="http://schemas.microsoft.com/office/drawing/2014/main" id="{AC352F0F-DA3D-4B58-BF82-488D29E42BFC}"/>
              </a:ext>
            </a:extLst>
          </p:cNvPr>
          <p:cNvPicPr>
            <a:picLocks noChangeAspect="1"/>
          </p:cNvPicPr>
          <p:nvPr/>
        </p:nvPicPr>
        <p:blipFill>
          <a:blip r:embed="rId8"/>
          <a:stretch>
            <a:fillRect/>
          </a:stretch>
        </p:blipFill>
        <p:spPr>
          <a:xfrm>
            <a:off x="864181" y="4387173"/>
            <a:ext cx="7491567" cy="834169"/>
          </a:xfrm>
          <a:prstGeom prst="rect">
            <a:avLst/>
          </a:prstGeom>
        </p:spPr>
      </p:pic>
    </p:spTree>
    <p:extLst>
      <p:ext uri="{BB962C8B-B14F-4D97-AF65-F5344CB8AC3E}">
        <p14:creationId xmlns:p14="http://schemas.microsoft.com/office/powerpoint/2010/main" val="12732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Two sample t-test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 Box 24">
            <a:extLst>
              <a:ext uri="{FF2B5EF4-FFF2-40B4-BE49-F238E27FC236}">
                <a16:creationId xmlns:a16="http://schemas.microsoft.com/office/drawing/2014/main" id="{963D588E-6713-1D84-8B21-E2232DDDA998}"/>
              </a:ext>
            </a:extLst>
          </p:cNvPr>
          <p:cNvSpPr txBox="1">
            <a:spLocks noChangeArrowheads="1"/>
          </p:cNvSpPr>
          <p:nvPr/>
        </p:nvSpPr>
        <p:spPr bwMode="auto">
          <a:xfrm>
            <a:off x="720348" y="256119"/>
            <a:ext cx="11067668"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IN" sz="2400" dirty="0"/>
          </a:p>
          <a:p>
            <a:r>
              <a:rPr lang="en-IN" sz="2400" dirty="0"/>
              <a:t>4. Calculate t values</a:t>
            </a:r>
          </a:p>
          <a:p>
            <a:endParaRPr lang="en-IN" sz="2400" dirty="0"/>
          </a:p>
          <a:p>
            <a:r>
              <a:rPr lang="en-IN" sz="2400" dirty="0"/>
              <a:t>                                                                                       = = 210.56</a:t>
            </a:r>
          </a:p>
          <a:p>
            <a:endParaRPr lang="en-IN" sz="2400" dirty="0"/>
          </a:p>
          <a:p>
            <a:r>
              <a:rPr lang="en-IN" sz="2400" dirty="0"/>
              <a:t>					= 0.29								</a:t>
            </a:r>
          </a:p>
          <a:p>
            <a:r>
              <a:rPr lang="en-US" sz="2400" dirty="0"/>
              <a:t>4. Calculate 5.Degrees of Freedom</a:t>
            </a:r>
            <a:r>
              <a:rPr lang="en-IN" sz="2400" dirty="0"/>
              <a:t>	 df = n</a:t>
            </a:r>
            <a:r>
              <a:rPr lang="en-IN" sz="2400" baseline="-25000" dirty="0"/>
              <a:t>1</a:t>
            </a:r>
            <a:r>
              <a:rPr lang="en-IN" sz="2400" dirty="0"/>
              <a:t> +n</a:t>
            </a:r>
            <a:r>
              <a:rPr lang="en-IN" sz="2400" baseline="-25000" dirty="0"/>
              <a:t>2</a:t>
            </a:r>
            <a:r>
              <a:rPr lang="en-IN" sz="2400" dirty="0"/>
              <a:t>-2 =20	</a:t>
            </a:r>
          </a:p>
          <a:p>
            <a:r>
              <a:rPr lang="en-US" sz="2400" b="1" dirty="0"/>
              <a:t>5. Find the p-value</a:t>
            </a:r>
            <a:endParaRPr lang="en-US" sz="2400" dirty="0"/>
          </a:p>
          <a:p>
            <a:r>
              <a:rPr lang="en-US" sz="2400" dirty="0"/>
              <a:t>Use a t-distribution table or calculator to find the p-value for t=0.29 df=20.</a:t>
            </a:r>
          </a:p>
          <a:p>
            <a:r>
              <a:rPr lang="en-US" sz="2400" dirty="0"/>
              <a:t>For a two-tailed test, you compare the p-value to your significance level (α typically 0.05)</a:t>
            </a:r>
          </a:p>
          <a:p>
            <a:r>
              <a:rPr lang="en-IN" sz="2400" dirty="0"/>
              <a:t>6. Make a Decision</a:t>
            </a:r>
          </a:p>
          <a:p>
            <a:r>
              <a:rPr lang="en-US" sz="2400" dirty="0"/>
              <a:t>If the p-value is large (e.g., greater than 0.05), fail to reject the null hypothesis. There is no significant difference in average weights between males and females.</a:t>
            </a:r>
          </a:p>
          <a:p>
            <a:r>
              <a:rPr lang="en-US" sz="2400" dirty="0"/>
              <a:t>Perform the above calculations to finalize the results. The t-test result indicates whether there is a significant difference in average weights between the two groups.</a:t>
            </a:r>
            <a:endParaRPr lang="en-IN" sz="2400" dirty="0"/>
          </a:p>
        </p:txBody>
      </p:sp>
      <p:pic>
        <p:nvPicPr>
          <p:cNvPr id="11" name="Picture 10">
            <a:extLst>
              <a:ext uri="{FF2B5EF4-FFF2-40B4-BE49-F238E27FC236}">
                <a16:creationId xmlns:a16="http://schemas.microsoft.com/office/drawing/2014/main" id="{CC0F6C13-CCE7-456E-BE76-F9AC1D5E2242}"/>
              </a:ext>
            </a:extLst>
          </p:cNvPr>
          <p:cNvPicPr>
            <a:picLocks noChangeAspect="1"/>
          </p:cNvPicPr>
          <p:nvPr/>
        </p:nvPicPr>
        <p:blipFill>
          <a:blip r:embed="rId5"/>
          <a:stretch>
            <a:fillRect/>
          </a:stretch>
        </p:blipFill>
        <p:spPr>
          <a:xfrm>
            <a:off x="1932267" y="1061193"/>
            <a:ext cx="5096586" cy="685896"/>
          </a:xfrm>
          <a:prstGeom prst="rect">
            <a:avLst/>
          </a:prstGeom>
        </p:spPr>
      </p:pic>
      <p:pic>
        <p:nvPicPr>
          <p:cNvPr id="12" name="Picture 11">
            <a:extLst>
              <a:ext uri="{FF2B5EF4-FFF2-40B4-BE49-F238E27FC236}">
                <a16:creationId xmlns:a16="http://schemas.microsoft.com/office/drawing/2014/main" id="{59407167-8EAD-4438-8F67-E674D200371C}"/>
              </a:ext>
            </a:extLst>
          </p:cNvPr>
          <p:cNvPicPr>
            <a:picLocks noChangeAspect="1"/>
          </p:cNvPicPr>
          <p:nvPr/>
        </p:nvPicPr>
        <p:blipFill>
          <a:blip r:embed="rId6"/>
          <a:stretch>
            <a:fillRect/>
          </a:stretch>
        </p:blipFill>
        <p:spPr>
          <a:xfrm>
            <a:off x="2155597" y="1747089"/>
            <a:ext cx="3258005" cy="952633"/>
          </a:xfrm>
          <a:prstGeom prst="rect">
            <a:avLst/>
          </a:prstGeom>
        </p:spPr>
      </p:pic>
    </p:spTree>
    <p:extLst>
      <p:ext uri="{BB962C8B-B14F-4D97-AF65-F5344CB8AC3E}">
        <p14:creationId xmlns:p14="http://schemas.microsoft.com/office/powerpoint/2010/main" val="23654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Z-test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 Box 24">
            <a:extLst>
              <a:ext uri="{FF2B5EF4-FFF2-40B4-BE49-F238E27FC236}">
                <a16:creationId xmlns:a16="http://schemas.microsoft.com/office/drawing/2014/main" id="{963D588E-6713-1D84-8B21-E2232DDDA998}"/>
              </a:ext>
            </a:extLst>
          </p:cNvPr>
          <p:cNvSpPr txBox="1">
            <a:spLocks noChangeArrowheads="1"/>
          </p:cNvSpPr>
          <p:nvPr/>
        </p:nvSpPr>
        <p:spPr bwMode="auto">
          <a:xfrm>
            <a:off x="707648" y="649275"/>
            <a:ext cx="1106766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buFont typeface="Wingdings" panose="05000000000000000000" pitchFamily="2" charset="2"/>
              <a:buChar char="ü"/>
            </a:pPr>
            <a:r>
              <a:rPr lang="en-US" sz="2400" dirty="0"/>
              <a:t>A Z-test is a statistical test used to determine whether there is a significant difference between sample and population means or between the means of two independent samples. It is based on the Z-distribution, which is a special case of the normal distribution with a mean of 0 and a standard deviation of 1. The Z-test is appropriate when the sample size is large (typically n&gt;30) or when the population variance is known</a:t>
            </a:r>
          </a:p>
          <a:p>
            <a:r>
              <a:rPr lang="en-IN" sz="2400" dirty="0">
                <a:solidFill>
                  <a:srgbClr val="FF0000"/>
                </a:solidFill>
              </a:rPr>
              <a:t>Assumption </a:t>
            </a:r>
          </a:p>
          <a:p>
            <a:pPr marL="342900" indent="-342900">
              <a:buFont typeface="Wingdings" panose="05000000000000000000" pitchFamily="2" charset="2"/>
              <a:buChar char="§"/>
            </a:pPr>
            <a:r>
              <a:rPr lang="en-IN" sz="2400" dirty="0"/>
              <a:t>Population is normally distributed </a:t>
            </a:r>
          </a:p>
          <a:p>
            <a:pPr marL="342900" indent="-342900">
              <a:buFont typeface="Wingdings" panose="05000000000000000000" pitchFamily="2" charset="2"/>
              <a:buChar char="§"/>
            </a:pPr>
            <a:r>
              <a:rPr lang="en-IN" sz="2400" dirty="0"/>
              <a:t>The sample is </a:t>
            </a:r>
            <a:r>
              <a:rPr lang="en-IN" sz="2400" dirty="0" err="1"/>
              <a:t>drwon</a:t>
            </a:r>
            <a:r>
              <a:rPr lang="en-IN" sz="2400" dirty="0"/>
              <a:t> at random </a:t>
            </a:r>
          </a:p>
          <a:p>
            <a:pPr marL="342900" indent="-342900">
              <a:buFont typeface="Wingdings" panose="05000000000000000000" pitchFamily="2" charset="2"/>
              <a:buChar char="§"/>
            </a:pPr>
            <a:endParaRPr lang="en-IN" sz="2400" dirty="0"/>
          </a:p>
          <a:p>
            <a:r>
              <a:rPr lang="en-IN" sz="2400" dirty="0">
                <a:solidFill>
                  <a:srgbClr val="FF0000"/>
                </a:solidFill>
              </a:rPr>
              <a:t>Condition </a:t>
            </a:r>
          </a:p>
          <a:p>
            <a:pPr marL="342900" indent="-342900">
              <a:buFont typeface="Wingdings" panose="05000000000000000000" pitchFamily="2" charset="2"/>
              <a:buChar char="ü"/>
            </a:pPr>
            <a:r>
              <a:rPr lang="en-IN" sz="2400" dirty="0"/>
              <a:t>Population standard deviation </a:t>
            </a:r>
            <a:r>
              <a:rPr lang="en-IN" sz="2400" dirty="0">
                <a:sym typeface="Symbol" panose="05050102010706020507" pitchFamily="18" charset="2"/>
              </a:rPr>
              <a:t> is known </a:t>
            </a:r>
          </a:p>
          <a:p>
            <a:pPr marL="342900" indent="-342900">
              <a:buFont typeface="Wingdings" panose="05000000000000000000" pitchFamily="2" charset="2"/>
              <a:buChar char="ü"/>
            </a:pPr>
            <a:r>
              <a:rPr lang="en-IN" sz="2400" dirty="0">
                <a:sym typeface="Symbol" panose="05050102010706020507" pitchFamily="18" charset="2"/>
              </a:rPr>
              <a:t>Size of the sample is large (n&gt;30)</a:t>
            </a:r>
            <a:endParaRPr lang="en-IN" sz="2400" dirty="0"/>
          </a:p>
        </p:txBody>
      </p:sp>
      <p:sp>
        <p:nvSpPr>
          <p:cNvPr id="3" name="TextBox 2">
            <a:extLst>
              <a:ext uri="{FF2B5EF4-FFF2-40B4-BE49-F238E27FC236}">
                <a16:creationId xmlns:a16="http://schemas.microsoft.com/office/drawing/2014/main" id="{F993B3B8-441B-4C5B-AE35-9EB192E00914}"/>
              </a:ext>
            </a:extLst>
          </p:cNvPr>
          <p:cNvSpPr txBox="1"/>
          <p:nvPr/>
        </p:nvSpPr>
        <p:spPr>
          <a:xfrm>
            <a:off x="7620000" y="2749220"/>
            <a:ext cx="3378200" cy="1754326"/>
          </a:xfrm>
          <a:prstGeom prst="rect">
            <a:avLst/>
          </a:prstGeom>
          <a:noFill/>
        </p:spPr>
        <p:txBody>
          <a:bodyPr wrap="square" rtlCol="0">
            <a:spAutoFit/>
          </a:bodyPr>
          <a:lstStyle/>
          <a:p>
            <a:r>
              <a:rPr lang="en-IN" dirty="0"/>
              <a:t>One-Sample Z-Test</a:t>
            </a:r>
          </a:p>
          <a:p>
            <a:endParaRPr lang="en-IN" dirty="0"/>
          </a:p>
          <a:p>
            <a:endParaRPr lang="en-IN" dirty="0"/>
          </a:p>
          <a:p>
            <a:endParaRPr lang="en-IN" dirty="0"/>
          </a:p>
          <a:p>
            <a:r>
              <a:rPr lang="en-IN" dirty="0"/>
              <a:t>Two-Sample Z-Test</a:t>
            </a:r>
          </a:p>
          <a:p>
            <a:endParaRPr lang="en-IN" dirty="0"/>
          </a:p>
        </p:txBody>
      </p:sp>
      <p:pic>
        <p:nvPicPr>
          <p:cNvPr id="5" name="Picture 4">
            <a:extLst>
              <a:ext uri="{FF2B5EF4-FFF2-40B4-BE49-F238E27FC236}">
                <a16:creationId xmlns:a16="http://schemas.microsoft.com/office/drawing/2014/main" id="{F8E83E50-051D-47ED-A78D-F72FDF5021A0}"/>
              </a:ext>
            </a:extLst>
          </p:cNvPr>
          <p:cNvPicPr>
            <a:picLocks noChangeAspect="1"/>
          </p:cNvPicPr>
          <p:nvPr/>
        </p:nvPicPr>
        <p:blipFill>
          <a:blip r:embed="rId5"/>
          <a:stretch>
            <a:fillRect/>
          </a:stretch>
        </p:blipFill>
        <p:spPr>
          <a:xfrm>
            <a:off x="8035665" y="3056230"/>
            <a:ext cx="962159" cy="552527"/>
          </a:xfrm>
          <a:prstGeom prst="rect">
            <a:avLst/>
          </a:prstGeom>
        </p:spPr>
      </p:pic>
      <p:pic>
        <p:nvPicPr>
          <p:cNvPr id="8" name="Picture 7">
            <a:extLst>
              <a:ext uri="{FF2B5EF4-FFF2-40B4-BE49-F238E27FC236}">
                <a16:creationId xmlns:a16="http://schemas.microsoft.com/office/drawing/2014/main" id="{23B72E7A-D37F-4E19-B839-6B65AE716447}"/>
              </a:ext>
            </a:extLst>
          </p:cNvPr>
          <p:cNvPicPr>
            <a:picLocks noChangeAspect="1"/>
          </p:cNvPicPr>
          <p:nvPr/>
        </p:nvPicPr>
        <p:blipFill>
          <a:blip r:embed="rId6"/>
          <a:stretch>
            <a:fillRect/>
          </a:stretch>
        </p:blipFill>
        <p:spPr>
          <a:xfrm>
            <a:off x="7888006" y="4193532"/>
            <a:ext cx="1257475" cy="733527"/>
          </a:xfrm>
          <a:prstGeom prst="rect">
            <a:avLst/>
          </a:prstGeom>
        </p:spPr>
      </p:pic>
    </p:spTree>
    <p:extLst>
      <p:ext uri="{BB962C8B-B14F-4D97-AF65-F5344CB8AC3E}">
        <p14:creationId xmlns:p14="http://schemas.microsoft.com/office/powerpoint/2010/main" val="18891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7" name="TextBox 6">
            <a:extLst>
              <a:ext uri="{FF2B5EF4-FFF2-40B4-BE49-F238E27FC236}">
                <a16:creationId xmlns:a16="http://schemas.microsoft.com/office/drawing/2014/main" id="{813EAEC9-5A1F-4E03-A930-8D9D9B4D0201}"/>
              </a:ext>
            </a:extLst>
          </p:cNvPr>
          <p:cNvSpPr txBox="1"/>
          <p:nvPr/>
        </p:nvSpPr>
        <p:spPr>
          <a:xfrm>
            <a:off x="2266229" y="64500"/>
            <a:ext cx="7344228" cy="584775"/>
          </a:xfrm>
          <a:prstGeom prst="rect">
            <a:avLst/>
          </a:prstGeom>
          <a:noFill/>
        </p:spPr>
        <p:txBody>
          <a:bodyPr wrap="square" rtlCol="0">
            <a:spAutoFit/>
          </a:bodyPr>
          <a:lstStyle/>
          <a:p>
            <a:pPr algn="ctr"/>
            <a:r>
              <a:rPr lang="en-IN" sz="3200" dirty="0"/>
              <a:t>Z-test-steps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 Box 24">
            <a:extLst>
              <a:ext uri="{FF2B5EF4-FFF2-40B4-BE49-F238E27FC236}">
                <a16:creationId xmlns:a16="http://schemas.microsoft.com/office/drawing/2014/main" id="{963D588E-6713-1D84-8B21-E2232DDDA998}"/>
              </a:ext>
            </a:extLst>
          </p:cNvPr>
          <p:cNvSpPr txBox="1">
            <a:spLocks noChangeArrowheads="1"/>
          </p:cNvSpPr>
          <p:nvPr/>
        </p:nvSpPr>
        <p:spPr bwMode="auto">
          <a:xfrm>
            <a:off x="168466" y="926275"/>
            <a:ext cx="1106766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AutoNum type="arabicPeriod"/>
            </a:pPr>
            <a:r>
              <a:rPr lang="en-IN" sz="2800" dirty="0">
                <a:latin typeface="Times New Roman" panose="02020603050405020304" pitchFamily="18" charset="0"/>
                <a:cs typeface="Times New Roman" panose="02020603050405020304" pitchFamily="18" charset="0"/>
              </a:rPr>
              <a:t>State the Hypotheses</a:t>
            </a:r>
          </a:p>
          <a:p>
            <a:r>
              <a:rPr lang="en-US" sz="2400" dirty="0">
                <a:latin typeface="Times New Roman" panose="02020603050405020304" pitchFamily="18" charset="0"/>
                <a:cs typeface="Times New Roman" panose="02020603050405020304" pitchFamily="18" charset="0"/>
              </a:rPr>
              <a:t>Null Hypothesis (H0​): There is no effect or difference.</a:t>
            </a:r>
          </a:p>
          <a:p>
            <a:r>
              <a:rPr lang="en-US" sz="2400" dirty="0">
                <a:latin typeface="Times New Roman" panose="02020603050405020304" pitchFamily="18" charset="0"/>
                <a:cs typeface="Times New Roman" panose="02020603050405020304" pitchFamily="18" charset="0"/>
              </a:rPr>
              <a:t>Alternative Hypothesis (H1​): There is a significant effect or difference.</a:t>
            </a:r>
          </a:p>
          <a:p>
            <a:r>
              <a:rPr lang="en-IN" sz="2400" dirty="0">
                <a:latin typeface="Times New Roman" panose="02020603050405020304" pitchFamily="18" charset="0"/>
                <a:cs typeface="Times New Roman" panose="02020603050405020304" pitchFamily="18" charset="0"/>
              </a:rPr>
              <a:t>2. Calculate the Z-Statistic:</a:t>
            </a:r>
          </a:p>
          <a:p>
            <a:r>
              <a:rPr lang="en-IN" sz="2400" dirty="0">
                <a:latin typeface="Times New Roman" panose="02020603050405020304" pitchFamily="18" charset="0"/>
                <a:cs typeface="Times New Roman" panose="02020603050405020304" pitchFamily="18" charset="0"/>
              </a:rPr>
              <a:t>3. Determine the p-value:</a:t>
            </a:r>
          </a:p>
          <a:p>
            <a:r>
              <a:rPr lang="en-IN" sz="2400" dirty="0">
                <a:latin typeface="Times New Roman" panose="02020603050405020304" pitchFamily="18" charset="0"/>
                <a:cs typeface="Times New Roman" panose="02020603050405020304" pitchFamily="18" charset="0"/>
              </a:rPr>
              <a:t>4. Make a Decision</a:t>
            </a:r>
          </a:p>
          <a:p>
            <a:r>
              <a:rPr lang="en-IN" sz="2400" dirty="0">
                <a:latin typeface="Times New Roman" panose="02020603050405020304" pitchFamily="18" charset="0"/>
                <a:cs typeface="Times New Roman" panose="02020603050405020304" pitchFamily="18" charset="0"/>
              </a:rPr>
              <a:t>5. Report the Results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2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3" name="TextBox 2">
            <a:extLst>
              <a:ext uri="{FF2B5EF4-FFF2-40B4-BE49-F238E27FC236}">
                <a16:creationId xmlns:a16="http://schemas.microsoft.com/office/drawing/2014/main" id="{BE744002-DAF1-99AB-4B5D-4AC14E46972A}"/>
              </a:ext>
            </a:extLst>
          </p:cNvPr>
          <p:cNvSpPr txBox="1"/>
          <p:nvPr/>
        </p:nvSpPr>
        <p:spPr>
          <a:xfrm>
            <a:off x="2522071" y="274195"/>
            <a:ext cx="7344228" cy="584775"/>
          </a:xfrm>
          <a:prstGeom prst="rect">
            <a:avLst/>
          </a:prstGeom>
          <a:noFill/>
        </p:spPr>
        <p:txBody>
          <a:bodyPr wrap="square" rtlCol="0">
            <a:spAutoFit/>
          </a:bodyPr>
          <a:lstStyle/>
          <a:p>
            <a:pPr algn="ctr"/>
            <a:r>
              <a:rPr lang="en-US" sz="3200" dirty="0"/>
              <a:t>Hypothesis Testing Z-</a:t>
            </a:r>
            <a:r>
              <a:rPr lang="en-IN" sz="3200" i="1" dirty="0"/>
              <a:t> 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948C2C7C-CB20-649C-BC6D-F39A1CD374E5}"/>
              </a:ext>
            </a:extLst>
          </p:cNvPr>
          <p:cNvSpPr txBox="1"/>
          <p:nvPr/>
        </p:nvSpPr>
        <p:spPr>
          <a:xfrm>
            <a:off x="180341" y="742751"/>
            <a:ext cx="11562079" cy="1938992"/>
          </a:xfrm>
          <a:prstGeom prst="rect">
            <a:avLst/>
          </a:prstGeom>
          <a:noFill/>
        </p:spPr>
        <p:txBody>
          <a:bodyPr wrap="square" rtlCol="0">
            <a:spAutoFit/>
          </a:bodyPr>
          <a:lstStyle/>
          <a:p>
            <a:pPr marL="457200" indent="-457200" algn="just">
              <a:buAutoNum type="arabicPeriod"/>
            </a:pPr>
            <a:r>
              <a:rPr lang="en-IN" sz="2400" dirty="0">
                <a:solidFill>
                  <a:srgbClr val="FF0000"/>
                </a:solidFill>
              </a:rPr>
              <a:t>One of Real Estate advertises that the mean selling time of a residential home is 40 days or less after it is listed in their company. A sample of 50 recently sold homes shows a sample mean selling time of 45 days and a standard deviation of 20 days. Using a 0.02 level of significance, test the validity of the company’s claim.  </a:t>
            </a:r>
          </a:p>
          <a:p>
            <a:pPr algn="just"/>
            <a:r>
              <a:rPr lang="en-IN" sz="2400" dirty="0"/>
              <a:t>Given: n = 50, mean = 45 days, standard devotion = 20 days, significant level = 0.02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4BDF16-9A73-C835-652B-8190C7425AB8}"/>
                  </a:ext>
                </a:extLst>
              </p:cNvPr>
              <p:cNvSpPr txBox="1"/>
              <p:nvPr/>
            </p:nvSpPr>
            <p:spPr>
              <a:xfrm>
                <a:off x="411480" y="2721299"/>
                <a:ext cx="10774680" cy="3473067"/>
              </a:xfrm>
              <a:prstGeom prst="rect">
                <a:avLst/>
              </a:prstGeom>
              <a:noFill/>
            </p:spPr>
            <p:txBody>
              <a:bodyPr wrap="square" rtlCol="0">
                <a:spAutoFit/>
              </a:bodyPr>
              <a:lstStyle/>
              <a:p>
                <a:r>
                  <a:rPr lang="en-US" sz="2800" b="1" dirty="0"/>
                  <a:t>Step 1: </a:t>
                </a:r>
                <a:r>
                  <a:rPr lang="en-IN" sz="2800" dirty="0"/>
                  <a:t>Hypotheses</a:t>
                </a:r>
                <a:endParaRPr lang="en-US" sz="2800" b="1" dirty="0"/>
              </a:p>
              <a:p>
                <a:pPr marL="457200" indent="-457200">
                  <a:buAutoNum type="alphaLcParenR"/>
                </a:pPr>
                <a:r>
                  <a:rPr lang="en-US" sz="2400" b="1" dirty="0"/>
                  <a:t>Null Hypothesis (H0​)</a:t>
                </a:r>
                <a:r>
                  <a:rPr lang="en-US" sz="2400" dirty="0"/>
                  <a:t>: The mean selling time is 40 days or less. </a:t>
                </a:r>
                <a:r>
                  <a:rPr lang="en-IN" sz="2400" dirty="0"/>
                  <a:t>H0​:</a:t>
                </a:r>
                <a:r>
                  <a:rPr lang="el-GR" sz="2400" dirty="0"/>
                  <a:t>μ</a:t>
                </a:r>
                <a:r>
                  <a:rPr lang="en-IN" sz="2400" dirty="0"/>
                  <a:t> </a:t>
                </a:r>
                <a:r>
                  <a:rPr lang="el-GR" sz="2400" dirty="0"/>
                  <a:t>≤</a:t>
                </a:r>
                <a:r>
                  <a:rPr lang="en-IN" sz="2400" dirty="0"/>
                  <a:t> </a:t>
                </a:r>
                <a:r>
                  <a:rPr lang="el-GR" sz="2400" dirty="0"/>
                  <a:t>40</a:t>
                </a:r>
                <a:endParaRPr lang="en-IN" sz="2400" dirty="0"/>
              </a:p>
              <a:p>
                <a:pPr marL="457200" indent="-457200">
                  <a:buAutoNum type="alphaLcParenR"/>
                </a:pPr>
                <a:r>
                  <a:rPr lang="en-US" sz="2400" b="1" dirty="0"/>
                  <a:t>Alternative Hypothesis (H1​)</a:t>
                </a:r>
                <a:r>
                  <a:rPr lang="en-US" sz="2400" dirty="0"/>
                  <a:t>: The mean selling time is greater than 40 days.</a:t>
                </a:r>
                <a:r>
                  <a:rPr lang="en-IN" sz="2400" dirty="0"/>
                  <a:t> H1​:</a:t>
                </a:r>
                <a:r>
                  <a:rPr lang="el-GR" sz="2400" dirty="0"/>
                  <a:t>μ&gt;40</a:t>
                </a:r>
                <a:endParaRPr lang="en-IN" sz="2400" dirty="0"/>
              </a:p>
              <a:p>
                <a:r>
                  <a:rPr lang="en-IN" sz="2400" dirty="0">
                    <a:latin typeface="Times New Roman" panose="02020603050405020304" pitchFamily="18" charset="0"/>
                    <a:cs typeface="Times New Roman" panose="02020603050405020304" pitchFamily="18" charset="0"/>
                  </a:rPr>
                  <a:t>This is a one –tailed test with </a:t>
                </a:r>
                <a:r>
                  <a:rPr lang="en-IN" sz="2400" dirty="0">
                    <a:latin typeface="Times New Roman" panose="02020603050405020304" pitchFamily="18" charset="0"/>
                    <a:cs typeface="Times New Roman" panose="02020603050405020304" pitchFamily="18" charset="0"/>
                    <a:sym typeface="Symbol" panose="05050102010706020507" pitchFamily="18" charset="2"/>
                  </a:rPr>
                  <a:t>=0.02 then critical value is Z</a:t>
                </a:r>
                <a:r>
                  <a:rPr lang="en-IN" sz="2400" baseline="-25000" dirty="0">
                    <a:latin typeface="Times New Roman" panose="02020603050405020304" pitchFamily="18" charset="0"/>
                    <a:cs typeface="Times New Roman" panose="02020603050405020304" pitchFamily="18" charset="0"/>
                    <a:sym typeface="Symbol" panose="05050102010706020507" pitchFamily="18" charset="2"/>
                  </a:rPr>
                  <a:t>0.02</a:t>
                </a:r>
                <a:r>
                  <a:rPr lang="en-IN" sz="2400" dirty="0">
                    <a:latin typeface="Times New Roman" panose="02020603050405020304" pitchFamily="18" charset="0"/>
                    <a:cs typeface="Times New Roman" panose="02020603050405020304" pitchFamily="18" charset="0"/>
                    <a:sym typeface="Symbol" panose="05050102010706020507" pitchFamily="18" charset="2"/>
                  </a:rPr>
                  <a:t> = 2.05</a:t>
                </a:r>
              </a:p>
              <a:p>
                <a:endParaRPr lang="en-US" sz="2400" dirty="0"/>
              </a:p>
              <a:p>
                <a:r>
                  <a:rPr lang="en-US" sz="2400" dirty="0"/>
                  <a:t>Step 2: </a:t>
                </a:r>
                <a:r>
                  <a:rPr lang="en-IN" sz="2400" dirty="0"/>
                  <a:t>Calculate the Test Statistic</a:t>
                </a:r>
                <a:endParaRPr lang="en-US" sz="2400" dirty="0"/>
              </a:p>
              <a:p>
                <a14:m>
                  <m:oMath xmlns:m="http://schemas.openxmlformats.org/officeDocument/2006/math">
                    <m:r>
                      <a:rPr lang="en-IN" sz="2400" i="1">
                        <a:latin typeface="Cambria Math" panose="02040503050406030204" pitchFamily="18" charset="0"/>
                        <a:cs typeface="Times New Roman" panose="02020603050405020304" pitchFamily="18" charset="0"/>
                      </a:rPr>
                      <m:t>𝑍</m:t>
                    </m:r>
                    <m:r>
                      <a:rPr lang="en-IN" sz="2400" i="1">
                        <a:latin typeface="Cambria Math" panose="02040503050406030204" pitchFamily="18" charset="0"/>
                        <a:cs typeface="Times New Roman" panose="02020603050405020304" pitchFamily="18" charset="0"/>
                      </a:rPr>
                      <m:t>= </m:t>
                    </m:r>
                    <m:f>
                      <m:fPr>
                        <m:ctrlPr>
                          <a:rPr lang="en-IN" sz="2400" i="1">
                            <a:latin typeface="Cambria Math" panose="02040503050406030204" pitchFamily="18" charset="0"/>
                            <a:cs typeface="Times New Roman" panose="02020603050405020304" pitchFamily="18" charset="0"/>
                          </a:rPr>
                        </m:ctrlPr>
                      </m:fPr>
                      <m:num>
                        <m:acc>
                          <m:accPr>
                            <m:chr m:val="̿"/>
                            <m:ctrlPr>
                              <a:rPr lang="en-IN" sz="2400" i="1">
                                <a:latin typeface="Cambria Math" panose="02040503050406030204" pitchFamily="18" charset="0"/>
                                <a:cs typeface="Times New Roman" panose="02020603050405020304" pitchFamily="18" charset="0"/>
                              </a:rPr>
                            </m:ctrlPr>
                          </m:accPr>
                          <m:e>
                            <m:r>
                              <a:rPr lang="en-IN" sz="2400" i="1">
                                <a:latin typeface="Cambria Math" panose="02040503050406030204" pitchFamily="18" charset="0"/>
                                <a:cs typeface="Times New Roman" panose="02020603050405020304" pitchFamily="18" charset="0"/>
                              </a:rPr>
                              <m:t>𝑥</m:t>
                            </m:r>
                          </m:e>
                        </m:acc>
                        <m:r>
                          <a:rPr lang="en-IN" sz="2400" i="1">
                            <a:latin typeface="Cambria Math" panose="02040503050406030204" pitchFamily="18" charset="0"/>
                            <a:cs typeface="Times New Roman" panose="02020603050405020304" pitchFamily="18" charset="0"/>
                          </a:rPr>
                          <m:t> − </m:t>
                        </m:r>
                        <m:sSub>
                          <m:sSubPr>
                            <m:ctrlPr>
                              <a:rPr lang="en-IN" sz="2400" i="1">
                                <a:latin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cs typeface="Times New Roman" panose="02020603050405020304" pitchFamily="18" charset="0"/>
                                <a:sym typeface="Symbol" panose="05050102010706020507" pitchFamily="18" charset="2"/>
                              </a:rPr>
                              <m:t></m:t>
                            </m:r>
                          </m:e>
                          <m:sub>
                            <m:r>
                              <a:rPr lang="en-IN" sz="2400" i="1">
                                <a:latin typeface="Cambria Math" panose="02040503050406030204" pitchFamily="18" charset="0"/>
                                <a:cs typeface="Times New Roman" panose="02020603050405020304" pitchFamily="18" charset="0"/>
                              </a:rPr>
                              <m:t>0</m:t>
                            </m:r>
                          </m:sub>
                        </m:sSub>
                        <m:r>
                          <a:rPr lang="en-IN" sz="2400" i="1">
                            <a:latin typeface="Cambria Math" panose="02040503050406030204" pitchFamily="18" charset="0"/>
                            <a:cs typeface="Times New Roman" panose="02020603050405020304" pitchFamily="18" charset="0"/>
                          </a:rPr>
                          <m:t> </m:t>
                        </m:r>
                      </m:num>
                      <m:den>
                        <m:sSub>
                          <m:sSubPr>
                            <m:ctrlPr>
                              <a:rPr lang="en-IN" sz="2400" i="1">
                                <a:latin typeface="Cambria Math" panose="02040503050406030204" pitchFamily="18" charset="0"/>
                                <a:cs typeface="Times New Roman" panose="02020603050405020304" pitchFamily="18" charset="0"/>
                              </a:rPr>
                            </m:ctrlPr>
                          </m:sSubPr>
                          <m:e>
                            <m:r>
                              <a:rPr lang="en-IN" sz="2400" i="1">
                                <a:latin typeface="Cambria Math" panose="02040503050406030204" pitchFamily="18" charset="0"/>
                                <a:cs typeface="Times New Roman" panose="02020603050405020304" pitchFamily="18" charset="0"/>
                              </a:rPr>
                              <m:t>𝑆</m:t>
                            </m:r>
                          </m:e>
                          <m:sub>
                            <m:acc>
                              <m:accPr>
                                <m:chr m:val="̅"/>
                                <m:ctrlPr>
                                  <a:rPr lang="en-IN" sz="2400" i="1">
                                    <a:latin typeface="Cambria Math" panose="02040503050406030204" pitchFamily="18" charset="0"/>
                                    <a:cs typeface="Times New Roman" panose="02020603050405020304" pitchFamily="18" charset="0"/>
                                  </a:rPr>
                                </m:ctrlPr>
                              </m:accPr>
                              <m:e>
                                <m:r>
                                  <a:rPr lang="en-IN" sz="2400" i="1">
                                    <a:latin typeface="Cambria Math" panose="02040503050406030204" pitchFamily="18" charset="0"/>
                                    <a:cs typeface="Times New Roman" panose="02020603050405020304" pitchFamily="18" charset="0"/>
                                  </a:rPr>
                                  <m:t>𝑥</m:t>
                                </m:r>
                              </m:e>
                            </m:acc>
                          </m:sub>
                        </m:sSub>
                      </m:den>
                    </m:f>
                    <m:r>
                      <a:rPr lang="en-IN" sz="2400" i="1">
                        <a:latin typeface="Cambria Math" panose="02040503050406030204" pitchFamily="18" charset="0"/>
                        <a:cs typeface="Times New Roman" panose="02020603050405020304" pitchFamily="18" charset="0"/>
                      </a:rPr>
                      <m:t>= </m:t>
                    </m:r>
                    <m:f>
                      <m:fPr>
                        <m:ctrlPr>
                          <a:rPr lang="en-IN" sz="2400" i="1">
                            <a:latin typeface="Cambria Math" panose="02040503050406030204" pitchFamily="18" charset="0"/>
                            <a:cs typeface="Times New Roman" panose="02020603050405020304" pitchFamily="18" charset="0"/>
                          </a:rPr>
                        </m:ctrlPr>
                      </m:fPr>
                      <m:num>
                        <m:r>
                          <a:rPr lang="en-IN" sz="2400" i="1">
                            <a:latin typeface="Cambria Math" panose="02040503050406030204" pitchFamily="18" charset="0"/>
                            <a:cs typeface="Times New Roman" panose="02020603050405020304" pitchFamily="18" charset="0"/>
                          </a:rPr>
                          <m:t>45−40</m:t>
                        </m:r>
                      </m:num>
                      <m:den>
                        <m:f>
                          <m:fPr>
                            <m:ctrlPr>
                              <a:rPr lang="en-IN" sz="2400" i="1">
                                <a:latin typeface="Cambria Math" panose="02040503050406030204" pitchFamily="18" charset="0"/>
                                <a:cs typeface="Times New Roman" panose="02020603050405020304" pitchFamily="18" charset="0"/>
                              </a:rPr>
                            </m:ctrlPr>
                          </m:fPr>
                          <m:num>
                            <m:r>
                              <a:rPr lang="en-IN" sz="2400" i="1">
                                <a:latin typeface="Cambria Math" panose="02040503050406030204" pitchFamily="18" charset="0"/>
                                <a:cs typeface="Times New Roman" panose="02020603050405020304" pitchFamily="18" charset="0"/>
                              </a:rPr>
                              <m:t>20</m:t>
                            </m:r>
                          </m:num>
                          <m:den>
                            <m:rad>
                              <m:radPr>
                                <m:degHide m:val="on"/>
                                <m:ctrlPr>
                                  <a:rPr lang="en-IN" sz="2400" i="1">
                                    <a:latin typeface="Cambria Math" panose="02040503050406030204" pitchFamily="18" charset="0"/>
                                    <a:cs typeface="Times New Roman" panose="02020603050405020304" pitchFamily="18" charset="0"/>
                                  </a:rPr>
                                </m:ctrlPr>
                              </m:radPr>
                              <m:deg/>
                              <m:e>
                                <m:r>
                                  <a:rPr lang="en-IN" sz="2400" i="1">
                                    <a:latin typeface="Cambria Math" panose="02040503050406030204" pitchFamily="18" charset="0"/>
                                    <a:cs typeface="Times New Roman" panose="02020603050405020304" pitchFamily="18" charset="0"/>
                                  </a:rPr>
                                  <m:t>50</m:t>
                                </m:r>
                              </m:e>
                            </m:rad>
                          </m:den>
                        </m:f>
                      </m:den>
                    </m:f>
                  </m:oMath>
                </a14:m>
                <a:r>
                  <a:rPr lang="en-IN" sz="2400" dirty="0">
                    <a:latin typeface="Times New Roman" panose="02020603050405020304" pitchFamily="18" charset="0"/>
                    <a:cs typeface="Times New Roman" panose="02020603050405020304" pitchFamily="18" charset="0"/>
                  </a:rPr>
                  <a:t> = 1.77</a:t>
                </a:r>
                <a:r>
                  <a:rPr lang="en-IN" sz="2400" dirty="0">
                    <a:latin typeface="Times New Roman" panose="02020603050405020304" pitchFamily="18" charset="0"/>
                    <a:cs typeface="Times New Roman" panose="02020603050405020304" pitchFamily="18" charset="0"/>
                    <a:sym typeface="Symbol" panose="05050102010706020507" pitchFamily="18" charset="2"/>
                  </a:rPr>
                  <a:t> </a:t>
                </a:r>
                <a:endParaRPr lang="en-IN" sz="240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444BDF16-9A73-C835-652B-8190C7425AB8}"/>
                  </a:ext>
                </a:extLst>
              </p:cNvPr>
              <p:cNvSpPr txBox="1">
                <a:spLocks noRot="1" noChangeAspect="1" noMove="1" noResize="1" noEditPoints="1" noAdjustHandles="1" noChangeArrowheads="1" noChangeShapeType="1" noTextEdit="1"/>
              </p:cNvSpPr>
              <p:nvPr/>
            </p:nvSpPr>
            <p:spPr>
              <a:xfrm>
                <a:off x="411480" y="2721299"/>
                <a:ext cx="10774680" cy="3473067"/>
              </a:xfrm>
              <a:prstGeom prst="rect">
                <a:avLst/>
              </a:prstGeom>
              <a:blipFill>
                <a:blip r:embed="rId5"/>
                <a:stretch>
                  <a:fillRect l="-1188" t="-1579"/>
                </a:stretch>
              </a:blipFill>
            </p:spPr>
            <p:txBody>
              <a:bodyPr/>
              <a:lstStyle/>
              <a:p>
                <a:r>
                  <a:rPr lang="en-IN">
                    <a:noFill/>
                  </a:rPr>
                  <a:t> </a:t>
                </a:r>
              </a:p>
            </p:txBody>
          </p:sp>
        </mc:Fallback>
      </mc:AlternateContent>
    </p:spTree>
    <p:extLst>
      <p:ext uri="{BB962C8B-B14F-4D97-AF65-F5344CB8AC3E}">
        <p14:creationId xmlns:p14="http://schemas.microsoft.com/office/powerpoint/2010/main" val="805274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B634976-86DC-5FB5-98E9-204CE74DF37D}"/>
                  </a:ext>
                </a:extLst>
              </p14:cNvPr>
              <p14:cNvContentPartPr/>
              <p14:nvPr/>
            </p14:nvContentPartPr>
            <p14:xfrm>
              <a:off x="7473464" y="3222348"/>
              <a:ext cx="360" cy="360"/>
            </p14:xfrm>
          </p:contentPart>
        </mc:Choice>
        <mc:Fallback xmlns="">
          <p:pic>
            <p:nvPicPr>
              <p:cNvPr id="6" name="Ink 5">
                <a:extLst>
                  <a:ext uri="{FF2B5EF4-FFF2-40B4-BE49-F238E27FC236}">
                    <a16:creationId xmlns:a16="http://schemas.microsoft.com/office/drawing/2014/main" id="{0B634976-86DC-5FB5-98E9-204CE74DF37D}"/>
                  </a:ext>
                </a:extLst>
              </p:cNvPr>
              <p:cNvPicPr/>
              <p:nvPr/>
            </p:nvPicPr>
            <p:blipFill>
              <a:blip r:embed="rId4"/>
              <a:stretch>
                <a:fillRect/>
              </a:stretch>
            </p:blipFill>
            <p:spPr>
              <a:xfrm>
                <a:off x="7464104" y="3212988"/>
                <a:ext cx="19080" cy="19080"/>
              </a:xfrm>
              <a:prstGeom prst="rect">
                <a:avLst/>
              </a:prstGeom>
            </p:spPr>
          </p:pic>
        </mc:Fallback>
      </mc:AlternateContent>
      <p:sp>
        <p:nvSpPr>
          <p:cNvPr id="3" name="TextBox 2">
            <a:extLst>
              <a:ext uri="{FF2B5EF4-FFF2-40B4-BE49-F238E27FC236}">
                <a16:creationId xmlns:a16="http://schemas.microsoft.com/office/drawing/2014/main" id="{BE744002-DAF1-99AB-4B5D-4AC14E46972A}"/>
              </a:ext>
            </a:extLst>
          </p:cNvPr>
          <p:cNvSpPr txBox="1"/>
          <p:nvPr/>
        </p:nvSpPr>
        <p:spPr>
          <a:xfrm>
            <a:off x="2522071" y="274195"/>
            <a:ext cx="7344228" cy="584775"/>
          </a:xfrm>
          <a:prstGeom prst="rect">
            <a:avLst/>
          </a:prstGeom>
          <a:noFill/>
        </p:spPr>
        <p:txBody>
          <a:bodyPr wrap="square" rtlCol="0">
            <a:spAutoFit/>
          </a:bodyPr>
          <a:lstStyle/>
          <a:p>
            <a:pPr algn="ctr"/>
            <a:r>
              <a:rPr lang="en-US" sz="3200" dirty="0"/>
              <a:t>Hypothesis Testing Z-</a:t>
            </a:r>
            <a:r>
              <a:rPr lang="en-IN" sz="3200" i="1" dirty="0"/>
              <a:t> 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2BA775C9-86D2-DC80-753A-B48A44AD1689}"/>
              </a:ext>
            </a:extLst>
          </p:cNvPr>
          <p:cNvSpPr txBox="1"/>
          <p:nvPr/>
        </p:nvSpPr>
        <p:spPr>
          <a:xfrm>
            <a:off x="707859" y="1222176"/>
            <a:ext cx="11000821" cy="1938992"/>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d) Since z= 1.77 is less than 2.05, we do not reject the null hypothesis. A sample selling time 45 days is not significantly greater than population mean of 40 days at 0.02 level of confidence. </a:t>
            </a:r>
          </a:p>
          <a:p>
            <a:pPr algn="just"/>
            <a:r>
              <a:rPr lang="en-US" sz="2400" dirty="0"/>
              <a:t>The sample does not provide sufficient evidence to suggest that the mean selling time is greater than 40 days.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36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US" sz="3200" dirty="0"/>
              <a:t>Hypothesis Testing Z-</a:t>
            </a:r>
            <a:r>
              <a:rPr lang="en-IN" sz="3200" i="1" dirty="0"/>
              <a:t> test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1A4A39B4-315E-3684-A14D-D79179034FC3}"/>
              </a:ext>
            </a:extLst>
          </p:cNvPr>
          <p:cNvSpPr txBox="1"/>
          <p:nvPr/>
        </p:nvSpPr>
        <p:spPr>
          <a:xfrm>
            <a:off x="294641" y="1151639"/>
            <a:ext cx="11562079" cy="1569660"/>
          </a:xfrm>
          <a:prstGeom prst="rect">
            <a:avLst/>
          </a:prstGeom>
          <a:noFill/>
        </p:spPr>
        <p:txBody>
          <a:bodyPr wrap="square" rtlCol="0">
            <a:spAutoFit/>
          </a:bodyPr>
          <a:lstStyle/>
          <a:p>
            <a:pPr algn="just"/>
            <a:r>
              <a:rPr lang="en-IN" sz="2400" dirty="0">
                <a:solidFill>
                  <a:srgbClr val="FF0000"/>
                </a:solidFill>
              </a:rPr>
              <a:t>2. The height of adults in a certain town is found to have a mean of 166.17 cm with standard deviation of 5.89 cm. A random sample of 144 adults in the slum section of the town is discovered to have a mean height of 164.65 cm. Does this height indicate </a:t>
            </a:r>
            <a:r>
              <a:rPr lang="en-IN" sz="2400" dirty="0" err="1">
                <a:solidFill>
                  <a:srgbClr val="FF0000"/>
                </a:solidFill>
              </a:rPr>
              <a:t>theat</a:t>
            </a:r>
            <a:r>
              <a:rPr lang="en-IN" sz="2400" dirty="0">
                <a:solidFill>
                  <a:srgbClr val="FF0000"/>
                </a:solidFill>
              </a:rPr>
              <a:t> the residents of the slum area are significantly shorter in height at 0.05 level of significance?.  </a:t>
            </a:r>
          </a:p>
        </p:txBody>
      </p:sp>
      <p:sp>
        <p:nvSpPr>
          <p:cNvPr id="12" name="TextBox 11">
            <a:extLst>
              <a:ext uri="{FF2B5EF4-FFF2-40B4-BE49-F238E27FC236}">
                <a16:creationId xmlns:a16="http://schemas.microsoft.com/office/drawing/2014/main" id="{2B3732E3-9F30-6234-5C27-BC7317CBA68B}"/>
              </a:ext>
            </a:extLst>
          </p:cNvPr>
          <p:cNvSpPr txBox="1"/>
          <p:nvPr/>
        </p:nvSpPr>
        <p:spPr>
          <a:xfrm>
            <a:off x="411480" y="2721299"/>
            <a:ext cx="11445240" cy="1938992"/>
          </a:xfrm>
          <a:prstGeom prst="rect">
            <a:avLst/>
          </a:prstGeom>
          <a:noFill/>
        </p:spPr>
        <p:txBody>
          <a:bodyPr wrap="square" rtlCol="0">
            <a:spAutoFit/>
          </a:bodyPr>
          <a:lstStyle/>
          <a:p>
            <a:pPr marL="457200" indent="-457200">
              <a:buAutoNum type="alphaLcParenR"/>
            </a:pPr>
            <a:r>
              <a:rPr lang="en-IN" sz="2400" dirty="0">
                <a:latin typeface="Times New Roman" panose="02020603050405020304" pitchFamily="18" charset="0"/>
                <a:cs typeface="Times New Roman" panose="02020603050405020304" pitchFamily="18" charset="0"/>
              </a:rPr>
              <a:t>Set the null and alternative hypothesis</a:t>
            </a:r>
          </a:p>
          <a:p>
            <a:r>
              <a:rPr lang="en-IN" sz="2400" dirty="0">
                <a:latin typeface="Times New Roman" panose="02020603050405020304" pitchFamily="18" charset="0"/>
                <a:cs typeface="Times New Roman" panose="02020603050405020304" pitchFamily="18" charset="0"/>
              </a:rPr>
              <a:t>        H</a:t>
            </a:r>
            <a:r>
              <a:rPr lang="en-IN" sz="2400" baseline="-25000" dirty="0">
                <a:latin typeface="Times New Roman" panose="02020603050405020304" pitchFamily="18" charset="0"/>
                <a:cs typeface="Times New Roman" panose="02020603050405020304" pitchFamily="18" charset="0"/>
              </a:rPr>
              <a:t>0</a:t>
            </a:r>
            <a:r>
              <a:rPr 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sym typeface="Symbol" panose="05050102010706020507" pitchFamily="18" charset="2"/>
              </a:rPr>
              <a:t>  166.17 H</a:t>
            </a:r>
            <a:r>
              <a:rPr lang="en-IN" sz="2400" baseline="-25000" dirty="0">
                <a:latin typeface="Times New Roman" panose="02020603050405020304" pitchFamily="18" charset="0"/>
                <a:cs typeface="Times New Roman" panose="02020603050405020304" pitchFamily="18" charset="0"/>
                <a:sym typeface="Symbol" panose="05050102010706020507" pitchFamily="18" charset="2"/>
              </a:rPr>
              <a:t>a</a:t>
            </a:r>
            <a:r>
              <a:rPr lang="en-IN" sz="2400" dirty="0">
                <a:latin typeface="Times New Roman" panose="02020603050405020304" pitchFamily="18" charset="0"/>
                <a:cs typeface="Times New Roman" panose="02020603050405020304" pitchFamily="18" charset="0"/>
                <a:sym typeface="Symbol" panose="05050102010706020507" pitchFamily="18" charset="2"/>
              </a:rPr>
              <a:t> :  &lt; 166.17 cm </a:t>
            </a:r>
            <a:r>
              <a:rPr lang="en-IN" sz="2400" dirty="0">
                <a:latin typeface="Times New Roman" panose="02020603050405020304" pitchFamily="18" charset="0"/>
                <a:cs typeface="Times New Roman" panose="02020603050405020304" pitchFamily="18" charset="0"/>
              </a:rPr>
              <a:t> </a:t>
            </a:r>
          </a:p>
          <a:p>
            <a:r>
              <a:rPr lang="en-IN" sz="2400" dirty="0">
                <a:latin typeface="Times New Roman" panose="02020603050405020304" pitchFamily="18" charset="0"/>
                <a:cs typeface="Times New Roman" panose="02020603050405020304" pitchFamily="18" charset="0"/>
              </a:rPr>
              <a:t>b) Population standard deviation </a:t>
            </a:r>
            <a:r>
              <a:rPr lang="en-IN" sz="2400" dirty="0">
                <a:latin typeface="Times New Roman" panose="02020603050405020304" pitchFamily="18" charset="0"/>
                <a:cs typeface="Times New Roman" panose="02020603050405020304" pitchFamily="18" charset="0"/>
                <a:sym typeface="Symbol" panose="05050102010706020507" pitchFamily="18" charset="2"/>
              </a:rPr>
              <a:t> is 5.89 and sample size is large at n = 144 use the Z-static. This is also a one tailed test with =0.05. the critical point is Z</a:t>
            </a:r>
            <a:r>
              <a:rPr lang="en-IN" sz="2400" baseline="-25000" dirty="0">
                <a:latin typeface="Times New Roman" panose="02020603050405020304" pitchFamily="18" charset="0"/>
                <a:cs typeface="Times New Roman" panose="02020603050405020304" pitchFamily="18" charset="0"/>
                <a:sym typeface="Symbol" panose="05050102010706020507" pitchFamily="18" charset="2"/>
              </a:rPr>
              <a:t>0.05</a:t>
            </a:r>
            <a:r>
              <a:rPr lang="en-IN" sz="2400" dirty="0">
                <a:latin typeface="Times New Roman" panose="02020603050405020304" pitchFamily="18" charset="0"/>
                <a:cs typeface="Times New Roman" panose="02020603050405020304" pitchFamily="18" charset="0"/>
                <a:sym typeface="Symbol" panose="05050102010706020507" pitchFamily="18" charset="2"/>
              </a:rPr>
              <a:t>=1.65 We shall reject H</a:t>
            </a:r>
            <a:r>
              <a:rPr lang="en-IN" sz="2400" baseline="-25000" dirty="0">
                <a:latin typeface="Times New Roman" panose="02020603050405020304" pitchFamily="18" charset="0"/>
                <a:cs typeface="Times New Roman" panose="02020603050405020304" pitchFamily="18" charset="0"/>
                <a:sym typeface="Symbol" panose="05050102010706020507" pitchFamily="18" charset="2"/>
              </a:rPr>
              <a:t>0</a:t>
            </a:r>
            <a:r>
              <a:rPr lang="en-IN" sz="2400" dirty="0">
                <a:latin typeface="Times New Roman" panose="02020603050405020304" pitchFamily="18" charset="0"/>
                <a:cs typeface="Times New Roman" panose="02020603050405020304" pitchFamily="18" charset="0"/>
                <a:sym typeface="Symbol" panose="05050102010706020507" pitchFamily="18" charset="2"/>
              </a:rPr>
              <a:t> if Z&lt;-1.65</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092FD9-0A9B-3D3A-BA00-B111A1F14D85}"/>
                  </a:ext>
                </a:extLst>
              </p:cNvPr>
              <p:cNvSpPr txBox="1"/>
              <p:nvPr/>
            </p:nvSpPr>
            <p:spPr>
              <a:xfrm>
                <a:off x="4478959" y="4202495"/>
                <a:ext cx="7545401" cy="1227516"/>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 Computation</a:t>
                </a:r>
              </a:p>
              <a:p>
                <a14:m>
                  <m:oMath xmlns:m="http://schemas.openxmlformats.org/officeDocument/2006/math">
                    <m:r>
                      <a:rPr lang="en-IN" sz="2400" b="0" i="1" smtClean="0">
                        <a:latin typeface="Cambria Math" panose="02040503050406030204" pitchFamily="18" charset="0"/>
                        <a:cs typeface="Times New Roman" panose="02020603050405020304" pitchFamily="18" charset="0"/>
                      </a:rPr>
                      <m:t>𝑍</m:t>
                    </m:r>
                    <m:r>
                      <a:rPr lang="en-IN" sz="2400" b="0" i="1" smtClean="0">
                        <a:latin typeface="Cambria Math" panose="02040503050406030204" pitchFamily="18" charset="0"/>
                        <a:cs typeface="Times New Roman" panose="02020603050405020304" pitchFamily="18" charset="0"/>
                      </a:rPr>
                      <m:t>= </m:t>
                    </m:r>
                    <m:f>
                      <m:fPr>
                        <m:ctrlPr>
                          <a:rPr lang="en-IN" sz="2400" b="0" i="1" smtClean="0">
                            <a:latin typeface="Cambria Math" panose="02040503050406030204" pitchFamily="18" charset="0"/>
                            <a:cs typeface="Times New Roman" panose="02020603050405020304" pitchFamily="18" charset="0"/>
                          </a:rPr>
                        </m:ctrlPr>
                      </m:fPr>
                      <m:num>
                        <m:acc>
                          <m:accPr>
                            <m:chr m:val="̿"/>
                            <m:ctrlPr>
                              <a:rPr lang="en-IN" sz="2400" b="0" i="1" smtClean="0">
                                <a:latin typeface="Cambria Math" panose="02040503050406030204" pitchFamily="18" charset="0"/>
                                <a:cs typeface="Times New Roman" panose="02020603050405020304" pitchFamily="18" charset="0"/>
                              </a:rPr>
                            </m:ctrlPr>
                          </m:accPr>
                          <m:e>
                            <m:r>
                              <a:rPr lang="en-IN" sz="2400" b="0" i="1" smtClean="0">
                                <a:latin typeface="Cambria Math" panose="02040503050406030204" pitchFamily="18" charset="0"/>
                                <a:cs typeface="Times New Roman" panose="02020603050405020304" pitchFamily="18" charset="0"/>
                              </a:rPr>
                              <m:t>𝑥</m:t>
                            </m:r>
                          </m:e>
                        </m:acc>
                        <m:r>
                          <a:rPr lang="en-IN" sz="2400" b="0" i="1" smtClean="0">
                            <a:latin typeface="Cambria Math" panose="02040503050406030204" pitchFamily="18" charset="0"/>
                            <a:cs typeface="Times New Roman" panose="02020603050405020304" pitchFamily="18" charset="0"/>
                          </a:rPr>
                          <m:t> − </m:t>
                        </m:r>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sym typeface="Symbol" panose="05050102010706020507" pitchFamily="18" charset="2"/>
                              </a:rPr>
                              <m:t></m:t>
                            </m:r>
                          </m:e>
                          <m:sub>
                            <m:r>
                              <a:rPr lang="en-IN" sz="2400" b="0" i="1" smtClean="0">
                                <a:latin typeface="Cambria Math" panose="02040503050406030204" pitchFamily="18" charset="0"/>
                                <a:cs typeface="Times New Roman" panose="02020603050405020304" pitchFamily="18" charset="0"/>
                              </a:rPr>
                              <m:t>0</m:t>
                            </m:r>
                          </m:sub>
                        </m:sSub>
                        <m:r>
                          <a:rPr lang="en-IN" sz="2400" b="0" i="1" smtClean="0">
                            <a:latin typeface="Cambria Math" panose="02040503050406030204" pitchFamily="18" charset="0"/>
                            <a:cs typeface="Times New Roman" panose="02020603050405020304" pitchFamily="18" charset="0"/>
                          </a:rPr>
                          <m:t> </m:t>
                        </m:r>
                      </m:num>
                      <m:den>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rPr>
                              <m:t>𝑆</m:t>
                            </m:r>
                          </m:e>
                          <m:sub>
                            <m:acc>
                              <m:accPr>
                                <m:chr m:val="̅"/>
                                <m:ctrlPr>
                                  <a:rPr lang="en-IN" sz="2400" b="0" i="1" smtClean="0">
                                    <a:latin typeface="Cambria Math" panose="02040503050406030204" pitchFamily="18" charset="0"/>
                                    <a:cs typeface="Times New Roman" panose="02020603050405020304" pitchFamily="18" charset="0"/>
                                  </a:rPr>
                                </m:ctrlPr>
                              </m:accPr>
                              <m:e>
                                <m:r>
                                  <a:rPr lang="en-IN" sz="2400" b="0" i="1" smtClean="0">
                                    <a:latin typeface="Cambria Math" panose="02040503050406030204" pitchFamily="18" charset="0"/>
                                    <a:cs typeface="Times New Roman" panose="02020603050405020304" pitchFamily="18" charset="0"/>
                                  </a:rPr>
                                  <m:t>𝑥</m:t>
                                </m:r>
                              </m:e>
                            </m:acc>
                          </m:sub>
                        </m:sSub>
                      </m:den>
                    </m:f>
                    <m:r>
                      <a:rPr lang="en-IN" sz="2400" b="0" i="1" smtClean="0">
                        <a:latin typeface="Cambria Math" panose="02040503050406030204" pitchFamily="18" charset="0"/>
                        <a:cs typeface="Times New Roman" panose="02020603050405020304" pitchFamily="18" charset="0"/>
                      </a:rPr>
                      <m:t>= </m:t>
                    </m:r>
                    <m:f>
                      <m:fPr>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164.65−166.7</m:t>
                        </m:r>
                      </m:num>
                      <m:den>
                        <m:f>
                          <m:fPr>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5.89</m:t>
                            </m:r>
                          </m:num>
                          <m:den>
                            <m:rad>
                              <m:radPr>
                                <m:degHide m:val="on"/>
                                <m:ctrlPr>
                                  <a:rPr lang="en-IN" sz="2400" b="0" i="1" smtClean="0">
                                    <a:latin typeface="Cambria Math" panose="02040503050406030204" pitchFamily="18" charset="0"/>
                                    <a:cs typeface="Times New Roman" panose="02020603050405020304" pitchFamily="18" charset="0"/>
                                  </a:rPr>
                                </m:ctrlPr>
                              </m:radPr>
                              <m:deg/>
                              <m:e>
                                <m:r>
                                  <a:rPr lang="en-IN" sz="2400" b="0" i="1" smtClean="0">
                                    <a:latin typeface="Cambria Math" panose="02040503050406030204" pitchFamily="18" charset="0"/>
                                    <a:cs typeface="Times New Roman" panose="02020603050405020304" pitchFamily="18" charset="0"/>
                                  </a:rPr>
                                  <m:t>114</m:t>
                                </m:r>
                              </m:e>
                            </m:rad>
                          </m:den>
                        </m:f>
                      </m:den>
                    </m:f>
                  </m:oMath>
                </a14:m>
                <a:r>
                  <a:rPr lang="en-IN" sz="2400" dirty="0">
                    <a:latin typeface="Times New Roman" panose="02020603050405020304" pitchFamily="18" charset="0"/>
                    <a:cs typeface="Times New Roman" panose="02020603050405020304" pitchFamily="18" charset="0"/>
                  </a:rPr>
                  <a:t> = -3.93 </a:t>
                </a:r>
              </a:p>
            </p:txBody>
          </p:sp>
        </mc:Choice>
        <mc:Fallback xmlns="">
          <p:sp>
            <p:nvSpPr>
              <p:cNvPr id="13" name="TextBox 12">
                <a:extLst>
                  <a:ext uri="{FF2B5EF4-FFF2-40B4-BE49-F238E27FC236}">
                    <a16:creationId xmlns:a16="http://schemas.microsoft.com/office/drawing/2014/main" id="{DA092FD9-0A9B-3D3A-BA00-B111A1F14D85}"/>
                  </a:ext>
                </a:extLst>
              </p:cNvPr>
              <p:cNvSpPr txBox="1">
                <a:spLocks noRot="1" noChangeAspect="1" noMove="1" noResize="1" noEditPoints="1" noAdjustHandles="1" noChangeArrowheads="1" noChangeShapeType="1" noTextEdit="1"/>
              </p:cNvSpPr>
              <p:nvPr/>
            </p:nvSpPr>
            <p:spPr>
              <a:xfrm>
                <a:off x="4478959" y="4202495"/>
                <a:ext cx="7545401" cy="1227516"/>
              </a:xfrm>
              <a:prstGeom prst="rect">
                <a:avLst/>
              </a:prstGeom>
              <a:blipFill>
                <a:blip r:embed="rId3"/>
                <a:stretch>
                  <a:fillRect l="-1292" t="-3960"/>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1AEA102-078B-980A-0F87-884F22D21785}"/>
              </a:ext>
            </a:extLst>
          </p:cNvPr>
          <p:cNvSpPr txBox="1"/>
          <p:nvPr/>
        </p:nvSpPr>
        <p:spPr>
          <a:xfrm>
            <a:off x="4646599" y="5288340"/>
            <a:ext cx="7545401" cy="1569660"/>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d) Since z= -3.93 is less than -1.65, we reject the null hypothesis. This means the height of adults in the slum section of the town significantly lower than 166.7 cm at 0.05 level of signicance. </a:t>
            </a:r>
          </a:p>
        </p:txBody>
      </p:sp>
      <p:pic>
        <p:nvPicPr>
          <p:cNvPr id="15" name="Picture 14">
            <a:extLst>
              <a:ext uri="{FF2B5EF4-FFF2-40B4-BE49-F238E27FC236}">
                <a16:creationId xmlns:a16="http://schemas.microsoft.com/office/drawing/2014/main" id="{782AE696-FBE0-7039-0AA1-E09888686210}"/>
              </a:ext>
            </a:extLst>
          </p:cNvPr>
          <p:cNvPicPr>
            <a:picLocks noChangeAspect="1"/>
          </p:cNvPicPr>
          <p:nvPr/>
        </p:nvPicPr>
        <p:blipFill rotWithShape="1">
          <a:blip r:embed="rId4"/>
          <a:srcRect l="8636" t="40588" r="21807"/>
          <a:stretch/>
        </p:blipFill>
        <p:spPr>
          <a:xfrm>
            <a:off x="0" y="4774612"/>
            <a:ext cx="3383281" cy="2008970"/>
          </a:xfrm>
          <a:prstGeom prst="rect">
            <a:avLst/>
          </a:prstGeom>
        </p:spPr>
      </p:pic>
    </p:spTree>
    <p:extLst>
      <p:ext uri="{BB962C8B-B14F-4D97-AF65-F5344CB8AC3E}">
        <p14:creationId xmlns:p14="http://schemas.microsoft.com/office/powerpoint/2010/main" val="1783954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Pearson’s ‘r’ Correlation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2B3732E3-9F30-6234-5C27-BC7317CBA68B}"/>
              </a:ext>
            </a:extLst>
          </p:cNvPr>
          <p:cNvSpPr txBox="1"/>
          <p:nvPr/>
        </p:nvSpPr>
        <p:spPr>
          <a:xfrm>
            <a:off x="607255" y="1106892"/>
            <a:ext cx="11445240" cy="6001643"/>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 </a:t>
            </a:r>
            <a:r>
              <a:rPr lang="en-US" sz="2400" dirty="0"/>
              <a:t>Pearson's correlation coefficient, often denoted by r, measures the strength and direction of the linear relationship between two continuous variables</a:t>
            </a:r>
          </a:p>
          <a:p>
            <a:pPr algn="just"/>
            <a:endParaRPr lang="en-IN" sz="2400" dirty="0">
              <a:latin typeface="Times New Roman" panose="02020603050405020304" pitchFamily="18" charset="0"/>
              <a:cs typeface="Times New Roman" panose="02020603050405020304" pitchFamily="18" charset="0"/>
            </a:endParaRPr>
          </a:p>
          <a:p>
            <a:pPr marL="457200" indent="-457200" algn="just">
              <a:buAutoNum type="arabicPeriod"/>
            </a:pPr>
            <a:r>
              <a:rPr lang="en-IN" sz="2400" b="1" dirty="0"/>
              <a:t>Formula</a:t>
            </a:r>
          </a:p>
          <a:p>
            <a:pPr algn="just"/>
            <a:r>
              <a:rPr lang="en-US" sz="2400" dirty="0"/>
              <a:t>The formula for Pearson’s correlation coefficient r is:</a:t>
            </a:r>
          </a:p>
          <a:p>
            <a:pPr algn="just"/>
            <a:endParaRPr lang="en-US" sz="2400" dirty="0"/>
          </a:p>
          <a:p>
            <a:pPr algn="just"/>
            <a:endParaRPr lang="en-US" sz="2400" dirty="0"/>
          </a:p>
          <a:p>
            <a:pPr algn="just"/>
            <a:endParaRPr lang="en-US" sz="2400" dirty="0"/>
          </a:p>
          <a:p>
            <a:pPr algn="just"/>
            <a:r>
              <a:rPr lang="en-IN" sz="2400" dirty="0"/>
              <a:t>2. </a:t>
            </a:r>
            <a:r>
              <a:rPr lang="en-IN" sz="2400" b="1" dirty="0"/>
              <a:t>Interpretation</a:t>
            </a:r>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4BCDCBF-C5BA-49A7-A8DE-FDFB98910EB4}"/>
              </a:ext>
            </a:extLst>
          </p:cNvPr>
          <p:cNvPicPr>
            <a:picLocks noChangeAspect="1"/>
          </p:cNvPicPr>
          <p:nvPr/>
        </p:nvPicPr>
        <p:blipFill>
          <a:blip r:embed="rId3"/>
          <a:stretch>
            <a:fillRect/>
          </a:stretch>
        </p:blipFill>
        <p:spPr>
          <a:xfrm>
            <a:off x="994390" y="3200367"/>
            <a:ext cx="4840354" cy="929349"/>
          </a:xfrm>
          <a:prstGeom prst="rect">
            <a:avLst/>
          </a:prstGeom>
        </p:spPr>
      </p:pic>
      <p:pic>
        <p:nvPicPr>
          <p:cNvPr id="7" name="Picture 6">
            <a:extLst>
              <a:ext uri="{FF2B5EF4-FFF2-40B4-BE49-F238E27FC236}">
                <a16:creationId xmlns:a16="http://schemas.microsoft.com/office/drawing/2014/main" id="{6C98E425-6057-4093-93E3-525271D18B28}"/>
              </a:ext>
            </a:extLst>
          </p:cNvPr>
          <p:cNvPicPr>
            <a:picLocks noChangeAspect="1"/>
          </p:cNvPicPr>
          <p:nvPr/>
        </p:nvPicPr>
        <p:blipFill>
          <a:blip r:embed="rId4"/>
          <a:stretch>
            <a:fillRect/>
          </a:stretch>
        </p:blipFill>
        <p:spPr>
          <a:xfrm>
            <a:off x="4343342" y="4107713"/>
            <a:ext cx="6858957" cy="2715004"/>
          </a:xfrm>
          <a:prstGeom prst="rect">
            <a:avLst/>
          </a:prstGeom>
        </p:spPr>
      </p:pic>
    </p:spTree>
    <p:extLst>
      <p:ext uri="{BB962C8B-B14F-4D97-AF65-F5344CB8AC3E}">
        <p14:creationId xmlns:p14="http://schemas.microsoft.com/office/powerpoint/2010/main" val="237166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8749861"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Mean   </a:t>
            </a:r>
            <a:endParaRPr 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B4B457-D500-0CE1-FAE9-61EA5D226C18}"/>
                  </a:ext>
                </a:extLst>
              </p:cNvPr>
              <p:cNvSpPr txBox="1"/>
              <p:nvPr/>
            </p:nvSpPr>
            <p:spPr>
              <a:xfrm>
                <a:off x="425669" y="1166648"/>
                <a:ext cx="10972800" cy="1396536"/>
              </a:xfrm>
              <a:prstGeom prst="rect">
                <a:avLst/>
              </a:prstGeom>
              <a:noFill/>
            </p:spPr>
            <p:txBody>
              <a:bodyPr wrap="square" rtlCol="0">
                <a:spAutoFit/>
              </a:bodyPr>
              <a:lstStyle/>
              <a:p>
                <a:r>
                  <a:rPr lang="en-IN" sz="2800" dirty="0"/>
                  <a:t>The most common measures the </a:t>
                </a:r>
                <a:r>
                  <a:rPr lang="en-IN" sz="2800" dirty="0">
                    <a:solidFill>
                      <a:srgbClr val="C00000"/>
                    </a:solidFill>
                  </a:rPr>
                  <a:t>mean</a:t>
                </a:r>
                <a:r>
                  <a:rPr lang="en-IN" sz="2800" dirty="0"/>
                  <a:t> or average</a:t>
                </a:r>
                <a:endParaRPr lang="en-IN" sz="2800" dirty="0">
                  <a:solidFill>
                    <a:srgbClr val="C00000"/>
                  </a:solidFill>
                </a:endParaRPr>
              </a:p>
              <a:p>
                <a:pPr algn="just"/>
                <a:r>
                  <a:rPr lang="en-IN" sz="2800" dirty="0">
                    <a:solidFill>
                      <a:srgbClr val="C00000"/>
                    </a:solidFill>
                  </a:rPr>
                  <a:t>1. The mean or Average : </a:t>
                </a:r>
                <a:r>
                  <a:rPr lang="en-IN" sz="2800" dirty="0"/>
                  <a:t>To calculate the average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𝑋</m:t>
                        </m:r>
                      </m:e>
                    </m:acc>
                  </m:oMath>
                </a14:m>
                <a:r>
                  <a:rPr lang="en-IN" sz="2800" dirty="0"/>
                  <a:t> of the set of observation, add their value and divide by the number of observation   </a:t>
                </a:r>
              </a:p>
            </p:txBody>
          </p:sp>
        </mc:Choice>
        <mc:Fallback xmlns="">
          <p:sp>
            <p:nvSpPr>
              <p:cNvPr id="2" name="TextBox 1">
                <a:extLst>
                  <a:ext uri="{FF2B5EF4-FFF2-40B4-BE49-F238E27FC236}">
                    <a16:creationId xmlns:a16="http://schemas.microsoft.com/office/drawing/2014/main" id="{16B4B457-D500-0CE1-FAE9-61EA5D226C18}"/>
                  </a:ext>
                </a:extLst>
              </p:cNvPr>
              <p:cNvSpPr txBox="1">
                <a:spLocks noRot="1" noChangeAspect="1" noMove="1" noResize="1" noEditPoints="1" noAdjustHandles="1" noChangeArrowheads="1" noChangeShapeType="1" noTextEdit="1"/>
              </p:cNvSpPr>
              <p:nvPr/>
            </p:nvSpPr>
            <p:spPr>
              <a:xfrm>
                <a:off x="425669" y="1166648"/>
                <a:ext cx="10972800" cy="1396536"/>
              </a:xfrm>
              <a:prstGeom prst="rect">
                <a:avLst/>
              </a:prstGeom>
              <a:blipFill>
                <a:blip r:embed="rId2"/>
                <a:stretch>
                  <a:fillRect l="-1167" t="-3930" r="-1111" b="-11354"/>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CF1283A3-FB16-CE5F-EC2F-05904E7E5204}"/>
              </a:ext>
            </a:extLst>
          </p:cNvPr>
          <p:cNvPicPr>
            <a:picLocks noChangeAspect="1"/>
          </p:cNvPicPr>
          <p:nvPr/>
        </p:nvPicPr>
        <p:blipFill>
          <a:blip r:embed="rId3"/>
          <a:stretch>
            <a:fillRect/>
          </a:stretch>
        </p:blipFill>
        <p:spPr>
          <a:xfrm>
            <a:off x="2377554" y="2649134"/>
            <a:ext cx="5731526" cy="1003017"/>
          </a:xfrm>
          <a:prstGeom prst="rect">
            <a:avLst/>
          </a:prstGeom>
        </p:spPr>
      </p:pic>
      <p:sp>
        <p:nvSpPr>
          <p:cNvPr id="7" name="TextBox 6">
            <a:extLst>
              <a:ext uri="{FF2B5EF4-FFF2-40B4-BE49-F238E27FC236}">
                <a16:creationId xmlns:a16="http://schemas.microsoft.com/office/drawing/2014/main" id="{2DC92E57-6683-AA9F-92D3-F6CB0B00779F}"/>
              </a:ext>
            </a:extLst>
          </p:cNvPr>
          <p:cNvSpPr txBox="1"/>
          <p:nvPr/>
        </p:nvSpPr>
        <p:spPr>
          <a:xfrm>
            <a:off x="325819" y="3738101"/>
            <a:ext cx="10587038" cy="1569660"/>
          </a:xfrm>
          <a:prstGeom prst="rect">
            <a:avLst/>
          </a:prstGeom>
          <a:noFill/>
        </p:spPr>
        <p:txBody>
          <a:bodyPr wrap="square" rtlCol="0">
            <a:spAutoFit/>
          </a:bodyPr>
          <a:lstStyle/>
          <a:p>
            <a:pPr fontAlgn="base"/>
            <a:r>
              <a:rPr lang="en-IN" sz="2400" dirty="0">
                <a:latin typeface="Ttimes new roman "/>
              </a:rPr>
              <a:t>Let the mean of x</a:t>
            </a:r>
            <a:r>
              <a:rPr lang="en-IN" sz="2400" baseline="-25000" dirty="0">
                <a:latin typeface="Ttimes new roman "/>
              </a:rPr>
              <a:t>1</a:t>
            </a:r>
            <a:r>
              <a:rPr lang="en-IN" sz="2400" dirty="0">
                <a:latin typeface="Ttimes new roman "/>
              </a:rPr>
              <a:t>, x</a:t>
            </a:r>
            <a:r>
              <a:rPr lang="en-IN" sz="2400" baseline="-25000" dirty="0">
                <a:latin typeface="Ttimes new roman "/>
              </a:rPr>
              <a:t>2</a:t>
            </a:r>
            <a:r>
              <a:rPr lang="en-IN" sz="2400" dirty="0">
                <a:latin typeface="Ttimes new roman "/>
              </a:rPr>
              <a:t>, x</a:t>
            </a:r>
            <a:r>
              <a:rPr lang="en-IN" sz="2400" baseline="-25000" dirty="0">
                <a:latin typeface="Ttimes new roman "/>
              </a:rPr>
              <a:t>3</a:t>
            </a:r>
            <a:r>
              <a:rPr lang="en-IN" sz="2400" dirty="0">
                <a:latin typeface="Ttimes new roman "/>
              </a:rPr>
              <a:t> ……</a:t>
            </a:r>
            <a:r>
              <a:rPr lang="en-IN" sz="2400" dirty="0" err="1">
                <a:latin typeface="Ttimes new roman "/>
              </a:rPr>
              <a:t>x</a:t>
            </a:r>
            <a:r>
              <a:rPr lang="en-IN" sz="2400" baseline="-25000" dirty="0" err="1">
                <a:latin typeface="Ttimes new roman "/>
              </a:rPr>
              <a:t>n</a:t>
            </a:r>
            <a:r>
              <a:rPr lang="en-IN" sz="2400" dirty="0">
                <a:latin typeface="Ttimes new roman "/>
              </a:rPr>
              <a:t>  be A, then what is the mean of:</a:t>
            </a:r>
          </a:p>
          <a:p>
            <a:pPr fontAlgn="base"/>
            <a:r>
              <a:rPr lang="en-IN" sz="2400" dirty="0">
                <a:latin typeface="Ttimes new roman "/>
              </a:rPr>
              <a:t>1. (x</a:t>
            </a:r>
            <a:r>
              <a:rPr lang="en-IN" sz="2400" baseline="-25000" dirty="0">
                <a:latin typeface="Ttimes new roman "/>
              </a:rPr>
              <a:t>1</a:t>
            </a:r>
            <a:r>
              <a:rPr lang="en-IN" sz="2400" dirty="0">
                <a:latin typeface="Ttimes new roman "/>
              </a:rPr>
              <a:t>+k) ,(x</a:t>
            </a:r>
            <a:r>
              <a:rPr lang="en-IN" sz="2400" baseline="-25000" dirty="0">
                <a:latin typeface="Ttimes new roman "/>
              </a:rPr>
              <a:t>2</a:t>
            </a:r>
            <a:r>
              <a:rPr lang="en-IN" sz="2400" dirty="0">
                <a:latin typeface="Ttimes new roman "/>
              </a:rPr>
              <a:t>+k), (x</a:t>
            </a:r>
            <a:r>
              <a:rPr lang="en-IN" sz="2400" baseline="-25000" dirty="0">
                <a:latin typeface="Ttimes new roman "/>
              </a:rPr>
              <a:t>3</a:t>
            </a:r>
            <a:r>
              <a:rPr lang="en-IN" sz="2400" dirty="0">
                <a:latin typeface="Ttimes new roman "/>
              </a:rPr>
              <a:t>+k),  ……(</a:t>
            </a:r>
            <a:r>
              <a:rPr lang="en-IN" sz="2400" dirty="0" err="1">
                <a:latin typeface="Ttimes new roman "/>
              </a:rPr>
              <a:t>x</a:t>
            </a:r>
            <a:r>
              <a:rPr lang="en-IN" sz="2400" baseline="-25000" dirty="0" err="1">
                <a:latin typeface="Ttimes new roman "/>
              </a:rPr>
              <a:t>n</a:t>
            </a:r>
            <a:r>
              <a:rPr lang="en-IN" sz="2400" dirty="0" err="1">
                <a:latin typeface="Ttimes new roman "/>
              </a:rPr>
              <a:t>+k</a:t>
            </a:r>
            <a:r>
              <a:rPr lang="en-IN" sz="2400" dirty="0">
                <a:latin typeface="Ttimes new roman "/>
              </a:rPr>
              <a:t>)?        Mean= A+K</a:t>
            </a:r>
          </a:p>
          <a:p>
            <a:pPr fontAlgn="base"/>
            <a:r>
              <a:rPr lang="en-IN" sz="2400" dirty="0">
                <a:latin typeface="Ttimes new roman "/>
              </a:rPr>
              <a:t>2. (x</a:t>
            </a:r>
            <a:r>
              <a:rPr lang="en-IN" sz="2400" baseline="-25000" dirty="0">
                <a:latin typeface="Ttimes new roman "/>
              </a:rPr>
              <a:t>1</a:t>
            </a:r>
            <a:r>
              <a:rPr lang="en-IN" sz="2400" dirty="0">
                <a:latin typeface="Ttimes new roman "/>
              </a:rPr>
              <a:t>-k) ,(x</a:t>
            </a:r>
            <a:r>
              <a:rPr lang="en-IN" sz="2400" baseline="-25000" dirty="0">
                <a:latin typeface="Ttimes new roman "/>
              </a:rPr>
              <a:t>2</a:t>
            </a:r>
            <a:r>
              <a:rPr lang="en-IN" sz="2400" dirty="0">
                <a:latin typeface="Ttimes new roman "/>
              </a:rPr>
              <a:t>-k), (x</a:t>
            </a:r>
            <a:r>
              <a:rPr lang="en-IN" sz="2400" baseline="-25000" dirty="0">
                <a:latin typeface="Ttimes new roman "/>
              </a:rPr>
              <a:t>3</a:t>
            </a:r>
            <a:r>
              <a:rPr lang="en-IN" sz="2400" dirty="0">
                <a:latin typeface="Ttimes new roman "/>
              </a:rPr>
              <a:t>-k),  ……(</a:t>
            </a:r>
            <a:r>
              <a:rPr lang="en-IN" sz="2400" dirty="0" err="1">
                <a:latin typeface="Ttimes new roman "/>
              </a:rPr>
              <a:t>x</a:t>
            </a:r>
            <a:r>
              <a:rPr lang="en-IN" sz="2400" baseline="-25000" dirty="0" err="1">
                <a:latin typeface="Ttimes new roman "/>
              </a:rPr>
              <a:t>n</a:t>
            </a:r>
            <a:r>
              <a:rPr lang="en-IN" sz="2400" dirty="0">
                <a:latin typeface="Ttimes new roman "/>
              </a:rPr>
              <a:t>-k)?            Mean = A-K</a:t>
            </a:r>
          </a:p>
          <a:p>
            <a:pPr fontAlgn="base"/>
            <a:r>
              <a:rPr lang="en-IN" sz="2400" dirty="0">
                <a:latin typeface="Ttimes new roman "/>
              </a:rPr>
              <a:t>3. kx</a:t>
            </a:r>
            <a:r>
              <a:rPr lang="en-IN" sz="2400" baseline="-25000" dirty="0">
                <a:latin typeface="Ttimes new roman "/>
              </a:rPr>
              <a:t>1</a:t>
            </a:r>
            <a:r>
              <a:rPr lang="en-IN" sz="2400" dirty="0">
                <a:latin typeface="Ttimes new roman "/>
              </a:rPr>
              <a:t>, kx</a:t>
            </a:r>
            <a:r>
              <a:rPr lang="en-IN" sz="2400" baseline="-25000" dirty="0">
                <a:latin typeface="Ttimes new roman "/>
              </a:rPr>
              <a:t>2</a:t>
            </a:r>
            <a:r>
              <a:rPr lang="en-IN" sz="2400" dirty="0">
                <a:latin typeface="Ttimes new roman "/>
              </a:rPr>
              <a:t>, kx</a:t>
            </a:r>
            <a:r>
              <a:rPr lang="en-IN" sz="2400" baseline="-25000" dirty="0">
                <a:latin typeface="Ttimes new roman "/>
              </a:rPr>
              <a:t>3</a:t>
            </a:r>
            <a:r>
              <a:rPr lang="en-IN" sz="2400" dirty="0">
                <a:latin typeface="Ttimes new roman "/>
              </a:rPr>
              <a:t> ……</a:t>
            </a:r>
            <a:r>
              <a:rPr lang="en-IN" sz="2400" dirty="0" err="1">
                <a:latin typeface="Ttimes new roman "/>
              </a:rPr>
              <a:t>kx</a:t>
            </a:r>
            <a:r>
              <a:rPr lang="en-IN" sz="2400" baseline="-25000" dirty="0" err="1">
                <a:latin typeface="Ttimes new roman "/>
              </a:rPr>
              <a:t>n</a:t>
            </a:r>
            <a:r>
              <a:rPr lang="en-IN" sz="2400" dirty="0">
                <a:latin typeface="Ttimes new roman "/>
              </a:rPr>
              <a:t>?                             Mean = AK</a:t>
            </a:r>
          </a:p>
        </p:txBody>
      </p:sp>
      <p:sp>
        <p:nvSpPr>
          <p:cNvPr id="9" name="TextBox 8">
            <a:extLst>
              <a:ext uri="{FF2B5EF4-FFF2-40B4-BE49-F238E27FC236}">
                <a16:creationId xmlns:a16="http://schemas.microsoft.com/office/drawing/2014/main" id="{9404B9A0-D879-487A-C4CE-C5E14A14016F}"/>
              </a:ext>
            </a:extLst>
          </p:cNvPr>
          <p:cNvSpPr txBox="1"/>
          <p:nvPr/>
        </p:nvSpPr>
        <p:spPr>
          <a:xfrm>
            <a:off x="254382" y="5361550"/>
            <a:ext cx="10729913" cy="830997"/>
          </a:xfrm>
          <a:prstGeom prst="rect">
            <a:avLst/>
          </a:prstGeom>
          <a:noFill/>
        </p:spPr>
        <p:txBody>
          <a:bodyPr wrap="square" rtlCol="0">
            <a:spAutoFit/>
          </a:bodyPr>
          <a:lstStyle/>
          <a:p>
            <a:pPr algn="just" fontAlgn="base"/>
            <a:r>
              <a:rPr lang="en-IN" sz="2400" dirty="0">
                <a:solidFill>
                  <a:srgbClr val="FF0000"/>
                </a:solidFill>
              </a:rPr>
              <a:t>If the heights of 5 people are 142 cm, 150 cm, 149 cm, 156 cm and 153 cm. Find the mean height. </a:t>
            </a:r>
            <a:endParaRPr lang="en-IN" dirty="0">
              <a:solidFill>
                <a:srgbClr val="FF000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97F3B8-09F2-7FBD-AC27-D7700442FA8D}"/>
                  </a:ext>
                </a:extLst>
              </p:cNvPr>
              <p:cNvSpPr txBox="1"/>
              <p:nvPr/>
            </p:nvSpPr>
            <p:spPr>
              <a:xfrm>
                <a:off x="2002221" y="6141042"/>
                <a:ext cx="7614745" cy="622222"/>
              </a:xfrm>
              <a:prstGeom prst="rect">
                <a:avLst/>
              </a:prstGeom>
              <a:noFill/>
            </p:spPr>
            <p:txBody>
              <a:bodyPr wrap="square" rtlCol="0">
                <a:spAutoFit/>
              </a:bodyPr>
              <a:lstStyle/>
              <a:p>
                <a:pPr fontAlgn="base"/>
                <a:r>
                  <a:rPr lang="en-IN" sz="2400" dirty="0"/>
                  <a:t>Mean height = </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142+150+149+156+153</m:t>
                        </m:r>
                      </m:num>
                      <m:den>
                        <m:r>
                          <a:rPr lang="en-IN" sz="2400" b="0" i="1" smtClean="0">
                            <a:latin typeface="Cambria Math" panose="02040503050406030204" pitchFamily="18" charset="0"/>
                          </a:rPr>
                          <m:t>5</m:t>
                        </m:r>
                      </m:den>
                    </m:f>
                  </m:oMath>
                </a14:m>
                <a:r>
                  <a:rPr lang="en-IN" sz="2400" dirty="0"/>
                  <a:t> =150</a:t>
                </a:r>
              </a:p>
            </p:txBody>
          </p:sp>
        </mc:Choice>
        <mc:Fallback xmlns="">
          <p:sp>
            <p:nvSpPr>
              <p:cNvPr id="10" name="TextBox 9">
                <a:extLst>
                  <a:ext uri="{FF2B5EF4-FFF2-40B4-BE49-F238E27FC236}">
                    <a16:creationId xmlns:a16="http://schemas.microsoft.com/office/drawing/2014/main" id="{5897F3B8-09F2-7FBD-AC27-D7700442FA8D}"/>
                  </a:ext>
                </a:extLst>
              </p:cNvPr>
              <p:cNvSpPr txBox="1">
                <a:spLocks noRot="1" noChangeAspect="1" noMove="1" noResize="1" noEditPoints="1" noAdjustHandles="1" noChangeArrowheads="1" noChangeShapeType="1" noTextEdit="1"/>
              </p:cNvSpPr>
              <p:nvPr/>
            </p:nvSpPr>
            <p:spPr>
              <a:xfrm>
                <a:off x="2002221" y="6141042"/>
                <a:ext cx="7614745" cy="622222"/>
              </a:xfrm>
              <a:prstGeom prst="rect">
                <a:avLst/>
              </a:prstGeom>
              <a:blipFill>
                <a:blip r:embed="rId4"/>
                <a:stretch>
                  <a:fillRect l="-1200" b="-9804"/>
                </a:stretch>
              </a:blipFill>
            </p:spPr>
            <p:txBody>
              <a:bodyPr/>
              <a:lstStyle/>
              <a:p>
                <a:r>
                  <a:rPr lang="en-IN">
                    <a:noFill/>
                  </a:rPr>
                  <a:t> </a:t>
                </a:r>
              </a:p>
            </p:txBody>
          </p:sp>
        </mc:Fallback>
      </mc:AlternateContent>
    </p:spTree>
    <p:extLst>
      <p:ext uri="{BB962C8B-B14F-4D97-AF65-F5344CB8AC3E}">
        <p14:creationId xmlns:p14="http://schemas.microsoft.com/office/powerpoint/2010/main" val="38843333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Pearson’s ‘r’ Correlation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2B3732E3-9F30-6234-5C27-BC7317CBA68B}"/>
              </a:ext>
            </a:extLst>
          </p:cNvPr>
          <p:cNvSpPr txBox="1"/>
          <p:nvPr/>
        </p:nvSpPr>
        <p:spPr>
          <a:xfrm>
            <a:off x="607255" y="1106892"/>
            <a:ext cx="11445240" cy="3416320"/>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 </a:t>
            </a:r>
            <a:r>
              <a:rPr lang="en-IN" sz="2400" dirty="0"/>
              <a:t>3. Significance Testing </a:t>
            </a:r>
            <a:endParaRPr lang="en-US" sz="2400" dirty="0"/>
          </a:p>
          <a:p>
            <a:pPr algn="just"/>
            <a:r>
              <a:rPr lang="en-US" sz="2400" dirty="0"/>
              <a:t>To determine if the correlation is statistically significant, you can use a t-test:</a:t>
            </a:r>
          </a:p>
          <a:p>
            <a:pPr algn="just"/>
            <a:endParaRPr lang="en-US" sz="2400" dirty="0"/>
          </a:p>
          <a:p>
            <a:pPr algn="just"/>
            <a:endParaRPr lang="en-US" sz="2400" dirty="0"/>
          </a:p>
          <a:p>
            <a:pPr algn="just"/>
            <a:endParaRPr lang="en-US" sz="2400" dirty="0"/>
          </a:p>
          <a:p>
            <a:pPr algn="just"/>
            <a:r>
              <a:rPr lang="en-US" sz="2400" dirty="0"/>
              <a:t>The t-value can then be compared to the critical value from the t-distribution table with n−2n - 2n−2 degrees of freedom to determine significance.</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321982-F4EB-44E5-8B51-1DF148416694}"/>
              </a:ext>
            </a:extLst>
          </p:cNvPr>
          <p:cNvPicPr>
            <a:picLocks noChangeAspect="1"/>
          </p:cNvPicPr>
          <p:nvPr/>
        </p:nvPicPr>
        <p:blipFill>
          <a:blip r:embed="rId3"/>
          <a:stretch>
            <a:fillRect/>
          </a:stretch>
        </p:blipFill>
        <p:spPr>
          <a:xfrm>
            <a:off x="3494041" y="1814794"/>
            <a:ext cx="2441408" cy="1261851"/>
          </a:xfrm>
          <a:prstGeom prst="rect">
            <a:avLst/>
          </a:prstGeom>
        </p:spPr>
      </p:pic>
    </p:spTree>
    <p:extLst>
      <p:ext uri="{BB962C8B-B14F-4D97-AF65-F5344CB8AC3E}">
        <p14:creationId xmlns:p14="http://schemas.microsoft.com/office/powerpoint/2010/main" val="3918205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Pearson’s ‘r’ Correlation-Problem  </a:t>
            </a:r>
            <a:endParaRPr lang="en-US" sz="3200" dirty="0">
              <a:latin typeface="Brush Script MT" panose="03060802040406070304" pitchFamily="66" charset="0"/>
              <a:ea typeface="Segoe UI" pitchFamily="34" charset="0"/>
              <a:cs typeface="Segoe UI Light" panose="020B0502040204020203" pitchFamily="34" charset="0"/>
            </a:endParaRPr>
          </a:p>
        </p:txBody>
      </p:sp>
      <p:graphicFrame>
        <p:nvGraphicFramePr>
          <p:cNvPr id="4" name="Table 3">
            <a:extLst>
              <a:ext uri="{FF2B5EF4-FFF2-40B4-BE49-F238E27FC236}">
                <a16:creationId xmlns:a16="http://schemas.microsoft.com/office/drawing/2014/main" id="{3A091BC0-21DD-A42D-9D00-CC4DCCF0023E}"/>
              </a:ext>
            </a:extLst>
          </p:cNvPr>
          <p:cNvGraphicFramePr>
            <a:graphicFrameLocks noGrp="1"/>
          </p:cNvGraphicFramePr>
          <p:nvPr>
            <p:extLst>
              <p:ext uri="{D42A27DB-BD31-4B8C-83A1-F6EECF244321}">
                <p14:modId xmlns:p14="http://schemas.microsoft.com/office/powerpoint/2010/main" val="1814097304"/>
              </p:ext>
            </p:extLst>
          </p:nvPr>
        </p:nvGraphicFramePr>
        <p:xfrm>
          <a:off x="741934" y="1470771"/>
          <a:ext cx="4048759" cy="2865120"/>
        </p:xfrm>
        <a:graphic>
          <a:graphicData uri="http://schemas.openxmlformats.org/drawingml/2006/table">
            <a:tbl>
              <a:tblPr firstRow="1" bandRow="1">
                <a:tableStyleId>{5C22544A-7EE6-4342-B048-85BDC9FD1C3A}</a:tableStyleId>
              </a:tblPr>
              <a:tblGrid>
                <a:gridCol w="1061719">
                  <a:extLst>
                    <a:ext uri="{9D8B030D-6E8A-4147-A177-3AD203B41FA5}">
                      <a16:colId xmlns:a16="http://schemas.microsoft.com/office/drawing/2014/main" val="20000"/>
                    </a:ext>
                  </a:extLst>
                </a:gridCol>
                <a:gridCol w="1901613">
                  <a:extLst>
                    <a:ext uri="{9D8B030D-6E8A-4147-A177-3AD203B41FA5}">
                      <a16:colId xmlns:a16="http://schemas.microsoft.com/office/drawing/2014/main" val="20001"/>
                    </a:ext>
                  </a:extLst>
                </a:gridCol>
                <a:gridCol w="1085427">
                  <a:extLst>
                    <a:ext uri="{9D8B030D-6E8A-4147-A177-3AD203B41FA5}">
                      <a16:colId xmlns:a16="http://schemas.microsoft.com/office/drawing/2014/main" val="20002"/>
                    </a:ext>
                  </a:extLst>
                </a:gridCol>
              </a:tblGrid>
              <a:tr h="370840">
                <a:tc gridSpan="3">
                  <a:txBody>
                    <a:bodyPr/>
                    <a:lstStyle/>
                    <a:p>
                      <a:pPr algn="just"/>
                      <a:r>
                        <a:rPr lang="en-IN" dirty="0"/>
                        <a:t>Calculate and Interpret the Correlation</a:t>
                      </a:r>
                      <a:r>
                        <a:rPr lang="en-IN" baseline="0" dirty="0"/>
                        <a:t> coefficient of the two variable </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Person </a:t>
                      </a:r>
                    </a:p>
                  </a:txBody>
                  <a:tcPr/>
                </a:tc>
                <a:tc>
                  <a:txBody>
                    <a:bodyPr/>
                    <a:lstStyle/>
                    <a:p>
                      <a:r>
                        <a:rPr lang="en-IN" dirty="0"/>
                        <a:t>Hand</a:t>
                      </a:r>
                    </a:p>
                  </a:txBody>
                  <a:tcPr/>
                </a:tc>
                <a:tc>
                  <a:txBody>
                    <a:bodyPr/>
                    <a:lstStyle/>
                    <a:p>
                      <a:r>
                        <a:rPr lang="en-IN" dirty="0"/>
                        <a:t>Height </a:t>
                      </a:r>
                    </a:p>
                  </a:txBody>
                  <a:tcPr/>
                </a:tc>
                <a:extLst>
                  <a:ext uri="{0D108BD9-81ED-4DB2-BD59-A6C34878D82A}">
                    <a16:rowId xmlns:a16="http://schemas.microsoft.com/office/drawing/2014/main" val="10001"/>
                  </a:ext>
                </a:extLst>
              </a:tr>
              <a:tr h="370840">
                <a:tc>
                  <a:txBody>
                    <a:bodyPr/>
                    <a:lstStyle/>
                    <a:p>
                      <a:r>
                        <a:rPr lang="en-IN" dirty="0"/>
                        <a:t>A</a:t>
                      </a:r>
                    </a:p>
                  </a:txBody>
                  <a:tcPr/>
                </a:tc>
                <a:tc>
                  <a:txBody>
                    <a:bodyPr/>
                    <a:lstStyle/>
                    <a:p>
                      <a:r>
                        <a:rPr lang="en-IN" dirty="0"/>
                        <a:t>17</a:t>
                      </a:r>
                    </a:p>
                  </a:txBody>
                  <a:tcPr/>
                </a:tc>
                <a:tc>
                  <a:txBody>
                    <a:bodyPr/>
                    <a:lstStyle/>
                    <a:p>
                      <a:r>
                        <a:rPr lang="en-IN" dirty="0"/>
                        <a:t>150</a:t>
                      </a:r>
                    </a:p>
                  </a:txBody>
                  <a:tcPr/>
                </a:tc>
                <a:extLst>
                  <a:ext uri="{0D108BD9-81ED-4DB2-BD59-A6C34878D82A}">
                    <a16:rowId xmlns:a16="http://schemas.microsoft.com/office/drawing/2014/main" val="10002"/>
                  </a:ext>
                </a:extLst>
              </a:tr>
              <a:tr h="370840">
                <a:tc>
                  <a:txBody>
                    <a:bodyPr/>
                    <a:lstStyle/>
                    <a:p>
                      <a:r>
                        <a:rPr lang="en-IN" dirty="0"/>
                        <a:t>B</a:t>
                      </a:r>
                    </a:p>
                  </a:txBody>
                  <a:tcPr/>
                </a:tc>
                <a:tc>
                  <a:txBody>
                    <a:bodyPr/>
                    <a:lstStyle/>
                    <a:p>
                      <a:r>
                        <a:rPr lang="en-IN" dirty="0"/>
                        <a:t>15</a:t>
                      </a:r>
                    </a:p>
                  </a:txBody>
                  <a:tcPr/>
                </a:tc>
                <a:tc>
                  <a:txBody>
                    <a:bodyPr/>
                    <a:lstStyle/>
                    <a:p>
                      <a:r>
                        <a:rPr lang="en-IN" dirty="0"/>
                        <a:t>154</a:t>
                      </a:r>
                    </a:p>
                  </a:txBody>
                  <a:tcPr/>
                </a:tc>
                <a:extLst>
                  <a:ext uri="{0D108BD9-81ED-4DB2-BD59-A6C34878D82A}">
                    <a16:rowId xmlns:a16="http://schemas.microsoft.com/office/drawing/2014/main" val="10003"/>
                  </a:ext>
                </a:extLst>
              </a:tr>
              <a:tr h="370840">
                <a:tc>
                  <a:txBody>
                    <a:bodyPr/>
                    <a:lstStyle/>
                    <a:p>
                      <a:r>
                        <a:rPr lang="en-IN" dirty="0"/>
                        <a:t>C</a:t>
                      </a:r>
                    </a:p>
                  </a:txBody>
                  <a:tcPr/>
                </a:tc>
                <a:tc>
                  <a:txBody>
                    <a:bodyPr/>
                    <a:lstStyle/>
                    <a:p>
                      <a:r>
                        <a:rPr lang="en-IN" dirty="0"/>
                        <a:t>19</a:t>
                      </a:r>
                    </a:p>
                  </a:txBody>
                  <a:tcPr/>
                </a:tc>
                <a:tc>
                  <a:txBody>
                    <a:bodyPr/>
                    <a:lstStyle/>
                    <a:p>
                      <a:r>
                        <a:rPr lang="en-IN" dirty="0"/>
                        <a:t>169</a:t>
                      </a:r>
                    </a:p>
                  </a:txBody>
                  <a:tcPr/>
                </a:tc>
                <a:extLst>
                  <a:ext uri="{0D108BD9-81ED-4DB2-BD59-A6C34878D82A}">
                    <a16:rowId xmlns:a16="http://schemas.microsoft.com/office/drawing/2014/main" val="10004"/>
                  </a:ext>
                </a:extLst>
              </a:tr>
              <a:tr h="370840">
                <a:tc>
                  <a:txBody>
                    <a:bodyPr/>
                    <a:lstStyle/>
                    <a:p>
                      <a:r>
                        <a:rPr lang="en-IN" dirty="0"/>
                        <a:t>D</a:t>
                      </a:r>
                    </a:p>
                  </a:txBody>
                  <a:tcPr/>
                </a:tc>
                <a:tc>
                  <a:txBody>
                    <a:bodyPr/>
                    <a:lstStyle/>
                    <a:p>
                      <a:r>
                        <a:rPr lang="en-IN" dirty="0"/>
                        <a:t>17</a:t>
                      </a:r>
                    </a:p>
                  </a:txBody>
                  <a:tcPr/>
                </a:tc>
                <a:tc>
                  <a:txBody>
                    <a:bodyPr/>
                    <a:lstStyle/>
                    <a:p>
                      <a:r>
                        <a:rPr lang="en-IN" dirty="0"/>
                        <a:t>172</a:t>
                      </a:r>
                    </a:p>
                  </a:txBody>
                  <a:tcPr/>
                </a:tc>
                <a:extLst>
                  <a:ext uri="{0D108BD9-81ED-4DB2-BD59-A6C34878D82A}">
                    <a16:rowId xmlns:a16="http://schemas.microsoft.com/office/drawing/2014/main" val="10005"/>
                  </a:ext>
                </a:extLst>
              </a:tr>
              <a:tr h="370840">
                <a:tc>
                  <a:txBody>
                    <a:bodyPr/>
                    <a:lstStyle/>
                    <a:p>
                      <a:r>
                        <a:rPr lang="en-IN" dirty="0"/>
                        <a:t>E</a:t>
                      </a:r>
                    </a:p>
                  </a:txBody>
                  <a:tcPr/>
                </a:tc>
                <a:tc>
                  <a:txBody>
                    <a:bodyPr/>
                    <a:lstStyle/>
                    <a:p>
                      <a:r>
                        <a:rPr lang="en-IN" dirty="0"/>
                        <a:t>21</a:t>
                      </a:r>
                    </a:p>
                  </a:txBody>
                  <a:tcPr/>
                </a:tc>
                <a:tc>
                  <a:txBody>
                    <a:bodyPr/>
                    <a:lstStyle/>
                    <a:p>
                      <a:r>
                        <a:rPr lang="en-IN" dirty="0"/>
                        <a:t>175</a:t>
                      </a:r>
                    </a:p>
                  </a:txBody>
                  <a:tcPr/>
                </a:tc>
                <a:extLst>
                  <a:ext uri="{0D108BD9-81ED-4DB2-BD59-A6C34878D82A}">
                    <a16:rowId xmlns:a16="http://schemas.microsoft.com/office/drawing/2014/main" val="10006"/>
                  </a:ext>
                </a:extLst>
              </a:tr>
            </a:tbl>
          </a:graphicData>
        </a:graphic>
      </p:graphicFrame>
      <p:graphicFrame>
        <p:nvGraphicFramePr>
          <p:cNvPr id="5" name="Group 371">
            <a:extLst>
              <a:ext uri="{FF2B5EF4-FFF2-40B4-BE49-F238E27FC236}">
                <a16:creationId xmlns:a16="http://schemas.microsoft.com/office/drawing/2014/main" id="{5AB5E8F1-9BA0-2D63-26AC-A824F9B0A1E1}"/>
              </a:ext>
            </a:extLst>
          </p:cNvPr>
          <p:cNvGraphicFramePr>
            <a:graphicFrameLocks/>
          </p:cNvGraphicFramePr>
          <p:nvPr>
            <p:extLst>
              <p:ext uri="{D42A27DB-BD31-4B8C-83A1-F6EECF244321}">
                <p14:modId xmlns:p14="http://schemas.microsoft.com/office/powerpoint/2010/main" val="758347913"/>
              </p:ext>
            </p:extLst>
          </p:nvPr>
        </p:nvGraphicFramePr>
        <p:xfrm>
          <a:off x="5281889" y="1675888"/>
          <a:ext cx="6225904" cy="2768600"/>
        </p:xfrm>
        <a:graphic>
          <a:graphicData uri="http://schemas.openxmlformats.org/drawingml/2006/table">
            <a:tbl>
              <a:tblPr/>
              <a:tblGrid>
                <a:gridCol w="117348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846184">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0">
                <a:tc>
                  <a:txBody>
                    <a:bodyPr/>
                    <a:lstStyle/>
                    <a:p>
                      <a:endParaRPr lang="en-IN"/>
                    </a:p>
                  </a:txBody>
                  <a:tcPr marL="45720" marR="4572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dirty="0">
                          <a:ln>
                            <a:noFill/>
                          </a:ln>
                          <a:solidFill>
                            <a:schemeClr val="tx1"/>
                          </a:solidFill>
                          <a:effectLst/>
                          <a:latin typeface="Century" pitchFamily="18" charset="0"/>
                        </a:rPr>
                        <a:t>x</a:t>
                      </a: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Century" pitchFamily="18" charset="0"/>
                        </a:rPr>
                        <a:t> </a:t>
                      </a:r>
                      <a:r>
                        <a:rPr kumimoji="0" lang="en-US" sz="2200" b="0" i="1" u="none" strike="noStrike" cap="none" normalizeH="0" baseline="0" dirty="0">
                          <a:ln>
                            <a:noFill/>
                          </a:ln>
                          <a:solidFill>
                            <a:schemeClr val="tx1"/>
                          </a:solidFill>
                          <a:effectLst/>
                          <a:latin typeface="Century" pitchFamily="18" charset="0"/>
                        </a:rPr>
                        <a:t>y</a:t>
                      </a:r>
                      <a:r>
                        <a:rPr kumimoji="0" lang="en-US" sz="2200" b="0" i="0" u="none" strike="noStrike" cap="none" normalizeH="0" baseline="0" dirty="0">
                          <a:ln>
                            <a:noFill/>
                          </a:ln>
                          <a:solidFill>
                            <a:schemeClr val="tx1"/>
                          </a:solidFill>
                          <a:effectLst/>
                          <a:latin typeface="Century" pitchFamily="18" charset="0"/>
                        </a:rPr>
                        <a:t> </a:t>
                      </a: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xy</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y</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295275">
                <a:tc>
                  <a:txBody>
                    <a:bodyPr/>
                    <a:lstStyle/>
                    <a:p>
                      <a:pPr algn="ctr"/>
                      <a:r>
                        <a:rPr lang="en-IN" dirty="0"/>
                        <a:t>A</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2550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22500</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863">
                <a:tc>
                  <a:txBody>
                    <a:bodyPr/>
                    <a:lstStyle/>
                    <a:p>
                      <a:pPr algn="ctr"/>
                      <a:r>
                        <a:rPr lang="en-IN" dirty="0"/>
                        <a:t>B</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2310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chemeClr val="tx1"/>
                          </a:solidFill>
                          <a:effectLst/>
                          <a:latin typeface="Calibri" panose="020F0502020204030204" pitchFamily="34" charset="0"/>
                        </a:rPr>
                        <a:t>225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chemeClr val="tx1"/>
                          </a:solidFill>
                          <a:effectLst/>
                          <a:latin typeface="Calibri" panose="020F0502020204030204" pitchFamily="34" charset="0"/>
                        </a:rPr>
                        <a:t>23716</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algn="ctr"/>
                      <a:r>
                        <a:rPr lang="en-IN" dirty="0"/>
                        <a:t>C</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3211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361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chemeClr val="tx1"/>
                          </a:solidFill>
                          <a:effectLst/>
                          <a:latin typeface="Calibri" panose="020F0502020204030204" pitchFamily="34" charset="0"/>
                        </a:rPr>
                        <a:t>28561</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algn="ctr"/>
                      <a:r>
                        <a:rPr lang="en-IN" dirty="0"/>
                        <a:t>D</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dirty="0">
                          <a:solidFill>
                            <a:schemeClr val="tx1"/>
                          </a:solidFill>
                          <a:effectLst/>
                          <a:latin typeface="Calibri" panose="020F0502020204030204" pitchFamily="34"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rtl="0" fontAlgn="ctr"/>
                      <a:r>
                        <a:rPr lang="en-IN" sz="2400" b="0" i="0" u="none" strike="noStrike">
                          <a:solidFill>
                            <a:schemeClr val="tx1"/>
                          </a:solidFill>
                          <a:effectLst/>
                          <a:latin typeface="Calibri" panose="020F0502020204030204" pitchFamily="34" charset="0"/>
                        </a:rPr>
                        <a:t>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chemeClr val="tx1"/>
                          </a:solidFill>
                          <a:effectLst/>
                          <a:latin typeface="Calibri" panose="020F0502020204030204" pitchFamily="34" charset="0"/>
                        </a:rPr>
                        <a:t>2924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chemeClr val="tx1"/>
                          </a:solidFill>
                          <a:effectLst/>
                          <a:latin typeface="Calibri" panose="020F0502020204030204" pitchFamily="34" charset="0"/>
                        </a:rPr>
                        <a:t>29584</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0934">
                <a:tc>
                  <a:txBody>
                    <a:bodyPr/>
                    <a:lstStyle/>
                    <a:p>
                      <a:pPr marL="0" algn="ctr" defTabSz="914400" rtl="0" eaLnBrk="1" fontAlgn="b" latinLnBrk="0" hangingPunct="1"/>
                      <a:r>
                        <a:rPr lang="en-IN" sz="2400" b="0" i="0" u="none" strike="noStrike" kern="1200">
                          <a:solidFill>
                            <a:schemeClr val="tx1"/>
                          </a:solidFill>
                          <a:effectLst/>
                          <a:latin typeface="Calibri" panose="020F0502020204030204" pitchFamily="34" charset="0"/>
                          <a:ea typeface="+mn-ea"/>
                          <a:cs typeface="+mn-cs"/>
                        </a:rPr>
                        <a:t>E</a:t>
                      </a:r>
                      <a:endParaRPr lang="en-IN" sz="2400" b="0" i="0" u="none" strike="noStrike" kern="1200" dirty="0">
                        <a:solidFill>
                          <a:schemeClr val="tx1"/>
                        </a:solidFill>
                        <a:effectLst/>
                        <a:latin typeface="Calibri" panose="020F0502020204030204" pitchFamily="34" charset="0"/>
                        <a:ea typeface="+mn-ea"/>
                        <a:cs typeface="+mn-cs"/>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IN" sz="2400" b="0" i="0" u="none" strike="noStrike" kern="1200">
                          <a:solidFill>
                            <a:schemeClr val="tx1"/>
                          </a:solidFill>
                          <a:effectLst/>
                          <a:latin typeface="Calibri" panose="020F0502020204030204" pitchFamily="34" charset="0"/>
                          <a:ea typeface="+mn-ea"/>
                          <a:cs typeface="+mn-cs"/>
                        </a:rPr>
                        <a:t>21</a:t>
                      </a:r>
                      <a:endParaRPr lang="en-IN" sz="2400" b="0" i="0" u="none" strike="noStrike" kern="1200" dirty="0">
                        <a:solidFill>
                          <a:schemeClr val="tx1"/>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b" latinLnBrk="0" hangingPunct="1"/>
                      <a:r>
                        <a:rPr lang="en-IN" sz="2400" b="0" i="0" u="none" strike="noStrike" kern="1200" dirty="0">
                          <a:solidFill>
                            <a:schemeClr val="tx1"/>
                          </a:solidFill>
                          <a:effectLst/>
                          <a:latin typeface="Calibri" panose="020F0502020204030204" pitchFamily="34" charset="0"/>
                          <a:ea typeface="+mn-ea"/>
                          <a:cs typeface="+mn-cs"/>
                        </a:rPr>
                        <a:t>175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b" latinLnBrk="0" hangingPunct="1"/>
                      <a:r>
                        <a:rPr lang="en-IN" sz="2400" b="0" i="0" u="none" strike="noStrike" kern="1200" dirty="0">
                          <a:solidFill>
                            <a:schemeClr val="tx1"/>
                          </a:solidFill>
                          <a:effectLst/>
                          <a:latin typeface="Calibri" panose="020F0502020204030204" pitchFamily="34" charset="0"/>
                          <a:ea typeface="+mn-ea"/>
                          <a:cs typeface="+mn-cs"/>
                        </a:rPr>
                        <a:t>3675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b" latinLnBrk="0" hangingPunct="1"/>
                      <a:r>
                        <a:rPr lang="en-IN" sz="2400" b="0" i="0" u="none" strike="noStrike" kern="1200" dirty="0">
                          <a:solidFill>
                            <a:schemeClr val="tx1"/>
                          </a:solidFill>
                          <a:effectLst/>
                          <a:latin typeface="Calibri" panose="020F0502020204030204" pitchFamily="34" charset="0"/>
                          <a:ea typeface="+mn-ea"/>
                          <a:cs typeface="+mn-cs"/>
                        </a:rPr>
                        <a:t>441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b" latinLnBrk="0" hangingPunct="1"/>
                      <a:r>
                        <a:rPr lang="en-IN" sz="2400" b="0" i="0" u="none" strike="noStrike" kern="1200" dirty="0">
                          <a:solidFill>
                            <a:schemeClr val="tx1"/>
                          </a:solidFill>
                          <a:effectLst/>
                          <a:latin typeface="Calibri" panose="020F0502020204030204" pitchFamily="34" charset="0"/>
                          <a:ea typeface="+mn-ea"/>
                          <a:cs typeface="+mn-cs"/>
                        </a:rPr>
                        <a:t>30625</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800">
                <a:tc>
                  <a:txBody>
                    <a:bodyPr/>
                    <a:lstStyle/>
                    <a:p>
                      <a:pPr marL="0" algn="ct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Total </a:t>
                      </a:r>
                    </a:p>
                  </a:txBody>
                  <a:tcPr marL="0" marR="0" marT="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89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820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14670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1605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algn="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134986</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D9DDCC6A-981E-264A-5AE3-2BB3C5371B79}"/>
              </a:ext>
            </a:extLst>
          </p:cNvPr>
          <p:cNvGraphicFramePr>
            <a:graphicFrameLocks noChangeAspect="1"/>
          </p:cNvGraphicFramePr>
          <p:nvPr>
            <p:extLst>
              <p:ext uri="{D42A27DB-BD31-4B8C-83A1-F6EECF244321}">
                <p14:modId xmlns:p14="http://schemas.microsoft.com/office/powerpoint/2010/main" val="137324008"/>
              </p:ext>
            </p:extLst>
          </p:nvPr>
        </p:nvGraphicFramePr>
        <p:xfrm>
          <a:off x="891134" y="4435635"/>
          <a:ext cx="4494213" cy="877887"/>
        </p:xfrm>
        <a:graphic>
          <a:graphicData uri="http://schemas.openxmlformats.org/presentationml/2006/ole">
            <mc:AlternateContent xmlns:mc="http://schemas.openxmlformats.org/markup-compatibility/2006">
              <mc:Choice xmlns:v="urn:schemas-microsoft-com:vml" Requires="v">
                <p:oleObj name="Equation" r:id="rId3" imgW="4940300" imgH="965200" progId="Equation.DSMT4">
                  <p:embed/>
                </p:oleObj>
              </mc:Choice>
              <mc:Fallback>
                <p:oleObj name="Equation" r:id="rId3" imgW="4940300" imgH="965200" progId="Equation.DSMT4">
                  <p:embed/>
                  <p:pic>
                    <p:nvPicPr>
                      <p:cNvPr id="65"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134" y="4435635"/>
                        <a:ext cx="4494213"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8">
            <a:extLst>
              <a:ext uri="{FF2B5EF4-FFF2-40B4-BE49-F238E27FC236}">
                <a16:creationId xmlns:a16="http://schemas.microsoft.com/office/drawing/2014/main" id="{A2C8DA45-9F58-6091-1607-7411D9448243}"/>
              </a:ext>
            </a:extLst>
          </p:cNvPr>
          <p:cNvSpPr txBox="1"/>
          <p:nvPr/>
        </p:nvSpPr>
        <p:spPr>
          <a:xfrm>
            <a:off x="5771950" y="4662528"/>
            <a:ext cx="1783080" cy="461665"/>
          </a:xfrm>
          <a:prstGeom prst="rect">
            <a:avLst/>
          </a:prstGeom>
          <a:noFill/>
        </p:spPr>
        <p:txBody>
          <a:bodyPr wrap="square" rtlCol="0">
            <a:spAutoFit/>
          </a:bodyPr>
          <a:lstStyle/>
          <a:p>
            <a:r>
              <a:rPr lang="en-IN" sz="2400" dirty="0"/>
              <a:t>r = 0.72</a:t>
            </a:r>
          </a:p>
        </p:txBody>
      </p:sp>
      <p:sp>
        <p:nvSpPr>
          <p:cNvPr id="10" name="TextBox 9">
            <a:extLst>
              <a:ext uri="{FF2B5EF4-FFF2-40B4-BE49-F238E27FC236}">
                <a16:creationId xmlns:a16="http://schemas.microsoft.com/office/drawing/2014/main" id="{D8A153DA-BAA2-4E78-71CF-6A4C9506DAD8}"/>
              </a:ext>
            </a:extLst>
          </p:cNvPr>
          <p:cNvSpPr txBox="1"/>
          <p:nvPr/>
        </p:nvSpPr>
        <p:spPr>
          <a:xfrm>
            <a:off x="741934" y="5384192"/>
            <a:ext cx="10914648" cy="1200329"/>
          </a:xfrm>
          <a:prstGeom prst="rect">
            <a:avLst/>
          </a:prstGeom>
          <a:noFill/>
        </p:spPr>
        <p:txBody>
          <a:bodyPr wrap="square" rtlCol="0">
            <a:spAutoFit/>
          </a:bodyPr>
          <a:lstStyle/>
          <a:p>
            <a:pPr algn="just"/>
            <a:r>
              <a:rPr lang="en-IN" sz="2400" dirty="0"/>
              <a:t>The formula gives us a correlation coefficient of </a:t>
            </a:r>
            <a:r>
              <a:rPr lang="en-IN" sz="2400" b="1" dirty="0"/>
              <a:t>0.72</a:t>
            </a:r>
            <a:r>
              <a:rPr lang="en-IN" sz="2400" dirty="0"/>
              <a:t>, (Critical value is 832) which is a high, positive correlation. Meaning that in this data set, as height increases, so does hand height.</a:t>
            </a:r>
          </a:p>
        </p:txBody>
      </p:sp>
      <p:sp>
        <p:nvSpPr>
          <p:cNvPr id="3" name="Rectangle 2">
            <a:extLst>
              <a:ext uri="{FF2B5EF4-FFF2-40B4-BE49-F238E27FC236}">
                <a16:creationId xmlns:a16="http://schemas.microsoft.com/office/drawing/2014/main" id="{1D5D5C4B-3EED-435B-8593-764F43510D90}"/>
              </a:ext>
            </a:extLst>
          </p:cNvPr>
          <p:cNvSpPr/>
          <p:nvPr/>
        </p:nvSpPr>
        <p:spPr>
          <a:xfrm>
            <a:off x="1138369" y="760034"/>
            <a:ext cx="10369424" cy="707886"/>
          </a:xfrm>
          <a:prstGeom prst="rect">
            <a:avLst/>
          </a:prstGeom>
        </p:spPr>
        <p:txBody>
          <a:bodyPr wrap="square">
            <a:spAutoFit/>
          </a:bodyPr>
          <a:lstStyle/>
          <a:p>
            <a:r>
              <a:rPr lang="en-US" sz="2000" dirty="0"/>
              <a:t>We have collected data on the length of hands (in centimeters) and height (in centimeters) for 5 individuals. The data is as follows:</a:t>
            </a:r>
            <a:endParaRPr lang="en-IN" sz="2000" dirty="0"/>
          </a:p>
        </p:txBody>
      </p:sp>
    </p:spTree>
    <p:extLst>
      <p:ext uri="{BB962C8B-B14F-4D97-AF65-F5344CB8AC3E}">
        <p14:creationId xmlns:p14="http://schemas.microsoft.com/office/powerpoint/2010/main" val="130743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Pearson’s ‘r’ Correlation-Problem  </a:t>
            </a:r>
            <a:endParaRPr lang="en-US" sz="3200" dirty="0">
              <a:latin typeface="Brush Script MT" panose="03060802040406070304" pitchFamily="66" charset="0"/>
              <a:ea typeface="Segoe UI" pitchFamily="34"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1CD97988-2A38-2046-5D6B-2FE0DC967987}"/>
              </a:ext>
            </a:extLst>
          </p:cNvPr>
          <p:cNvGraphicFramePr>
            <a:graphicFrameLocks noGrp="1"/>
          </p:cNvGraphicFramePr>
          <p:nvPr>
            <p:extLst>
              <p:ext uri="{D42A27DB-BD31-4B8C-83A1-F6EECF244321}">
                <p14:modId xmlns:p14="http://schemas.microsoft.com/office/powerpoint/2010/main" val="4114476533"/>
              </p:ext>
            </p:extLst>
          </p:nvPr>
        </p:nvGraphicFramePr>
        <p:xfrm>
          <a:off x="416561" y="1054946"/>
          <a:ext cx="4048759" cy="2865120"/>
        </p:xfrm>
        <a:graphic>
          <a:graphicData uri="http://schemas.openxmlformats.org/drawingml/2006/table">
            <a:tbl>
              <a:tblPr firstRow="1" bandRow="1">
                <a:tableStyleId>{5C22544A-7EE6-4342-B048-85BDC9FD1C3A}</a:tableStyleId>
              </a:tblPr>
              <a:tblGrid>
                <a:gridCol w="1061719">
                  <a:extLst>
                    <a:ext uri="{9D8B030D-6E8A-4147-A177-3AD203B41FA5}">
                      <a16:colId xmlns:a16="http://schemas.microsoft.com/office/drawing/2014/main" val="20000"/>
                    </a:ext>
                  </a:extLst>
                </a:gridCol>
                <a:gridCol w="1173480">
                  <a:extLst>
                    <a:ext uri="{9D8B030D-6E8A-4147-A177-3AD203B41FA5}">
                      <a16:colId xmlns:a16="http://schemas.microsoft.com/office/drawing/2014/main" val="20001"/>
                    </a:ext>
                  </a:extLst>
                </a:gridCol>
                <a:gridCol w="1813560">
                  <a:extLst>
                    <a:ext uri="{9D8B030D-6E8A-4147-A177-3AD203B41FA5}">
                      <a16:colId xmlns:a16="http://schemas.microsoft.com/office/drawing/2014/main" val="20002"/>
                    </a:ext>
                  </a:extLst>
                </a:gridCol>
              </a:tblGrid>
              <a:tr h="370840">
                <a:tc gridSpan="3">
                  <a:txBody>
                    <a:bodyPr/>
                    <a:lstStyle/>
                    <a:p>
                      <a:pPr algn="just"/>
                      <a:r>
                        <a:rPr lang="en-IN" dirty="0"/>
                        <a:t>Calculate and Interpret the Correlation</a:t>
                      </a:r>
                      <a:r>
                        <a:rPr lang="en-IN" baseline="0" dirty="0"/>
                        <a:t> coefficient of the two variable </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Person </a:t>
                      </a:r>
                    </a:p>
                  </a:txBody>
                  <a:tcPr/>
                </a:tc>
                <a:tc>
                  <a:txBody>
                    <a:bodyPr/>
                    <a:lstStyle/>
                    <a:p>
                      <a:r>
                        <a:rPr lang="en-IN" dirty="0"/>
                        <a:t>Weight </a:t>
                      </a:r>
                    </a:p>
                  </a:txBody>
                  <a:tcPr/>
                </a:tc>
                <a:tc>
                  <a:txBody>
                    <a:bodyPr/>
                    <a:lstStyle/>
                    <a:p>
                      <a:r>
                        <a:rPr lang="en-IN" dirty="0"/>
                        <a:t>Blood</a:t>
                      </a:r>
                      <a:r>
                        <a:rPr lang="en-IN" baseline="0" dirty="0"/>
                        <a:t> Pressure </a:t>
                      </a:r>
                      <a:endParaRPr lang="en-IN" dirty="0"/>
                    </a:p>
                  </a:txBody>
                  <a:tcPr/>
                </a:tc>
                <a:extLst>
                  <a:ext uri="{0D108BD9-81ED-4DB2-BD59-A6C34878D82A}">
                    <a16:rowId xmlns:a16="http://schemas.microsoft.com/office/drawing/2014/main" val="10001"/>
                  </a:ext>
                </a:extLst>
              </a:tr>
              <a:tr h="370840">
                <a:tc>
                  <a:txBody>
                    <a:bodyPr/>
                    <a:lstStyle/>
                    <a:p>
                      <a:r>
                        <a:rPr lang="en-IN" dirty="0"/>
                        <a:t>A</a:t>
                      </a:r>
                    </a:p>
                  </a:txBody>
                  <a:tcPr/>
                </a:tc>
                <a:tc>
                  <a:txBody>
                    <a:bodyPr/>
                    <a:lstStyle/>
                    <a:p>
                      <a:pPr algn="l" rtl="0" fontAlgn="ctr"/>
                      <a:r>
                        <a:rPr lang="en-IN" sz="1800" b="1" i="0" u="none" strike="noStrike">
                          <a:solidFill>
                            <a:schemeClr val="tx1"/>
                          </a:solidFill>
                          <a:effectLst/>
                          <a:latin typeface="Calibri" panose="020F0502020204030204" pitchFamily="34" charset="0"/>
                        </a:rPr>
                        <a:t>150</a:t>
                      </a:r>
                    </a:p>
                  </a:txBody>
                  <a:tcPr marL="0" marR="0" marT="0" marB="0" anchor="ctr"/>
                </a:tc>
                <a:tc>
                  <a:txBody>
                    <a:bodyPr/>
                    <a:lstStyle/>
                    <a:p>
                      <a:pPr algn="l" rtl="0" fontAlgn="ctr"/>
                      <a:r>
                        <a:rPr lang="en-IN" sz="1800" b="1" i="0" u="none" strike="noStrike" dirty="0">
                          <a:solidFill>
                            <a:schemeClr val="tx1"/>
                          </a:solidFill>
                          <a:effectLst/>
                          <a:latin typeface="Calibri" panose="020F0502020204030204" pitchFamily="34" charset="0"/>
                        </a:rPr>
                        <a:t>125</a:t>
                      </a:r>
                    </a:p>
                  </a:txBody>
                  <a:tcPr marL="0" marR="0" marT="0" marB="0" anchor="ctr"/>
                </a:tc>
                <a:extLst>
                  <a:ext uri="{0D108BD9-81ED-4DB2-BD59-A6C34878D82A}">
                    <a16:rowId xmlns:a16="http://schemas.microsoft.com/office/drawing/2014/main" val="10002"/>
                  </a:ext>
                </a:extLst>
              </a:tr>
              <a:tr h="370840">
                <a:tc>
                  <a:txBody>
                    <a:bodyPr/>
                    <a:lstStyle/>
                    <a:p>
                      <a:r>
                        <a:rPr lang="en-IN" dirty="0"/>
                        <a:t>B</a:t>
                      </a:r>
                    </a:p>
                  </a:txBody>
                  <a:tcPr/>
                </a:tc>
                <a:tc>
                  <a:txBody>
                    <a:bodyPr/>
                    <a:lstStyle/>
                    <a:p>
                      <a:pPr algn="l" rtl="0" fontAlgn="ctr"/>
                      <a:r>
                        <a:rPr lang="en-IN" sz="1800" b="0" i="0" u="none" strike="noStrike">
                          <a:solidFill>
                            <a:srgbClr val="000000"/>
                          </a:solidFill>
                          <a:effectLst/>
                          <a:latin typeface="Calibri" panose="020F0502020204030204" pitchFamily="34" charset="0"/>
                        </a:rPr>
                        <a:t>169</a:t>
                      </a:r>
                    </a:p>
                  </a:txBody>
                  <a:tcPr marL="0" marR="0" marT="0" marB="0" anchor="ctr"/>
                </a:tc>
                <a:tc>
                  <a:txBody>
                    <a:bodyPr/>
                    <a:lstStyle/>
                    <a:p>
                      <a:pPr algn="l" rtl="0" fontAlgn="ctr"/>
                      <a:r>
                        <a:rPr lang="en-IN" sz="1800" b="0" i="0" u="none" strike="noStrike" dirty="0">
                          <a:solidFill>
                            <a:srgbClr val="000000"/>
                          </a:solidFill>
                          <a:effectLst/>
                          <a:latin typeface="Calibri" panose="020F0502020204030204" pitchFamily="34" charset="0"/>
                        </a:rPr>
                        <a:t>130</a:t>
                      </a:r>
                    </a:p>
                  </a:txBody>
                  <a:tcPr marL="0" marR="0" marT="0" marB="0" anchor="ctr"/>
                </a:tc>
                <a:extLst>
                  <a:ext uri="{0D108BD9-81ED-4DB2-BD59-A6C34878D82A}">
                    <a16:rowId xmlns:a16="http://schemas.microsoft.com/office/drawing/2014/main" val="10003"/>
                  </a:ext>
                </a:extLst>
              </a:tr>
              <a:tr h="370840">
                <a:tc>
                  <a:txBody>
                    <a:bodyPr/>
                    <a:lstStyle/>
                    <a:p>
                      <a:r>
                        <a:rPr lang="en-IN" dirty="0"/>
                        <a:t>C</a:t>
                      </a:r>
                    </a:p>
                  </a:txBody>
                  <a:tcPr/>
                </a:tc>
                <a:tc>
                  <a:txBody>
                    <a:bodyPr/>
                    <a:lstStyle/>
                    <a:p>
                      <a:pPr algn="l" rtl="0" fontAlgn="ctr"/>
                      <a:r>
                        <a:rPr lang="en-IN" sz="1800" b="0" i="0" u="none" strike="noStrike">
                          <a:solidFill>
                            <a:srgbClr val="000000"/>
                          </a:solidFill>
                          <a:effectLst/>
                          <a:latin typeface="Calibri" panose="020F0502020204030204" pitchFamily="34" charset="0"/>
                        </a:rPr>
                        <a:t>175</a:t>
                      </a:r>
                    </a:p>
                  </a:txBody>
                  <a:tcPr marL="0" marR="0" marT="0" marB="0" anchor="ctr"/>
                </a:tc>
                <a:tc>
                  <a:txBody>
                    <a:bodyPr/>
                    <a:lstStyle/>
                    <a:p>
                      <a:pPr algn="l" rtl="0" fontAlgn="ctr"/>
                      <a:r>
                        <a:rPr lang="en-IN" sz="1800" b="0" i="0" u="none" strike="noStrike">
                          <a:solidFill>
                            <a:srgbClr val="000000"/>
                          </a:solidFill>
                          <a:effectLst/>
                          <a:latin typeface="Calibri" panose="020F0502020204030204" pitchFamily="34" charset="0"/>
                        </a:rPr>
                        <a:t>160</a:t>
                      </a:r>
                    </a:p>
                  </a:txBody>
                  <a:tcPr marL="0" marR="0" marT="0" marB="0" anchor="ctr"/>
                </a:tc>
                <a:extLst>
                  <a:ext uri="{0D108BD9-81ED-4DB2-BD59-A6C34878D82A}">
                    <a16:rowId xmlns:a16="http://schemas.microsoft.com/office/drawing/2014/main" val="10004"/>
                  </a:ext>
                </a:extLst>
              </a:tr>
              <a:tr h="370840">
                <a:tc>
                  <a:txBody>
                    <a:bodyPr/>
                    <a:lstStyle/>
                    <a:p>
                      <a:r>
                        <a:rPr lang="en-IN" dirty="0"/>
                        <a:t>D</a:t>
                      </a:r>
                    </a:p>
                  </a:txBody>
                  <a:tcPr/>
                </a:tc>
                <a:tc>
                  <a:txBody>
                    <a:bodyPr/>
                    <a:lstStyle/>
                    <a:p>
                      <a:pPr algn="l" rtl="0" fontAlgn="ctr"/>
                      <a:r>
                        <a:rPr lang="en-IN" sz="1800" b="0" i="0" u="none" strike="noStrike">
                          <a:solidFill>
                            <a:srgbClr val="000000"/>
                          </a:solidFill>
                          <a:effectLst/>
                          <a:latin typeface="Calibri" panose="020F0502020204030204" pitchFamily="34" charset="0"/>
                        </a:rPr>
                        <a:t>180</a:t>
                      </a:r>
                    </a:p>
                  </a:txBody>
                  <a:tcPr marL="0" marR="0" marT="0" marB="0" anchor="ctr"/>
                </a:tc>
                <a:tc>
                  <a:txBody>
                    <a:bodyPr/>
                    <a:lstStyle/>
                    <a:p>
                      <a:pPr algn="l" rtl="0" fontAlgn="ctr"/>
                      <a:r>
                        <a:rPr lang="en-IN" sz="1800" b="0" i="0" u="none" strike="noStrike">
                          <a:solidFill>
                            <a:srgbClr val="000000"/>
                          </a:solidFill>
                          <a:effectLst/>
                          <a:latin typeface="Calibri" panose="020F0502020204030204" pitchFamily="34" charset="0"/>
                        </a:rPr>
                        <a:t>169</a:t>
                      </a:r>
                    </a:p>
                  </a:txBody>
                  <a:tcPr marL="0" marR="0" marT="0" marB="0" anchor="ctr"/>
                </a:tc>
                <a:extLst>
                  <a:ext uri="{0D108BD9-81ED-4DB2-BD59-A6C34878D82A}">
                    <a16:rowId xmlns:a16="http://schemas.microsoft.com/office/drawing/2014/main" val="10005"/>
                  </a:ext>
                </a:extLst>
              </a:tr>
              <a:tr h="370840">
                <a:tc>
                  <a:txBody>
                    <a:bodyPr/>
                    <a:lstStyle/>
                    <a:p>
                      <a:r>
                        <a:rPr lang="en-IN" dirty="0"/>
                        <a:t>E</a:t>
                      </a:r>
                    </a:p>
                  </a:txBody>
                  <a:tcPr/>
                </a:tc>
                <a:tc>
                  <a:txBody>
                    <a:bodyPr/>
                    <a:lstStyle/>
                    <a:p>
                      <a:pPr algn="l" rtl="0" fontAlgn="ctr"/>
                      <a:r>
                        <a:rPr lang="en-IN" sz="1800" b="0" i="0" u="none" strike="noStrike">
                          <a:solidFill>
                            <a:srgbClr val="000000"/>
                          </a:solidFill>
                          <a:effectLst/>
                          <a:latin typeface="Calibri" panose="020F0502020204030204" pitchFamily="34" charset="0"/>
                        </a:rPr>
                        <a:t>200</a:t>
                      </a:r>
                    </a:p>
                  </a:txBody>
                  <a:tcPr marL="0" marR="0" marT="0" marB="0" anchor="ctr"/>
                </a:tc>
                <a:tc>
                  <a:txBody>
                    <a:bodyPr/>
                    <a:lstStyle/>
                    <a:p>
                      <a:pPr algn="l" rtl="0" fontAlgn="ctr"/>
                      <a:r>
                        <a:rPr lang="en-IN" sz="1800" b="0" i="0" u="none" strike="noStrike" dirty="0">
                          <a:solidFill>
                            <a:srgbClr val="000000"/>
                          </a:solidFill>
                          <a:effectLst/>
                          <a:latin typeface="Calibri" panose="020F0502020204030204" pitchFamily="34" charset="0"/>
                        </a:rPr>
                        <a:t>150</a:t>
                      </a:r>
                    </a:p>
                  </a:txBody>
                  <a:tcPr marL="0" marR="0" marT="0" marB="0" anchor="ctr"/>
                </a:tc>
                <a:extLst>
                  <a:ext uri="{0D108BD9-81ED-4DB2-BD59-A6C34878D82A}">
                    <a16:rowId xmlns:a16="http://schemas.microsoft.com/office/drawing/2014/main" val="10006"/>
                  </a:ext>
                </a:extLst>
              </a:tr>
            </a:tbl>
          </a:graphicData>
        </a:graphic>
      </p:graphicFrame>
      <p:graphicFrame>
        <p:nvGraphicFramePr>
          <p:cNvPr id="6" name="Group 371">
            <a:extLst>
              <a:ext uri="{FF2B5EF4-FFF2-40B4-BE49-F238E27FC236}">
                <a16:creationId xmlns:a16="http://schemas.microsoft.com/office/drawing/2014/main" id="{7B0B0713-D96F-BB0C-7EB3-13E7BC612218}"/>
              </a:ext>
            </a:extLst>
          </p:cNvPr>
          <p:cNvGraphicFramePr>
            <a:graphicFrameLocks/>
          </p:cNvGraphicFramePr>
          <p:nvPr>
            <p:extLst>
              <p:ext uri="{D42A27DB-BD31-4B8C-83A1-F6EECF244321}">
                <p14:modId xmlns:p14="http://schemas.microsoft.com/office/powerpoint/2010/main" val="2456366750"/>
              </p:ext>
            </p:extLst>
          </p:nvPr>
        </p:nvGraphicFramePr>
        <p:xfrm>
          <a:off x="5090160" y="1054946"/>
          <a:ext cx="6225904" cy="2768600"/>
        </p:xfrm>
        <a:graphic>
          <a:graphicData uri="http://schemas.openxmlformats.org/drawingml/2006/table">
            <a:tbl>
              <a:tblPr/>
              <a:tblGrid>
                <a:gridCol w="117348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150984">
                  <a:extLst>
                    <a:ext uri="{9D8B030D-6E8A-4147-A177-3AD203B41FA5}">
                      <a16:colId xmlns:a16="http://schemas.microsoft.com/office/drawing/2014/main" val="20005"/>
                    </a:ext>
                  </a:extLst>
                </a:gridCol>
              </a:tblGrid>
              <a:tr h="0">
                <a:tc>
                  <a:txBody>
                    <a:bodyPr/>
                    <a:lstStyle/>
                    <a:p>
                      <a:endParaRPr lang="en-IN" dirty="0"/>
                    </a:p>
                  </a:txBody>
                  <a:tcPr marL="45720" marR="4572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dirty="0">
                          <a:ln>
                            <a:noFill/>
                          </a:ln>
                          <a:solidFill>
                            <a:schemeClr val="tx1"/>
                          </a:solidFill>
                          <a:effectLst/>
                          <a:latin typeface="Century" pitchFamily="18" charset="0"/>
                        </a:rPr>
                        <a:t>x</a:t>
                      </a: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0" u="none" strike="noStrike" cap="none" normalizeH="0" baseline="0" dirty="0">
                          <a:ln>
                            <a:noFill/>
                          </a:ln>
                          <a:solidFill>
                            <a:schemeClr val="tx1"/>
                          </a:solidFill>
                          <a:effectLst/>
                          <a:latin typeface="Century" pitchFamily="18" charset="0"/>
                        </a:rPr>
                        <a:t> </a:t>
                      </a:r>
                      <a:r>
                        <a:rPr kumimoji="0" lang="en-US" sz="2200" b="0" i="1" u="none" strike="noStrike" cap="none" normalizeH="0" baseline="0" dirty="0">
                          <a:ln>
                            <a:noFill/>
                          </a:ln>
                          <a:solidFill>
                            <a:schemeClr val="tx1"/>
                          </a:solidFill>
                          <a:effectLst/>
                          <a:latin typeface="Century" pitchFamily="18" charset="0"/>
                        </a:rPr>
                        <a:t>y</a:t>
                      </a:r>
                      <a:r>
                        <a:rPr kumimoji="0" lang="en-US" sz="2200" b="0" i="0" u="none" strike="noStrike" cap="none" normalizeH="0" baseline="0" dirty="0">
                          <a:ln>
                            <a:noFill/>
                          </a:ln>
                          <a:solidFill>
                            <a:schemeClr val="tx1"/>
                          </a:solidFill>
                          <a:effectLst/>
                          <a:latin typeface="Century" pitchFamily="18" charset="0"/>
                        </a:rPr>
                        <a:t> </a:t>
                      </a: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xy</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x</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2200" b="0" i="1" u="none" strike="noStrike" cap="none" normalizeH="0" baseline="0">
                          <a:ln>
                            <a:noFill/>
                          </a:ln>
                          <a:solidFill>
                            <a:schemeClr val="tx1"/>
                          </a:solidFill>
                          <a:effectLst/>
                          <a:latin typeface="Century" pitchFamily="18" charset="0"/>
                        </a:rPr>
                        <a:t>y</a:t>
                      </a:r>
                      <a:r>
                        <a:rPr kumimoji="0" lang="en-US" sz="2200" b="0" i="0" u="none" strike="noStrike" cap="none" normalizeH="0" baseline="30000">
                          <a:ln>
                            <a:noFill/>
                          </a:ln>
                          <a:solidFill>
                            <a:schemeClr val="tx1"/>
                          </a:solidFill>
                          <a:effectLst/>
                          <a:latin typeface="Century" pitchFamily="18" charset="0"/>
                        </a:rPr>
                        <a:t>2</a:t>
                      </a:r>
                      <a:endParaRPr kumimoji="0" lang="en-US" sz="2200" b="0" i="0" u="none" strike="noStrike" cap="none" normalizeH="0" baseline="0">
                        <a:ln>
                          <a:noFill/>
                        </a:ln>
                        <a:solidFill>
                          <a:schemeClr val="tx1"/>
                        </a:solidFill>
                        <a:effectLst/>
                        <a:latin typeface="Century" pitchFamily="18" charset="0"/>
                      </a:endParaRPr>
                    </a:p>
                  </a:txBody>
                  <a:tcPr marL="45720" marR="4572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295275">
                <a:tc>
                  <a:txBody>
                    <a:bodyPr/>
                    <a:lstStyle/>
                    <a:p>
                      <a:pPr algn="ctr"/>
                      <a:r>
                        <a:rPr lang="en-IN" dirty="0">
                          <a:solidFill>
                            <a:schemeClr val="tx1"/>
                          </a:solidFill>
                        </a:rPr>
                        <a:t>A</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1" i="0" u="none" strike="noStrike">
                          <a:solidFill>
                            <a:schemeClr val="tx1"/>
                          </a:solidFill>
                          <a:effectLst/>
                          <a:latin typeface="Calibri" panose="020F0502020204030204"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1" i="0" u="none" strike="noStrike" dirty="0">
                          <a:solidFill>
                            <a:schemeClr val="tx1"/>
                          </a:solidFill>
                          <a:effectLst/>
                          <a:latin typeface="Calibri" panose="020F0502020204030204" pitchFamily="34" charset="0"/>
                        </a:rPr>
                        <a:t>125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18750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22500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15625</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863">
                <a:tc>
                  <a:txBody>
                    <a:bodyPr/>
                    <a:lstStyle/>
                    <a:p>
                      <a:pPr algn="ctr"/>
                      <a:r>
                        <a:rPr lang="en-IN" dirty="0"/>
                        <a:t>B</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21970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28561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16900</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algn="ctr"/>
                      <a:r>
                        <a:rPr lang="en-IN" dirty="0"/>
                        <a:t>C</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28000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30625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25600</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algn="ctr"/>
                      <a:r>
                        <a:rPr lang="en-IN" dirty="0"/>
                        <a:t>D</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30420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32400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28561</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0934">
                <a:tc>
                  <a:txBody>
                    <a:bodyPr/>
                    <a:lstStyle/>
                    <a:p>
                      <a:pPr marL="0" algn="ctr" defTabSz="914400" rtl="0" eaLnBrk="1" fontAlgn="b" latinLnBrk="0" hangingPunct="1"/>
                      <a:r>
                        <a:rPr lang="en-IN" sz="2400" b="0" i="0" u="none" strike="noStrike" kern="1200">
                          <a:solidFill>
                            <a:schemeClr val="tx1"/>
                          </a:solidFill>
                          <a:effectLst/>
                          <a:latin typeface="Calibri" panose="020F0502020204030204" pitchFamily="34" charset="0"/>
                          <a:ea typeface="+mn-ea"/>
                          <a:cs typeface="+mn-cs"/>
                        </a:rPr>
                        <a:t>E</a:t>
                      </a:r>
                      <a:endParaRPr lang="en-IN" sz="2400" b="0" i="0" u="none" strike="noStrike" kern="1200" dirty="0">
                        <a:solidFill>
                          <a:schemeClr val="tx1"/>
                        </a:solidFill>
                        <a:effectLst/>
                        <a:latin typeface="Calibri" panose="020F0502020204030204" pitchFamily="34" charset="0"/>
                        <a:ea typeface="+mn-ea"/>
                        <a:cs typeface="+mn-cs"/>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200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IN" sz="2400" b="0" i="0" u="none" strike="noStrike">
                          <a:solidFill>
                            <a:srgbClr val="000000"/>
                          </a:solidFill>
                          <a:effectLst/>
                          <a:latin typeface="Calibri" panose="020F0502020204030204" pitchFamily="34" charset="0"/>
                        </a:rPr>
                        <a:t>150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30000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40000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22500</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800">
                <a:tc>
                  <a:txBody>
                    <a:bodyPr/>
                    <a:lstStyle/>
                    <a:p>
                      <a:pPr marL="0" algn="ctr" defTabSz="914400" rtl="0" eaLnBrk="1" fontAlgn="ctr" latinLnBrk="0" hangingPunct="1"/>
                      <a:r>
                        <a:rPr lang="en-IN" sz="2400" b="0" i="0" u="none" strike="noStrike" kern="1200" dirty="0">
                          <a:solidFill>
                            <a:schemeClr val="tx1"/>
                          </a:solidFill>
                          <a:effectLst/>
                          <a:latin typeface="Calibri" panose="020F0502020204030204" pitchFamily="34" charset="0"/>
                          <a:ea typeface="+mn-ea"/>
                          <a:cs typeface="+mn-cs"/>
                        </a:rPr>
                        <a:t>Total </a:t>
                      </a:r>
                    </a:p>
                  </a:txBody>
                  <a:tcPr marL="0" marR="0" marT="0" marB="0"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874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734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129140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a:solidFill>
                            <a:srgbClr val="000000"/>
                          </a:solidFill>
                          <a:effectLst/>
                          <a:latin typeface="Calibri" panose="020F0502020204030204" pitchFamily="34" charset="0"/>
                        </a:rPr>
                        <a:t>154086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IN" sz="2400" b="0" i="0" u="none" strike="noStrike" dirty="0">
                          <a:solidFill>
                            <a:srgbClr val="000000"/>
                          </a:solidFill>
                          <a:effectLst/>
                          <a:latin typeface="Calibri" panose="020F0502020204030204" pitchFamily="34" charset="0"/>
                        </a:rPr>
                        <a:t>109186</a:t>
                      </a:r>
                    </a:p>
                  </a:txBody>
                  <a:tcPr marL="0" marR="0" marT="0" marB="0"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8" name="Object 7">
            <a:extLst>
              <a:ext uri="{FF2B5EF4-FFF2-40B4-BE49-F238E27FC236}">
                <a16:creationId xmlns:a16="http://schemas.microsoft.com/office/drawing/2014/main" id="{2DF648E4-3E58-724B-EB7E-1A283C3F6D27}"/>
              </a:ext>
            </a:extLst>
          </p:cNvPr>
          <p:cNvGraphicFramePr>
            <a:graphicFrameLocks noChangeAspect="1"/>
          </p:cNvGraphicFramePr>
          <p:nvPr>
            <p:extLst>
              <p:ext uri="{D42A27DB-BD31-4B8C-83A1-F6EECF244321}">
                <p14:modId xmlns:p14="http://schemas.microsoft.com/office/powerpoint/2010/main" val="1578007418"/>
              </p:ext>
            </p:extLst>
          </p:nvPr>
        </p:nvGraphicFramePr>
        <p:xfrm>
          <a:off x="798830" y="4599623"/>
          <a:ext cx="4494213" cy="877887"/>
        </p:xfrm>
        <a:graphic>
          <a:graphicData uri="http://schemas.openxmlformats.org/presentationml/2006/ole">
            <mc:AlternateContent xmlns:mc="http://schemas.openxmlformats.org/markup-compatibility/2006">
              <mc:Choice xmlns:v="urn:schemas-microsoft-com:vml" Requires="v">
                <p:oleObj name="Equation" r:id="rId3" imgW="4940300" imgH="965200" progId="Equation.DSMT4">
                  <p:embed/>
                </p:oleObj>
              </mc:Choice>
              <mc:Fallback>
                <p:oleObj name="Equation" r:id="rId3" imgW="4940300" imgH="965200" progId="Equation.DSMT4">
                  <p:embed/>
                  <p:pic>
                    <p:nvPicPr>
                      <p:cNvPr id="65"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 y="4599623"/>
                        <a:ext cx="4494213"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10">
            <a:extLst>
              <a:ext uri="{FF2B5EF4-FFF2-40B4-BE49-F238E27FC236}">
                <a16:creationId xmlns:a16="http://schemas.microsoft.com/office/drawing/2014/main" id="{5935CD65-F841-AFB3-6F55-CF3F9053B575}"/>
              </a:ext>
            </a:extLst>
          </p:cNvPr>
          <p:cNvSpPr txBox="1"/>
          <p:nvPr/>
        </p:nvSpPr>
        <p:spPr>
          <a:xfrm>
            <a:off x="5692727" y="4807733"/>
            <a:ext cx="1783080" cy="461665"/>
          </a:xfrm>
          <a:prstGeom prst="rect">
            <a:avLst/>
          </a:prstGeom>
          <a:noFill/>
        </p:spPr>
        <p:txBody>
          <a:bodyPr wrap="square" rtlCol="0">
            <a:spAutoFit/>
          </a:bodyPr>
          <a:lstStyle/>
          <a:p>
            <a:r>
              <a:rPr lang="en-IN" sz="2400" dirty="0"/>
              <a:t>r = 0.61</a:t>
            </a:r>
          </a:p>
        </p:txBody>
      </p:sp>
      <p:sp>
        <p:nvSpPr>
          <p:cNvPr id="12" name="TextBox 11">
            <a:extLst>
              <a:ext uri="{FF2B5EF4-FFF2-40B4-BE49-F238E27FC236}">
                <a16:creationId xmlns:a16="http://schemas.microsoft.com/office/drawing/2014/main" id="{F3A1081B-4C92-B2A9-92F3-5C3D225CB502}"/>
              </a:ext>
            </a:extLst>
          </p:cNvPr>
          <p:cNvSpPr txBox="1"/>
          <p:nvPr/>
        </p:nvSpPr>
        <p:spPr>
          <a:xfrm>
            <a:off x="713472" y="5748148"/>
            <a:ext cx="10914648" cy="461665"/>
          </a:xfrm>
          <a:prstGeom prst="rect">
            <a:avLst/>
          </a:prstGeom>
          <a:noFill/>
        </p:spPr>
        <p:txBody>
          <a:bodyPr wrap="square" rtlCol="0">
            <a:spAutoFit/>
          </a:bodyPr>
          <a:lstStyle/>
          <a:p>
            <a:pPr algn="just"/>
            <a:r>
              <a:rPr lang="en-IN" sz="2400" dirty="0"/>
              <a:t>Weight and blood pressure have a moderate, positive correlation. </a:t>
            </a:r>
          </a:p>
        </p:txBody>
      </p:sp>
    </p:spTree>
    <p:extLst>
      <p:ext uri="{BB962C8B-B14F-4D97-AF65-F5344CB8AC3E}">
        <p14:creationId xmlns:p14="http://schemas.microsoft.com/office/powerpoint/2010/main" val="12341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5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Pearson’s ‘r’ Correlation-Problem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B4074DE8-71AC-53A6-8B2A-6C9E7FF22F53}"/>
              </a:ext>
            </a:extLst>
          </p:cNvPr>
          <p:cNvSpPr txBox="1"/>
          <p:nvPr/>
        </p:nvSpPr>
        <p:spPr>
          <a:xfrm>
            <a:off x="232040" y="1225289"/>
            <a:ext cx="11399521" cy="461665"/>
          </a:xfrm>
          <a:prstGeom prst="rect">
            <a:avLst/>
          </a:prstGeom>
          <a:noFill/>
        </p:spPr>
        <p:txBody>
          <a:bodyPr wrap="square" rtlCol="0">
            <a:spAutoFit/>
          </a:bodyPr>
          <a:lstStyle/>
          <a:p>
            <a:pPr algn="just"/>
            <a:r>
              <a:rPr lang="en-IN" sz="2400" b="1" dirty="0">
                <a:solidFill>
                  <a:srgbClr val="FF0000"/>
                </a:solidFill>
              </a:rPr>
              <a:t>1. Suppose you computed r = 0.801 using n = 10 data. Explain significant of the data  </a:t>
            </a:r>
          </a:p>
        </p:txBody>
      </p:sp>
      <p:sp>
        <p:nvSpPr>
          <p:cNvPr id="5" name="TextBox 4">
            <a:extLst>
              <a:ext uri="{FF2B5EF4-FFF2-40B4-BE49-F238E27FC236}">
                <a16:creationId xmlns:a16="http://schemas.microsoft.com/office/drawing/2014/main" id="{899AEA7B-C70C-BC5F-B270-68248E1E1619}"/>
              </a:ext>
            </a:extLst>
          </p:cNvPr>
          <p:cNvSpPr txBox="1"/>
          <p:nvPr/>
        </p:nvSpPr>
        <p:spPr>
          <a:xfrm>
            <a:off x="506361" y="1686954"/>
            <a:ext cx="10058400" cy="830997"/>
          </a:xfrm>
          <a:prstGeom prst="rect">
            <a:avLst/>
          </a:prstGeom>
          <a:noFill/>
        </p:spPr>
        <p:txBody>
          <a:bodyPr wrap="square" rtlCol="0">
            <a:spAutoFit/>
          </a:bodyPr>
          <a:lstStyle/>
          <a:p>
            <a:r>
              <a:rPr lang="en-IN" sz="2400" dirty="0"/>
              <a:t>From the Table  for n =10  the critical values </a:t>
            </a:r>
            <a:r>
              <a:rPr lang="en-IN" sz="2400" dirty="0">
                <a:sym typeface="Symbol" panose="05050102010706020507" pitchFamily="18" charset="2"/>
              </a:rPr>
              <a:t> </a:t>
            </a:r>
            <a:r>
              <a:rPr lang="en-IN" sz="2400" dirty="0"/>
              <a:t>0.685 then</a:t>
            </a:r>
          </a:p>
          <a:p>
            <a:r>
              <a:rPr lang="en-IN" sz="2400" dirty="0"/>
              <a:t> r is not significant between + 0.685 and – 0.685 but it is significant &gt; 0.685</a:t>
            </a:r>
          </a:p>
        </p:txBody>
      </p:sp>
      <p:sp>
        <p:nvSpPr>
          <p:cNvPr id="7" name="TextBox 6">
            <a:extLst>
              <a:ext uri="{FF2B5EF4-FFF2-40B4-BE49-F238E27FC236}">
                <a16:creationId xmlns:a16="http://schemas.microsoft.com/office/drawing/2014/main" id="{9A0D58CB-C161-A904-ED84-7A414BD8A134}"/>
              </a:ext>
            </a:extLst>
          </p:cNvPr>
          <p:cNvSpPr txBox="1"/>
          <p:nvPr/>
        </p:nvSpPr>
        <p:spPr>
          <a:xfrm>
            <a:off x="232039" y="2656436"/>
            <a:ext cx="11399521" cy="461665"/>
          </a:xfrm>
          <a:prstGeom prst="rect">
            <a:avLst/>
          </a:prstGeom>
          <a:noFill/>
        </p:spPr>
        <p:txBody>
          <a:bodyPr wrap="square" rtlCol="0">
            <a:spAutoFit/>
          </a:bodyPr>
          <a:lstStyle/>
          <a:p>
            <a:pPr algn="just"/>
            <a:r>
              <a:rPr lang="en-IN" sz="2400" b="1" dirty="0">
                <a:solidFill>
                  <a:srgbClr val="FF0000"/>
                </a:solidFill>
              </a:rPr>
              <a:t>2. Suppose you computed r = -0.624 using n = 14 data. Explain significant of the data  </a:t>
            </a:r>
          </a:p>
        </p:txBody>
      </p:sp>
      <p:sp>
        <p:nvSpPr>
          <p:cNvPr id="9" name="TextBox 8">
            <a:extLst>
              <a:ext uri="{FF2B5EF4-FFF2-40B4-BE49-F238E27FC236}">
                <a16:creationId xmlns:a16="http://schemas.microsoft.com/office/drawing/2014/main" id="{6CC6F8ED-9817-1C73-944B-CFD0B13AE20A}"/>
              </a:ext>
            </a:extLst>
          </p:cNvPr>
          <p:cNvSpPr txBox="1"/>
          <p:nvPr/>
        </p:nvSpPr>
        <p:spPr>
          <a:xfrm>
            <a:off x="902599" y="3256586"/>
            <a:ext cx="10058400" cy="830997"/>
          </a:xfrm>
          <a:prstGeom prst="rect">
            <a:avLst/>
          </a:prstGeom>
          <a:noFill/>
        </p:spPr>
        <p:txBody>
          <a:bodyPr wrap="square" rtlCol="0">
            <a:spAutoFit/>
          </a:bodyPr>
          <a:lstStyle/>
          <a:p>
            <a:pPr lvl="1"/>
            <a:r>
              <a:rPr lang="en-IN" sz="2400" dirty="0"/>
              <a:t>From the Table  for n =14  the critical values </a:t>
            </a:r>
            <a:r>
              <a:rPr lang="en-IN" sz="2400" dirty="0">
                <a:sym typeface="Symbol" panose="05050102010706020507" pitchFamily="18" charset="2"/>
              </a:rPr>
              <a:t> </a:t>
            </a:r>
            <a:r>
              <a:rPr lang="en-IN" sz="2400" dirty="0"/>
              <a:t>0.592 then</a:t>
            </a:r>
          </a:p>
          <a:p>
            <a:r>
              <a:rPr lang="en-IN" sz="2400" dirty="0"/>
              <a:t>r is not significant between + 0.592 and – 0.592 but -0.624 it is significant s</a:t>
            </a:r>
          </a:p>
        </p:txBody>
      </p:sp>
      <p:sp>
        <p:nvSpPr>
          <p:cNvPr id="10" name="TextBox 9">
            <a:extLst>
              <a:ext uri="{FF2B5EF4-FFF2-40B4-BE49-F238E27FC236}">
                <a16:creationId xmlns:a16="http://schemas.microsoft.com/office/drawing/2014/main" id="{6353E2F6-CFAA-1CEC-EBC1-75A3B4708046}"/>
              </a:ext>
            </a:extLst>
          </p:cNvPr>
          <p:cNvSpPr txBox="1"/>
          <p:nvPr/>
        </p:nvSpPr>
        <p:spPr>
          <a:xfrm>
            <a:off x="232038" y="4077235"/>
            <a:ext cx="11399521" cy="461665"/>
          </a:xfrm>
          <a:prstGeom prst="rect">
            <a:avLst/>
          </a:prstGeom>
          <a:noFill/>
        </p:spPr>
        <p:txBody>
          <a:bodyPr wrap="square" rtlCol="0">
            <a:spAutoFit/>
          </a:bodyPr>
          <a:lstStyle/>
          <a:p>
            <a:pPr algn="just"/>
            <a:r>
              <a:rPr lang="en-IN" sz="2400" b="1" dirty="0">
                <a:solidFill>
                  <a:srgbClr val="FF0000"/>
                </a:solidFill>
              </a:rPr>
              <a:t>3. Suppose you computed r = 0.776 using n = 6 data. Explain significant of the data  </a:t>
            </a:r>
          </a:p>
        </p:txBody>
      </p:sp>
      <p:sp>
        <p:nvSpPr>
          <p:cNvPr id="13" name="TextBox 12">
            <a:extLst>
              <a:ext uri="{FF2B5EF4-FFF2-40B4-BE49-F238E27FC236}">
                <a16:creationId xmlns:a16="http://schemas.microsoft.com/office/drawing/2014/main" id="{6113201C-F9E9-C523-465F-4CA11DE55DAD}"/>
              </a:ext>
            </a:extLst>
          </p:cNvPr>
          <p:cNvSpPr txBox="1"/>
          <p:nvPr/>
        </p:nvSpPr>
        <p:spPr>
          <a:xfrm>
            <a:off x="902599" y="4538900"/>
            <a:ext cx="10058400" cy="830997"/>
          </a:xfrm>
          <a:prstGeom prst="rect">
            <a:avLst/>
          </a:prstGeom>
          <a:noFill/>
        </p:spPr>
        <p:txBody>
          <a:bodyPr wrap="square" rtlCol="0">
            <a:spAutoFit/>
          </a:bodyPr>
          <a:lstStyle/>
          <a:p>
            <a:r>
              <a:rPr lang="en-IN" sz="2400" dirty="0"/>
              <a:t>From the Table  for n =6  the critical values </a:t>
            </a:r>
            <a:r>
              <a:rPr lang="en-IN" sz="2400" dirty="0">
                <a:sym typeface="Symbol" panose="05050102010706020507" pitchFamily="18" charset="2"/>
              </a:rPr>
              <a:t> 0.832</a:t>
            </a:r>
            <a:r>
              <a:rPr lang="en-IN" sz="2400" dirty="0"/>
              <a:t> then</a:t>
            </a:r>
          </a:p>
          <a:p>
            <a:r>
              <a:rPr lang="en-IN" sz="2400" dirty="0"/>
              <a:t>r is not significant between + 0.832 and – 0.832  but it is significant &gt; 0.811</a:t>
            </a:r>
          </a:p>
        </p:txBody>
      </p:sp>
    </p:spTree>
    <p:extLst>
      <p:ext uri="{BB962C8B-B14F-4D97-AF65-F5344CB8AC3E}">
        <p14:creationId xmlns:p14="http://schemas.microsoft.com/office/powerpoint/2010/main" val="72942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ANOVA (analysis of Variance)</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3AD080B4-7116-756A-B482-777EA53685EC}"/>
              </a:ext>
            </a:extLst>
          </p:cNvPr>
          <p:cNvSpPr txBox="1"/>
          <p:nvPr/>
        </p:nvSpPr>
        <p:spPr>
          <a:xfrm>
            <a:off x="486697" y="1032387"/>
            <a:ext cx="11194026" cy="3108543"/>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ANOVA is a collection of statistical models used to analyse the difference between group means or variance </a:t>
            </a:r>
          </a:p>
          <a:p>
            <a:pPr marL="457200" indent="-457200">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Compares  Multiple groups at on time</a:t>
            </a:r>
          </a:p>
          <a:p>
            <a:pPr marL="457200" indent="-457200">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Developed by R A Fischer </a:t>
            </a:r>
          </a:p>
          <a:p>
            <a:r>
              <a:rPr lang="en-IN" sz="2800" dirty="0">
                <a:latin typeface="Times New Roman" panose="02020603050405020304" pitchFamily="18" charset="0"/>
                <a:cs typeface="Times New Roman" panose="02020603050405020304" pitchFamily="18" charset="0"/>
              </a:rPr>
              <a:t>There are two ANOVA </a:t>
            </a:r>
          </a:p>
          <a:p>
            <a:pPr marL="514350" indent="-514350">
              <a:buAutoNum type="arabicPeriod"/>
            </a:pPr>
            <a:r>
              <a:rPr lang="en-IN" sz="2800" dirty="0">
                <a:latin typeface="Times New Roman" panose="02020603050405020304" pitchFamily="18" charset="0"/>
                <a:cs typeface="Times New Roman" panose="02020603050405020304" pitchFamily="18" charset="0"/>
              </a:rPr>
              <a:t>One Way ANOVA</a:t>
            </a:r>
          </a:p>
          <a:p>
            <a:pPr marL="514350" indent="-514350">
              <a:buAutoNum type="arabicPeriod"/>
            </a:pPr>
            <a:r>
              <a:rPr lang="en-IN" sz="2800" dirty="0">
                <a:latin typeface="Times New Roman" panose="02020603050405020304" pitchFamily="18" charset="0"/>
                <a:cs typeface="Times New Roman" panose="02020603050405020304" pitchFamily="18" charset="0"/>
              </a:rPr>
              <a:t>Two Way ANOVA </a:t>
            </a:r>
          </a:p>
        </p:txBody>
      </p:sp>
    </p:spTree>
    <p:extLst>
      <p:ext uri="{BB962C8B-B14F-4D97-AF65-F5344CB8AC3E}">
        <p14:creationId xmlns:p14="http://schemas.microsoft.com/office/powerpoint/2010/main" val="15384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F2875-243A-A227-DAA8-7305CD5ED0CA}"/>
              </a:ext>
            </a:extLst>
          </p:cNvPr>
          <p:cNvSpPr txBox="1"/>
          <p:nvPr/>
        </p:nvSpPr>
        <p:spPr>
          <a:xfrm>
            <a:off x="2522071" y="274195"/>
            <a:ext cx="7344228" cy="584775"/>
          </a:xfrm>
          <a:prstGeom prst="rect">
            <a:avLst/>
          </a:prstGeom>
          <a:noFill/>
        </p:spPr>
        <p:txBody>
          <a:bodyPr wrap="square" rtlCol="0">
            <a:spAutoFit/>
          </a:bodyPr>
          <a:lstStyle/>
          <a:p>
            <a:pPr algn="ctr"/>
            <a:r>
              <a:rPr lang="en-IN" sz="3200" dirty="0"/>
              <a:t>One Way ANOVA</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3AD080B4-7116-756A-B482-777EA53685EC}"/>
              </a:ext>
            </a:extLst>
          </p:cNvPr>
          <p:cNvSpPr txBox="1"/>
          <p:nvPr/>
        </p:nvSpPr>
        <p:spPr>
          <a:xfrm>
            <a:off x="486697" y="1032387"/>
            <a:ext cx="11194026" cy="2246769"/>
          </a:xfrm>
          <a:prstGeom prst="rect">
            <a:avLst/>
          </a:prstGeom>
          <a:noFill/>
        </p:spPr>
        <p:txBody>
          <a:bodyPr wrap="square" rtlCol="0">
            <a:spAutoFit/>
          </a:bodyPr>
          <a:lstStyle/>
          <a:p>
            <a:pPr marL="457200" indent="-457200">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Compares two or more unmatched groups when data are categorised in on Factor </a:t>
            </a:r>
          </a:p>
          <a:p>
            <a:pPr marL="457200" indent="-457200">
              <a:buFont typeface="Wingdings" panose="05000000000000000000" pitchFamily="2" charset="2"/>
              <a:buChar char="ü"/>
            </a:pPr>
            <a:r>
              <a:rPr lang="en-IN" sz="2800" dirty="0" err="1">
                <a:latin typeface="Times New Roman" panose="02020603050405020304" pitchFamily="18" charset="0"/>
                <a:cs typeface="Times New Roman" panose="02020603050405020304" pitchFamily="18" charset="0"/>
              </a:rPr>
              <a:t>E.g</a:t>
            </a:r>
            <a:r>
              <a:rPr lang="en-IN" sz="2800" dirty="0">
                <a:latin typeface="Times New Roman" panose="02020603050405020304" pitchFamily="18" charset="0"/>
                <a:cs typeface="Times New Roman" panose="02020603050405020304" pitchFamily="18" charset="0"/>
              </a:rPr>
              <a:t> Comparing a control group with three different does aspirin </a:t>
            </a:r>
          </a:p>
          <a:p>
            <a:pPr marL="457200" indent="-457200">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Comparing the proceptivity of three or more employees based on working hours in a company </a:t>
            </a:r>
          </a:p>
        </p:txBody>
      </p:sp>
    </p:spTree>
    <p:extLst>
      <p:ext uri="{BB962C8B-B14F-4D97-AF65-F5344CB8AC3E}">
        <p14:creationId xmlns:p14="http://schemas.microsoft.com/office/powerpoint/2010/main" val="3604254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42391" y="760892"/>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EF02F929-CF46-AF74-C484-4E67BE14A9A4}"/>
              </a:ext>
            </a:extLst>
          </p:cNvPr>
          <p:cNvSpPr txBox="1"/>
          <p:nvPr/>
        </p:nvSpPr>
        <p:spPr>
          <a:xfrm>
            <a:off x="314961" y="1638336"/>
            <a:ext cx="11562079" cy="830997"/>
          </a:xfrm>
          <a:prstGeom prst="rect">
            <a:avLst/>
          </a:prstGeom>
          <a:noFill/>
        </p:spPr>
        <p:txBody>
          <a:bodyPr wrap="square" rtlCol="0">
            <a:spAutoFit/>
          </a:bodyPr>
          <a:lstStyle/>
          <a:p>
            <a:pPr algn="just"/>
            <a:r>
              <a:rPr lang="en-IN" sz="2400" dirty="0">
                <a:solidFill>
                  <a:srgbClr val="FF0000"/>
                </a:solidFill>
              </a:rPr>
              <a:t>1. Set up an analysis of variance table for the following per acre production data for three Varieties of wheat, each grown on four plots. Consider variety differences to be significant </a:t>
            </a:r>
          </a:p>
        </p:txBody>
      </p:sp>
      <p:graphicFrame>
        <p:nvGraphicFramePr>
          <p:cNvPr id="5" name="Table 4">
            <a:extLst>
              <a:ext uri="{FF2B5EF4-FFF2-40B4-BE49-F238E27FC236}">
                <a16:creationId xmlns:a16="http://schemas.microsoft.com/office/drawing/2014/main" id="{7DEC02D1-C000-1773-5F3C-A943565E5178}"/>
              </a:ext>
            </a:extLst>
          </p:cNvPr>
          <p:cNvGraphicFramePr>
            <a:graphicFrameLocks noGrp="1"/>
          </p:cNvGraphicFramePr>
          <p:nvPr>
            <p:extLst>
              <p:ext uri="{D42A27DB-BD31-4B8C-83A1-F6EECF244321}">
                <p14:modId xmlns:p14="http://schemas.microsoft.com/office/powerpoint/2010/main" val="2421239625"/>
              </p:ext>
            </p:extLst>
          </p:nvPr>
        </p:nvGraphicFramePr>
        <p:xfrm>
          <a:off x="3776848" y="3192355"/>
          <a:ext cx="4638304" cy="2494280"/>
        </p:xfrm>
        <a:graphic>
          <a:graphicData uri="http://schemas.openxmlformats.org/drawingml/2006/table">
            <a:tbl>
              <a:tblPr firstRow="1" bandRow="1">
                <a:tableStyleId>{5C22544A-7EE6-4342-B048-85BDC9FD1C3A}</a:tableStyleId>
              </a:tblPr>
              <a:tblGrid>
                <a:gridCol w="1381757">
                  <a:extLst>
                    <a:ext uri="{9D8B030D-6E8A-4147-A177-3AD203B41FA5}">
                      <a16:colId xmlns:a16="http://schemas.microsoft.com/office/drawing/2014/main" val="20000"/>
                    </a:ext>
                  </a:extLst>
                </a:gridCol>
                <a:gridCol w="786063">
                  <a:extLst>
                    <a:ext uri="{9D8B030D-6E8A-4147-A177-3AD203B41FA5}">
                      <a16:colId xmlns:a16="http://schemas.microsoft.com/office/drawing/2014/main" val="20001"/>
                    </a:ext>
                  </a:extLst>
                </a:gridCol>
                <a:gridCol w="1310908">
                  <a:extLst>
                    <a:ext uri="{9D8B030D-6E8A-4147-A177-3AD203B41FA5}">
                      <a16:colId xmlns:a16="http://schemas.microsoft.com/office/drawing/2014/main" val="20002"/>
                    </a:ext>
                  </a:extLst>
                </a:gridCol>
                <a:gridCol w="1159576">
                  <a:extLst>
                    <a:ext uri="{9D8B030D-6E8A-4147-A177-3AD203B41FA5}">
                      <a16:colId xmlns:a16="http://schemas.microsoft.com/office/drawing/2014/main" val="20003"/>
                    </a:ext>
                  </a:extLst>
                </a:gridCol>
              </a:tblGrid>
              <a:tr h="370840">
                <a:tc>
                  <a:txBody>
                    <a:bodyPr/>
                    <a:lstStyle/>
                    <a:p>
                      <a:endParaRPr lang="en-IN" dirty="0"/>
                    </a:p>
                  </a:txBody>
                  <a:tcPr/>
                </a:tc>
                <a:tc gridSpan="3">
                  <a:txBody>
                    <a:bodyPr/>
                    <a:lstStyle/>
                    <a:p>
                      <a:pPr algn="ctr"/>
                      <a:r>
                        <a:rPr lang="en-IN" dirty="0"/>
                        <a:t>Per</a:t>
                      </a:r>
                      <a:r>
                        <a:rPr lang="en-IN" baseline="0" dirty="0"/>
                        <a:t> Area Production data variety of Wheat </a:t>
                      </a: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370840">
                <a:tc>
                  <a:txBody>
                    <a:bodyPr/>
                    <a:lstStyle/>
                    <a:p>
                      <a:r>
                        <a:rPr lang="en-IN" dirty="0"/>
                        <a:t>Plot of Land </a:t>
                      </a:r>
                    </a:p>
                  </a:txBody>
                  <a:tcPr/>
                </a:tc>
                <a:tc>
                  <a:txBody>
                    <a:bodyPr/>
                    <a:lstStyle/>
                    <a:p>
                      <a:r>
                        <a:rPr lang="en-IN" dirty="0"/>
                        <a:t>A</a:t>
                      </a:r>
                    </a:p>
                  </a:txBody>
                  <a:tcPr/>
                </a:tc>
                <a:tc>
                  <a:txBody>
                    <a:bodyPr/>
                    <a:lstStyle/>
                    <a:p>
                      <a:r>
                        <a:rPr lang="en-IN" dirty="0"/>
                        <a:t>B</a:t>
                      </a:r>
                    </a:p>
                  </a:txBody>
                  <a:tcPr/>
                </a:tc>
                <a:tc>
                  <a:txBody>
                    <a:bodyPr/>
                    <a:lstStyle/>
                    <a:p>
                      <a:r>
                        <a:rPr lang="en-IN" dirty="0"/>
                        <a:t>C</a:t>
                      </a:r>
                    </a:p>
                  </a:txBody>
                  <a:tcPr/>
                </a:tc>
                <a:extLst>
                  <a:ext uri="{0D108BD9-81ED-4DB2-BD59-A6C34878D82A}">
                    <a16:rowId xmlns:a16="http://schemas.microsoft.com/office/drawing/2014/main" val="10001"/>
                  </a:ext>
                </a:extLst>
              </a:tr>
              <a:tr h="370840">
                <a:tc>
                  <a:txBody>
                    <a:bodyPr/>
                    <a:lstStyle/>
                    <a:p>
                      <a:r>
                        <a:rPr lang="en-IN" dirty="0"/>
                        <a:t>1</a:t>
                      </a:r>
                    </a:p>
                  </a:txBody>
                  <a:tcPr/>
                </a:tc>
                <a:tc>
                  <a:txBody>
                    <a:bodyPr/>
                    <a:lstStyle/>
                    <a:p>
                      <a:r>
                        <a:rPr lang="en-IN" dirty="0"/>
                        <a:t>6</a:t>
                      </a:r>
                    </a:p>
                  </a:txBody>
                  <a:tcPr/>
                </a:tc>
                <a:tc>
                  <a:txBody>
                    <a:bodyPr/>
                    <a:lstStyle/>
                    <a:p>
                      <a:r>
                        <a:rPr lang="en-IN" dirty="0"/>
                        <a:t>5</a:t>
                      </a:r>
                    </a:p>
                  </a:txBody>
                  <a:tcPr/>
                </a:tc>
                <a:tc>
                  <a:txBody>
                    <a:bodyPr/>
                    <a:lstStyle/>
                    <a:p>
                      <a:r>
                        <a:rPr lang="en-IN" dirty="0"/>
                        <a:t>5</a:t>
                      </a:r>
                    </a:p>
                  </a:txBody>
                  <a:tcPr/>
                </a:tc>
                <a:extLst>
                  <a:ext uri="{0D108BD9-81ED-4DB2-BD59-A6C34878D82A}">
                    <a16:rowId xmlns:a16="http://schemas.microsoft.com/office/drawing/2014/main" val="10002"/>
                  </a:ext>
                </a:extLst>
              </a:tr>
              <a:tr h="370840">
                <a:tc>
                  <a:txBody>
                    <a:bodyPr/>
                    <a:lstStyle/>
                    <a:p>
                      <a:r>
                        <a:rPr lang="en-IN" dirty="0"/>
                        <a:t>2</a:t>
                      </a:r>
                    </a:p>
                  </a:txBody>
                  <a:tcPr/>
                </a:tc>
                <a:tc>
                  <a:txBody>
                    <a:bodyPr/>
                    <a:lstStyle/>
                    <a:p>
                      <a:r>
                        <a:rPr lang="en-IN" dirty="0"/>
                        <a:t>7</a:t>
                      </a:r>
                    </a:p>
                  </a:txBody>
                  <a:tcPr/>
                </a:tc>
                <a:tc>
                  <a:txBody>
                    <a:bodyPr/>
                    <a:lstStyle/>
                    <a:p>
                      <a:r>
                        <a:rPr lang="en-IN" dirty="0"/>
                        <a:t>5</a:t>
                      </a:r>
                    </a:p>
                  </a:txBody>
                  <a:tcPr/>
                </a:tc>
                <a:tc>
                  <a:txBody>
                    <a:bodyPr/>
                    <a:lstStyle/>
                    <a:p>
                      <a:r>
                        <a:rPr lang="en-IN" dirty="0"/>
                        <a:t>4</a:t>
                      </a:r>
                    </a:p>
                  </a:txBody>
                  <a:tcPr/>
                </a:tc>
                <a:extLst>
                  <a:ext uri="{0D108BD9-81ED-4DB2-BD59-A6C34878D82A}">
                    <a16:rowId xmlns:a16="http://schemas.microsoft.com/office/drawing/2014/main" val="10003"/>
                  </a:ext>
                </a:extLst>
              </a:tr>
              <a:tr h="370840">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0004"/>
                  </a:ext>
                </a:extLst>
              </a:tr>
              <a:tr h="370840">
                <a:tc>
                  <a:txBody>
                    <a:bodyPr/>
                    <a:lstStyle/>
                    <a:p>
                      <a:r>
                        <a:rPr lang="en-IN" dirty="0"/>
                        <a:t>4</a:t>
                      </a:r>
                    </a:p>
                  </a:txBody>
                  <a:tcPr/>
                </a:tc>
                <a:tc>
                  <a:txBody>
                    <a:bodyPr/>
                    <a:lstStyle/>
                    <a:p>
                      <a:r>
                        <a:rPr lang="en-IN" dirty="0"/>
                        <a:t>8</a:t>
                      </a:r>
                    </a:p>
                  </a:txBody>
                  <a:tcPr/>
                </a:tc>
                <a:tc>
                  <a:txBody>
                    <a:bodyPr/>
                    <a:lstStyle/>
                    <a:p>
                      <a:r>
                        <a:rPr lang="en-IN" dirty="0"/>
                        <a:t>7</a:t>
                      </a:r>
                    </a:p>
                  </a:txBody>
                  <a:tcPr/>
                </a:tc>
                <a:tc>
                  <a:txBody>
                    <a:bodyPr/>
                    <a:lstStyle/>
                    <a:p>
                      <a:r>
                        <a:rPr lang="en-IN" dirty="0"/>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43636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71888" y="94147"/>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BC304E0A-EE0A-13F4-B7A1-DDBA67DE7BD3}"/>
              </a:ext>
            </a:extLst>
          </p:cNvPr>
          <p:cNvSpPr txBox="1"/>
          <p:nvPr/>
        </p:nvSpPr>
        <p:spPr>
          <a:xfrm>
            <a:off x="294641" y="1151639"/>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6" name="Table 5">
            <a:extLst>
              <a:ext uri="{FF2B5EF4-FFF2-40B4-BE49-F238E27FC236}">
                <a16:creationId xmlns:a16="http://schemas.microsoft.com/office/drawing/2014/main" id="{77B055F7-F6A3-C343-3084-5D458F113802}"/>
              </a:ext>
            </a:extLst>
          </p:cNvPr>
          <p:cNvGraphicFramePr>
            <a:graphicFrameLocks noGrp="1"/>
          </p:cNvGraphicFramePr>
          <p:nvPr>
            <p:extLst>
              <p:ext uri="{D42A27DB-BD31-4B8C-83A1-F6EECF244321}">
                <p14:modId xmlns:p14="http://schemas.microsoft.com/office/powerpoint/2010/main" val="1957573828"/>
              </p:ext>
            </p:extLst>
          </p:nvPr>
        </p:nvGraphicFramePr>
        <p:xfrm>
          <a:off x="543292" y="1613304"/>
          <a:ext cx="6643570" cy="2860839"/>
        </p:xfrm>
        <a:graphic>
          <a:graphicData uri="http://schemas.openxmlformats.org/drawingml/2006/table">
            <a:tbl>
              <a:tblPr firstRow="1" bandRow="1">
                <a:tableStyleId>{5C22544A-7EE6-4342-B048-85BDC9FD1C3A}</a:tableStyleId>
              </a:tblPr>
              <a:tblGrid>
                <a:gridCol w="1152070">
                  <a:extLst>
                    <a:ext uri="{9D8B030D-6E8A-4147-A177-3AD203B41FA5}">
                      <a16:colId xmlns:a16="http://schemas.microsoft.com/office/drawing/2014/main" val="20000"/>
                    </a:ext>
                  </a:extLst>
                </a:gridCol>
                <a:gridCol w="1218426">
                  <a:extLst>
                    <a:ext uri="{9D8B030D-6E8A-4147-A177-3AD203B41FA5}">
                      <a16:colId xmlns:a16="http://schemas.microsoft.com/office/drawing/2014/main" val="20001"/>
                    </a:ext>
                  </a:extLst>
                </a:gridCol>
                <a:gridCol w="961013">
                  <a:extLst>
                    <a:ext uri="{9D8B030D-6E8A-4147-A177-3AD203B41FA5}">
                      <a16:colId xmlns:a16="http://schemas.microsoft.com/office/drawing/2014/main" val="20002"/>
                    </a:ext>
                  </a:extLst>
                </a:gridCol>
                <a:gridCol w="333233">
                  <a:extLst>
                    <a:ext uri="{9D8B030D-6E8A-4147-A177-3AD203B41FA5}">
                      <a16:colId xmlns:a16="http://schemas.microsoft.com/office/drawing/2014/main" val="20003"/>
                    </a:ext>
                  </a:extLst>
                </a:gridCol>
                <a:gridCol w="973566">
                  <a:extLst>
                    <a:ext uri="{9D8B030D-6E8A-4147-A177-3AD203B41FA5}">
                      <a16:colId xmlns:a16="http://schemas.microsoft.com/office/drawing/2014/main" val="20004"/>
                    </a:ext>
                  </a:extLst>
                </a:gridCol>
                <a:gridCol w="1026695">
                  <a:extLst>
                    <a:ext uri="{9D8B030D-6E8A-4147-A177-3AD203B41FA5}">
                      <a16:colId xmlns:a16="http://schemas.microsoft.com/office/drawing/2014/main" val="20005"/>
                    </a:ext>
                  </a:extLst>
                </a:gridCol>
                <a:gridCol w="978567">
                  <a:extLst>
                    <a:ext uri="{9D8B030D-6E8A-4147-A177-3AD203B41FA5}">
                      <a16:colId xmlns:a16="http://schemas.microsoft.com/office/drawing/2014/main" val="20006"/>
                    </a:ext>
                  </a:extLst>
                </a:gridCol>
              </a:tblGrid>
              <a:tr h="370840">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endParaRPr lang="en-IN" dirty="0"/>
                    </a:p>
                  </a:txBody>
                  <a:tcPr/>
                </a:tc>
                <a:tc>
                  <a:txBody>
                    <a:bodyPr/>
                    <a:lstStyle/>
                    <a:p>
                      <a:r>
                        <a:rPr lang="en-IN" dirty="0"/>
                        <a:t>A</a:t>
                      </a:r>
                      <a:r>
                        <a:rPr lang="en-IN" baseline="30000" dirty="0"/>
                        <a:t>2</a:t>
                      </a:r>
                      <a:endParaRPr lang="en-IN" dirty="0"/>
                    </a:p>
                  </a:txBody>
                  <a:tcPr/>
                </a:tc>
                <a:tc>
                  <a:txBody>
                    <a:bodyPr/>
                    <a:lstStyle/>
                    <a:p>
                      <a:r>
                        <a:rPr lang="en-IN" dirty="0"/>
                        <a:t>B</a:t>
                      </a:r>
                      <a:r>
                        <a:rPr lang="en-IN" baseline="30000" dirty="0"/>
                        <a:t>2</a:t>
                      </a:r>
                      <a:endParaRPr lang="en-IN" dirty="0"/>
                    </a:p>
                  </a:txBody>
                  <a:tcPr/>
                </a:tc>
                <a:tc>
                  <a:txBody>
                    <a:bodyPr/>
                    <a:lstStyle/>
                    <a:p>
                      <a:r>
                        <a:rPr lang="en-IN" dirty="0"/>
                        <a:t>C</a:t>
                      </a:r>
                      <a:r>
                        <a:rPr lang="en-IN" baseline="30000" dirty="0"/>
                        <a:t>2</a:t>
                      </a:r>
                      <a:endParaRPr lang="en-IN" dirty="0"/>
                    </a:p>
                  </a:txBody>
                  <a:tcPr/>
                </a:tc>
                <a:extLst>
                  <a:ext uri="{0D108BD9-81ED-4DB2-BD59-A6C34878D82A}">
                    <a16:rowId xmlns:a16="http://schemas.microsoft.com/office/drawing/2014/main" val="10000"/>
                  </a:ext>
                </a:extLst>
              </a:tr>
              <a:tr h="370840">
                <a:tc>
                  <a:txBody>
                    <a:bodyPr/>
                    <a:lstStyle/>
                    <a:p>
                      <a:r>
                        <a:rPr lang="en-IN" dirty="0"/>
                        <a:t>6</a:t>
                      </a:r>
                    </a:p>
                  </a:txBody>
                  <a:tcPr/>
                </a:tc>
                <a:tc>
                  <a:txBody>
                    <a:bodyPr/>
                    <a:lstStyle/>
                    <a:p>
                      <a:r>
                        <a:rPr lang="en-IN" dirty="0"/>
                        <a:t>5</a:t>
                      </a:r>
                    </a:p>
                  </a:txBody>
                  <a:tcPr/>
                </a:tc>
                <a:tc>
                  <a:txBody>
                    <a:bodyPr/>
                    <a:lstStyle/>
                    <a:p>
                      <a:r>
                        <a:rPr lang="en-IN" dirty="0"/>
                        <a:t>5</a:t>
                      </a:r>
                    </a:p>
                  </a:txBody>
                  <a:tcPr/>
                </a:tc>
                <a:tc>
                  <a:txBody>
                    <a:bodyPr/>
                    <a:lstStyle/>
                    <a:p>
                      <a:endParaRPr lang="en-IN" dirty="0"/>
                    </a:p>
                  </a:txBody>
                  <a:tcPr/>
                </a:tc>
                <a:tc>
                  <a:txBody>
                    <a:bodyPr/>
                    <a:lstStyle/>
                    <a:p>
                      <a:pPr marL="0" algn="l" defTabSz="914400" rtl="0" eaLnBrk="1" fontAlgn="b" latinLnBrk="0" hangingPunct="1"/>
                      <a:r>
                        <a:rPr lang="en-IN" sz="1800" kern="1200" dirty="0">
                          <a:solidFill>
                            <a:schemeClr val="dk1"/>
                          </a:solidFill>
                          <a:latin typeface="+mn-lt"/>
                          <a:ea typeface="+mn-ea"/>
                          <a:cs typeface="+mn-cs"/>
                        </a:rPr>
                        <a:t>36</a:t>
                      </a:r>
                    </a:p>
                  </a:txBody>
                  <a:tcPr marL="9525" marR="9525" marT="9525" marB="0" anchor="b"/>
                </a:tc>
                <a:tc>
                  <a:txBody>
                    <a:bodyPr/>
                    <a:lstStyle/>
                    <a:p>
                      <a:pPr marL="0" algn="l" defTabSz="914400" rtl="0" eaLnBrk="1" fontAlgn="b" latinLnBrk="0" hangingPunct="1"/>
                      <a:r>
                        <a:rPr lang="en-IN" sz="1800" kern="1200" dirty="0">
                          <a:solidFill>
                            <a:schemeClr val="dk1"/>
                          </a:solidFill>
                          <a:latin typeface="+mn-lt"/>
                          <a:ea typeface="+mn-ea"/>
                          <a:cs typeface="+mn-cs"/>
                        </a:rPr>
                        <a:t>25</a:t>
                      </a:r>
                    </a:p>
                  </a:txBody>
                  <a:tcPr marL="9525" marR="9525" marT="9525" marB="0" anchor="b"/>
                </a:tc>
                <a:tc>
                  <a:txBody>
                    <a:bodyPr/>
                    <a:lstStyle/>
                    <a:p>
                      <a:pPr marL="0" algn="l" defTabSz="914400" rtl="0" eaLnBrk="1" fontAlgn="b" latinLnBrk="0" hangingPunct="1"/>
                      <a:r>
                        <a:rPr lang="en-IN" sz="1800" kern="1200">
                          <a:solidFill>
                            <a:schemeClr val="dk1"/>
                          </a:solidFill>
                          <a:latin typeface="+mn-lt"/>
                          <a:ea typeface="+mn-ea"/>
                          <a:cs typeface="+mn-cs"/>
                        </a:rPr>
                        <a:t>25</a:t>
                      </a:r>
                    </a:p>
                  </a:txBody>
                  <a:tcPr marL="9525" marR="9525" marT="9525" marB="0" anchor="b"/>
                </a:tc>
                <a:extLst>
                  <a:ext uri="{0D108BD9-81ED-4DB2-BD59-A6C34878D82A}">
                    <a16:rowId xmlns:a16="http://schemas.microsoft.com/office/drawing/2014/main" val="10001"/>
                  </a:ext>
                </a:extLst>
              </a:tr>
              <a:tr h="370840">
                <a:tc>
                  <a:txBody>
                    <a:bodyPr/>
                    <a:lstStyle/>
                    <a:p>
                      <a:r>
                        <a:rPr lang="en-IN" dirty="0"/>
                        <a:t>7</a:t>
                      </a:r>
                    </a:p>
                  </a:txBody>
                  <a:tcPr/>
                </a:tc>
                <a:tc>
                  <a:txBody>
                    <a:bodyPr/>
                    <a:lstStyle/>
                    <a:p>
                      <a:r>
                        <a:rPr lang="en-IN" dirty="0"/>
                        <a:t>5</a:t>
                      </a:r>
                    </a:p>
                  </a:txBody>
                  <a:tcPr/>
                </a:tc>
                <a:tc>
                  <a:txBody>
                    <a:bodyPr/>
                    <a:lstStyle/>
                    <a:p>
                      <a:r>
                        <a:rPr lang="en-IN" dirty="0"/>
                        <a:t>4</a:t>
                      </a:r>
                    </a:p>
                  </a:txBody>
                  <a:tcPr/>
                </a:tc>
                <a:tc>
                  <a:txBody>
                    <a:bodyPr/>
                    <a:lstStyle/>
                    <a:p>
                      <a:endParaRPr lang="en-IN" dirty="0"/>
                    </a:p>
                  </a:txBody>
                  <a:tcPr/>
                </a:tc>
                <a:tc>
                  <a:txBody>
                    <a:bodyPr/>
                    <a:lstStyle/>
                    <a:p>
                      <a:pPr marL="0" algn="l" defTabSz="914400" rtl="0" eaLnBrk="1" fontAlgn="b" latinLnBrk="0" hangingPunct="1"/>
                      <a:r>
                        <a:rPr lang="en-IN" sz="1800" kern="1200">
                          <a:solidFill>
                            <a:schemeClr val="dk1"/>
                          </a:solidFill>
                          <a:latin typeface="+mn-lt"/>
                          <a:ea typeface="+mn-ea"/>
                          <a:cs typeface="+mn-cs"/>
                        </a:rPr>
                        <a:t>49</a:t>
                      </a:r>
                    </a:p>
                  </a:txBody>
                  <a:tcPr marL="9525" marR="9525" marT="9525" marB="0" anchor="b"/>
                </a:tc>
                <a:tc>
                  <a:txBody>
                    <a:bodyPr/>
                    <a:lstStyle/>
                    <a:p>
                      <a:pPr marL="0" algn="l" defTabSz="914400" rtl="0" eaLnBrk="1" fontAlgn="b" latinLnBrk="0" hangingPunct="1"/>
                      <a:r>
                        <a:rPr lang="en-IN" sz="1800" kern="1200" dirty="0">
                          <a:solidFill>
                            <a:schemeClr val="dk1"/>
                          </a:solidFill>
                          <a:latin typeface="+mn-lt"/>
                          <a:ea typeface="+mn-ea"/>
                          <a:cs typeface="+mn-cs"/>
                        </a:rPr>
                        <a:t>25</a:t>
                      </a:r>
                    </a:p>
                  </a:txBody>
                  <a:tcPr marL="9525" marR="9525" marT="9525" marB="0" anchor="b"/>
                </a:tc>
                <a:tc>
                  <a:txBody>
                    <a:bodyPr/>
                    <a:lstStyle/>
                    <a:p>
                      <a:pPr marL="0" algn="l" defTabSz="914400" rtl="0" eaLnBrk="1" fontAlgn="b" latinLnBrk="0" hangingPunct="1"/>
                      <a:r>
                        <a:rPr lang="en-IN" sz="1800" kern="1200" dirty="0">
                          <a:solidFill>
                            <a:schemeClr val="dk1"/>
                          </a:solidFill>
                          <a:latin typeface="+mn-lt"/>
                          <a:ea typeface="+mn-ea"/>
                          <a:cs typeface="+mn-cs"/>
                        </a:rPr>
                        <a:t>16</a:t>
                      </a:r>
                    </a:p>
                  </a:txBody>
                  <a:tcPr marL="9525" marR="9525" marT="9525" marB="0" anchor="b"/>
                </a:tc>
                <a:extLst>
                  <a:ext uri="{0D108BD9-81ED-4DB2-BD59-A6C34878D82A}">
                    <a16:rowId xmlns:a16="http://schemas.microsoft.com/office/drawing/2014/main" val="10002"/>
                  </a:ext>
                </a:extLst>
              </a:tr>
              <a:tr h="370840">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endParaRPr lang="en-IN" dirty="0"/>
                    </a:p>
                  </a:txBody>
                  <a:tcPr/>
                </a:tc>
                <a:tc>
                  <a:txBody>
                    <a:bodyPr/>
                    <a:lstStyle/>
                    <a:p>
                      <a:pPr marL="0" algn="l"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l"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l" defTabSz="914400" rtl="0" eaLnBrk="1" fontAlgn="b" latinLnBrk="0" hangingPunct="1"/>
                      <a:r>
                        <a:rPr lang="en-IN" sz="1800" kern="1200" dirty="0">
                          <a:solidFill>
                            <a:schemeClr val="dk1"/>
                          </a:solidFill>
                          <a:latin typeface="+mn-lt"/>
                          <a:ea typeface="+mn-ea"/>
                          <a:cs typeface="+mn-cs"/>
                        </a:rPr>
                        <a:t>9</a:t>
                      </a:r>
                    </a:p>
                  </a:txBody>
                  <a:tcPr marL="9525" marR="9525" marT="9525" marB="0" anchor="b"/>
                </a:tc>
                <a:extLst>
                  <a:ext uri="{0D108BD9-81ED-4DB2-BD59-A6C34878D82A}">
                    <a16:rowId xmlns:a16="http://schemas.microsoft.com/office/drawing/2014/main" val="10003"/>
                  </a:ext>
                </a:extLst>
              </a:tr>
              <a:tr h="370840">
                <a:tc>
                  <a:txBody>
                    <a:bodyPr/>
                    <a:lstStyle/>
                    <a:p>
                      <a:r>
                        <a:rPr lang="en-IN" dirty="0"/>
                        <a:t>8</a:t>
                      </a:r>
                    </a:p>
                  </a:txBody>
                  <a:tcPr/>
                </a:tc>
                <a:tc>
                  <a:txBody>
                    <a:bodyPr/>
                    <a:lstStyle/>
                    <a:p>
                      <a:r>
                        <a:rPr lang="en-IN" dirty="0"/>
                        <a:t>7</a:t>
                      </a:r>
                    </a:p>
                  </a:txBody>
                  <a:tcPr/>
                </a:tc>
                <a:tc>
                  <a:txBody>
                    <a:bodyPr/>
                    <a:lstStyle/>
                    <a:p>
                      <a:r>
                        <a:rPr lang="en-IN" dirty="0"/>
                        <a:t>4</a:t>
                      </a:r>
                    </a:p>
                  </a:txBody>
                  <a:tcPr/>
                </a:tc>
                <a:tc>
                  <a:txBody>
                    <a:bodyPr/>
                    <a:lstStyle/>
                    <a:p>
                      <a:endParaRPr lang="en-IN" dirty="0"/>
                    </a:p>
                  </a:txBody>
                  <a:tcPr/>
                </a:tc>
                <a:tc>
                  <a:txBody>
                    <a:bodyPr/>
                    <a:lstStyle/>
                    <a:p>
                      <a:pPr marL="0" algn="l" defTabSz="914400" rtl="0" eaLnBrk="1" fontAlgn="b" latinLnBrk="0" hangingPunct="1"/>
                      <a:r>
                        <a:rPr lang="en-IN" sz="1800" kern="1200">
                          <a:solidFill>
                            <a:schemeClr val="dk1"/>
                          </a:solidFill>
                          <a:latin typeface="+mn-lt"/>
                          <a:ea typeface="+mn-ea"/>
                          <a:cs typeface="+mn-cs"/>
                        </a:rPr>
                        <a:t>64</a:t>
                      </a:r>
                    </a:p>
                  </a:txBody>
                  <a:tcPr marL="9525" marR="9525" marT="9525" marB="0" anchor="b"/>
                </a:tc>
                <a:tc>
                  <a:txBody>
                    <a:bodyPr/>
                    <a:lstStyle/>
                    <a:p>
                      <a:pPr marL="0" algn="l" defTabSz="914400" rtl="0" eaLnBrk="1" fontAlgn="b" latinLnBrk="0" hangingPunct="1"/>
                      <a:r>
                        <a:rPr lang="en-IN" sz="1800" kern="1200">
                          <a:solidFill>
                            <a:schemeClr val="dk1"/>
                          </a:solidFill>
                          <a:latin typeface="+mn-lt"/>
                          <a:ea typeface="+mn-ea"/>
                          <a:cs typeface="+mn-cs"/>
                        </a:rPr>
                        <a:t>49</a:t>
                      </a:r>
                    </a:p>
                  </a:txBody>
                  <a:tcPr marL="9525" marR="9525" marT="9525" marB="0" anchor="b"/>
                </a:tc>
                <a:tc>
                  <a:txBody>
                    <a:bodyPr/>
                    <a:lstStyle/>
                    <a:p>
                      <a:pPr marL="0" algn="l" defTabSz="914400" rtl="0" eaLnBrk="1" fontAlgn="b" latinLnBrk="0" hangingPunct="1"/>
                      <a:r>
                        <a:rPr lang="en-IN" sz="1800" kern="1200" dirty="0">
                          <a:solidFill>
                            <a:schemeClr val="dk1"/>
                          </a:solidFill>
                          <a:latin typeface="+mn-lt"/>
                          <a:ea typeface="+mn-ea"/>
                          <a:cs typeface="+mn-cs"/>
                        </a:rPr>
                        <a:t>16</a:t>
                      </a:r>
                    </a:p>
                  </a:txBody>
                  <a:tcPr marL="9525" marR="9525" marT="9525" marB="0" anchor="b"/>
                </a:tc>
                <a:extLst>
                  <a:ext uri="{0D108BD9-81ED-4DB2-BD59-A6C34878D82A}">
                    <a16:rowId xmlns:a16="http://schemas.microsoft.com/office/drawing/2014/main" val="10004"/>
                  </a:ext>
                </a:extLst>
              </a:tr>
              <a:tr h="366559">
                <a:tc>
                  <a:txBody>
                    <a:bodyPr/>
                    <a:lstStyle/>
                    <a:p>
                      <a:r>
                        <a:rPr lang="en-IN" dirty="0">
                          <a:sym typeface="Symbol" panose="05050102010706020507" pitchFamily="18" charset="2"/>
                        </a:rPr>
                        <a:t>A =24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B =20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C =16</a:t>
                      </a:r>
                      <a:endParaRPr lang="en-IN" dirty="0"/>
                    </a:p>
                  </a:txBody>
                  <a:tcPr/>
                </a:tc>
                <a:tc>
                  <a:txBody>
                    <a:bodyPr/>
                    <a:lstStyle/>
                    <a:p>
                      <a:endParaRPr lang="en-IN" dirty="0"/>
                    </a:p>
                  </a:txBody>
                  <a:tcPr/>
                </a:tc>
                <a:tc>
                  <a:txBody>
                    <a:bodyPr/>
                    <a:lstStyle/>
                    <a:p>
                      <a:r>
                        <a:rPr lang="en-IN" dirty="0">
                          <a:sym typeface="Symbol" panose="05050102010706020507" pitchFamily="18" charset="2"/>
                        </a:rPr>
                        <a:t>A</a:t>
                      </a:r>
                      <a:r>
                        <a:rPr lang="en-IN" baseline="30000" dirty="0">
                          <a:sym typeface="Symbol" panose="05050102010706020507" pitchFamily="18" charset="2"/>
                        </a:rPr>
                        <a:t>2</a:t>
                      </a:r>
                      <a:r>
                        <a:rPr lang="en-IN" dirty="0">
                          <a:sym typeface="Symbol" panose="05050102010706020507" pitchFamily="18" charset="2"/>
                        </a:rPr>
                        <a:t> =24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a:t>
                      </a:r>
                      <a:r>
                        <a:rPr lang="en-IN" baseline="0" dirty="0">
                          <a:sym typeface="Symbol" panose="05050102010706020507" pitchFamily="18" charset="2"/>
                        </a:rPr>
                        <a:t>B</a:t>
                      </a:r>
                      <a:r>
                        <a:rPr lang="en-IN" baseline="30000" dirty="0">
                          <a:sym typeface="Symbol" panose="05050102010706020507" pitchFamily="18" charset="2"/>
                        </a:rPr>
                        <a:t>2</a:t>
                      </a:r>
                      <a:r>
                        <a:rPr lang="en-IN" baseline="0" dirty="0">
                          <a:sym typeface="Symbol" panose="05050102010706020507" pitchFamily="18" charset="2"/>
                        </a:rPr>
                        <a:t>=20</a:t>
                      </a:r>
                      <a:endParaRPr lang="en-IN"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C</a:t>
                      </a:r>
                      <a:r>
                        <a:rPr lang="en-IN" baseline="30000" dirty="0">
                          <a:sym typeface="Symbol" panose="05050102010706020507" pitchFamily="18" charset="2"/>
                        </a:rPr>
                        <a:t>2</a:t>
                      </a:r>
                      <a:r>
                        <a:rPr lang="en-IN" dirty="0">
                          <a:sym typeface="Symbol" panose="05050102010706020507" pitchFamily="18" charset="2"/>
                        </a:rPr>
                        <a:t> =16</a:t>
                      </a:r>
                      <a:endParaRPr lang="en-IN" dirty="0"/>
                    </a:p>
                  </a:txBody>
                  <a:tcPr/>
                </a:tc>
                <a:extLst>
                  <a:ext uri="{0D108BD9-81ED-4DB2-BD59-A6C34878D82A}">
                    <a16:rowId xmlns:a16="http://schemas.microsoft.com/office/drawing/2014/main" val="10005"/>
                  </a:ext>
                </a:extLst>
              </a:tr>
              <a:tr h="370840">
                <a:tc gridSpan="3">
                  <a:txBody>
                    <a:bodyPr/>
                    <a:lstStyle/>
                    <a:p>
                      <a:pPr algn="ctr"/>
                      <a:r>
                        <a:rPr lang="en-IN" dirty="0">
                          <a:sym typeface="Symbol" panose="05050102010706020507" pitchFamily="18" charset="2"/>
                        </a:rPr>
                        <a:t>X</a:t>
                      </a:r>
                      <a:r>
                        <a:rPr lang="en-IN" baseline="0" dirty="0">
                          <a:sym typeface="Symbol" panose="05050102010706020507" pitchFamily="18" charset="2"/>
                        </a:rPr>
                        <a:t> =</a:t>
                      </a:r>
                      <a:r>
                        <a:rPr lang="en-IN" dirty="0">
                          <a:sym typeface="Symbol" panose="05050102010706020507" pitchFamily="18" charset="2"/>
                        </a:rPr>
                        <a:t>A+B+C</a:t>
                      </a:r>
                      <a:r>
                        <a:rPr lang="en-IN" baseline="0" dirty="0">
                          <a:sym typeface="Symbol" panose="05050102010706020507" pitchFamily="18" charset="2"/>
                        </a:rPr>
                        <a:t> =60</a:t>
                      </a:r>
                      <a:endParaRPr lang="en-IN" dirty="0"/>
                    </a:p>
                  </a:txBody>
                  <a:tcPr/>
                </a:tc>
                <a:tc hMerge="1">
                  <a:txBody>
                    <a:bodyPr/>
                    <a:lstStyle/>
                    <a:p>
                      <a:endParaRPr lang="en-IN" dirty="0"/>
                    </a:p>
                  </a:txBody>
                  <a:tcPr/>
                </a:tc>
                <a:tc hMerge="1">
                  <a:txBody>
                    <a:bodyPr/>
                    <a:lstStyle/>
                    <a:p>
                      <a:endParaRPr lang="en-IN" dirty="0"/>
                    </a:p>
                  </a:txBody>
                  <a:tcPr/>
                </a:tc>
                <a:tc>
                  <a:txBody>
                    <a:bodyPr/>
                    <a:lstStyle/>
                    <a:p>
                      <a:endParaRPr lang="en-IN"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X</a:t>
                      </a:r>
                      <a:r>
                        <a:rPr lang="en-IN" baseline="30000" dirty="0">
                          <a:sym typeface="Symbol" panose="05050102010706020507" pitchFamily="18" charset="2"/>
                        </a:rPr>
                        <a:t>2</a:t>
                      </a:r>
                      <a:r>
                        <a:rPr lang="en-IN" baseline="0" dirty="0">
                          <a:sym typeface="Symbol" panose="05050102010706020507" pitchFamily="18" charset="2"/>
                        </a:rPr>
                        <a:t> =</a:t>
                      </a:r>
                      <a:r>
                        <a:rPr lang="en-IN" dirty="0">
                          <a:sym typeface="Symbol" panose="05050102010706020507" pitchFamily="18" charset="2"/>
                        </a:rPr>
                        <a:t>A</a:t>
                      </a:r>
                      <a:r>
                        <a:rPr lang="en-IN" baseline="30000" dirty="0">
                          <a:sym typeface="Symbol" panose="05050102010706020507" pitchFamily="18" charset="2"/>
                        </a:rPr>
                        <a:t>2</a:t>
                      </a:r>
                      <a:r>
                        <a:rPr lang="en-IN" dirty="0">
                          <a:sym typeface="Symbol" panose="05050102010706020507" pitchFamily="18" charset="2"/>
                        </a:rPr>
                        <a:t> +B</a:t>
                      </a:r>
                      <a:r>
                        <a:rPr lang="en-IN" baseline="30000" dirty="0">
                          <a:sym typeface="Symbol" panose="05050102010706020507" pitchFamily="18" charset="2"/>
                        </a:rPr>
                        <a:t>2</a:t>
                      </a:r>
                      <a:r>
                        <a:rPr lang="en-IN" dirty="0">
                          <a:sym typeface="Symbol" panose="05050102010706020507" pitchFamily="18" charset="2"/>
                        </a:rPr>
                        <a:t>+C</a:t>
                      </a:r>
                      <a:r>
                        <a:rPr lang="en-IN" baseline="30000" dirty="0">
                          <a:sym typeface="Symbol" panose="05050102010706020507" pitchFamily="18" charset="2"/>
                        </a:rPr>
                        <a:t>2</a:t>
                      </a:r>
                      <a:r>
                        <a:rPr lang="en-IN" baseline="0" dirty="0">
                          <a:sym typeface="Symbol" panose="05050102010706020507" pitchFamily="18" charset="2"/>
                        </a:rPr>
                        <a:t> =332</a:t>
                      </a:r>
                      <a:endParaRPr lang="en-IN" dirty="0"/>
                    </a:p>
                    <a:p>
                      <a:endParaRPr lang="en-IN"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5A596D38-17B7-CDC4-DC5C-F82AF1725BC9}"/>
              </a:ext>
            </a:extLst>
          </p:cNvPr>
          <p:cNvSpPr txBox="1"/>
          <p:nvPr/>
        </p:nvSpPr>
        <p:spPr>
          <a:xfrm>
            <a:off x="543292" y="4648200"/>
            <a:ext cx="6162308" cy="1200329"/>
          </a:xfrm>
          <a:prstGeom prst="rect">
            <a:avLst/>
          </a:prstGeom>
          <a:noFill/>
        </p:spPr>
        <p:txBody>
          <a:bodyPr wrap="square" rtlCol="0">
            <a:spAutoFit/>
          </a:bodyPr>
          <a:lstStyle/>
          <a:p>
            <a:r>
              <a:rPr lang="en-IN" dirty="0">
                <a:solidFill>
                  <a:srgbClr val="FF0000"/>
                </a:solidFill>
              </a:rPr>
              <a:t>Step 5 </a:t>
            </a:r>
          </a:p>
          <a:p>
            <a:r>
              <a:rPr lang="en-IN" dirty="0" err="1"/>
              <a:t>DoF</a:t>
            </a:r>
            <a:r>
              <a:rPr lang="en-IN" dirty="0"/>
              <a:t> for sum of squares = N-1 = 12-1 = 11</a:t>
            </a:r>
          </a:p>
          <a:p>
            <a:r>
              <a:rPr lang="en-IN" dirty="0" err="1"/>
              <a:t>DoF</a:t>
            </a:r>
            <a:r>
              <a:rPr lang="en-IN" dirty="0"/>
              <a:t> for sum of squares between SSC = K-1 = 3-1 =2</a:t>
            </a:r>
          </a:p>
          <a:p>
            <a:r>
              <a:rPr lang="en-IN" dirty="0" err="1"/>
              <a:t>DoF</a:t>
            </a:r>
            <a:r>
              <a:rPr lang="en-IN" dirty="0"/>
              <a:t> for squares with the groups =  N-K = 9</a:t>
            </a:r>
          </a:p>
        </p:txBody>
      </p:sp>
      <p:sp>
        <p:nvSpPr>
          <p:cNvPr id="8" name="TextBox 7">
            <a:extLst>
              <a:ext uri="{FF2B5EF4-FFF2-40B4-BE49-F238E27FC236}">
                <a16:creationId xmlns:a16="http://schemas.microsoft.com/office/drawing/2014/main" id="{4A2CE5CC-8A7C-3893-57EC-619CCF806B47}"/>
              </a:ext>
            </a:extLst>
          </p:cNvPr>
          <p:cNvSpPr txBox="1"/>
          <p:nvPr/>
        </p:nvSpPr>
        <p:spPr>
          <a:xfrm>
            <a:off x="7228571" y="1459044"/>
            <a:ext cx="4876800" cy="4247317"/>
          </a:xfrm>
          <a:prstGeom prst="rect">
            <a:avLst/>
          </a:prstGeom>
          <a:noFill/>
        </p:spPr>
        <p:txBody>
          <a:bodyPr wrap="square" rtlCol="0">
            <a:spAutoFit/>
          </a:bodyPr>
          <a:lstStyle/>
          <a:p>
            <a:pPr algn="just"/>
            <a:r>
              <a:rPr lang="en-IN" dirty="0">
                <a:solidFill>
                  <a:srgbClr val="FF0000"/>
                </a:solidFill>
              </a:rPr>
              <a:t>Step 1: </a:t>
            </a:r>
            <a:r>
              <a:rPr lang="en-IN" dirty="0"/>
              <a:t>Null Hypothesis (H0): let us take the hypothesis that there is no significant difference in production of three varieties </a:t>
            </a:r>
          </a:p>
          <a:p>
            <a:pPr algn="just"/>
            <a:endParaRPr lang="en-IN" dirty="0"/>
          </a:p>
          <a:p>
            <a:pPr algn="just"/>
            <a:r>
              <a:rPr lang="en-IN" dirty="0">
                <a:solidFill>
                  <a:srgbClr val="FF0000"/>
                </a:solidFill>
              </a:rPr>
              <a:t>Step 2:  </a:t>
            </a:r>
            <a:r>
              <a:rPr lang="en-IN" dirty="0"/>
              <a:t>Correction Factor (CF)</a:t>
            </a:r>
          </a:p>
          <a:p>
            <a:pPr algn="just"/>
            <a:r>
              <a:rPr lang="en-IN" dirty="0"/>
              <a:t>CF = (</a:t>
            </a:r>
            <a:r>
              <a:rPr lang="en-IN" dirty="0">
                <a:sym typeface="Symbol" panose="05050102010706020507" pitchFamily="18" charset="2"/>
              </a:rPr>
              <a:t>X)</a:t>
            </a:r>
            <a:r>
              <a:rPr lang="en-IN" baseline="30000" dirty="0">
                <a:sym typeface="Symbol" panose="05050102010706020507" pitchFamily="18" charset="2"/>
              </a:rPr>
              <a:t>2</a:t>
            </a:r>
            <a:r>
              <a:rPr lang="en-IN" dirty="0">
                <a:sym typeface="Symbol" panose="05050102010706020507" pitchFamily="18" charset="2"/>
              </a:rPr>
              <a:t>/N = 60</a:t>
            </a:r>
            <a:r>
              <a:rPr lang="en-IN" baseline="30000" dirty="0">
                <a:sym typeface="Symbol" panose="05050102010706020507" pitchFamily="18" charset="2"/>
              </a:rPr>
              <a:t>2</a:t>
            </a:r>
            <a:r>
              <a:rPr lang="en-IN" dirty="0">
                <a:sym typeface="Symbol" panose="05050102010706020507" pitchFamily="18" charset="2"/>
              </a:rPr>
              <a:t>/12 = 300</a:t>
            </a:r>
          </a:p>
          <a:p>
            <a:pPr algn="just"/>
            <a:endParaRPr lang="en-IN" dirty="0">
              <a:solidFill>
                <a:srgbClr val="FF0000"/>
              </a:solidFill>
              <a:sym typeface="Symbol" panose="05050102010706020507" pitchFamily="18" charset="2"/>
            </a:endParaRPr>
          </a:p>
          <a:p>
            <a:pPr algn="just"/>
            <a:r>
              <a:rPr lang="en-IN" dirty="0">
                <a:solidFill>
                  <a:srgbClr val="FF0000"/>
                </a:solidFill>
                <a:sym typeface="Symbol" panose="05050102010706020507" pitchFamily="18" charset="2"/>
              </a:rPr>
              <a:t>Step 3: </a:t>
            </a:r>
            <a:r>
              <a:rPr lang="en-IN" dirty="0">
                <a:sym typeface="Symbol" panose="05050102010706020507" pitchFamily="18" charset="2"/>
              </a:rPr>
              <a:t>Sum of Squares Total = X</a:t>
            </a:r>
            <a:r>
              <a:rPr lang="en-IN" baseline="30000" dirty="0">
                <a:sym typeface="Symbol" panose="05050102010706020507" pitchFamily="18" charset="2"/>
              </a:rPr>
              <a:t>2</a:t>
            </a:r>
            <a:r>
              <a:rPr lang="en-IN" dirty="0">
                <a:sym typeface="Symbol" panose="05050102010706020507" pitchFamily="18" charset="2"/>
              </a:rPr>
              <a:t> –CF = 332-300</a:t>
            </a:r>
          </a:p>
          <a:p>
            <a:pPr algn="just"/>
            <a:r>
              <a:rPr lang="en-IN" dirty="0">
                <a:sym typeface="Symbol" panose="05050102010706020507" pitchFamily="18" charset="2"/>
              </a:rPr>
              <a:t>SST = 30</a:t>
            </a:r>
          </a:p>
          <a:p>
            <a:pPr algn="just"/>
            <a:endParaRPr lang="en-IN" dirty="0">
              <a:sym typeface="Symbol" panose="05050102010706020507" pitchFamily="18" charset="2"/>
            </a:endParaRPr>
          </a:p>
          <a:p>
            <a:pPr algn="just"/>
            <a:r>
              <a:rPr lang="en-IN" dirty="0">
                <a:solidFill>
                  <a:srgbClr val="FF0000"/>
                </a:solidFill>
                <a:sym typeface="Symbol" panose="05050102010706020507" pitchFamily="18" charset="2"/>
              </a:rPr>
              <a:t>Step 4:</a:t>
            </a:r>
            <a:r>
              <a:rPr lang="en-IN" dirty="0">
                <a:sym typeface="Symbol" panose="05050102010706020507" pitchFamily="18" charset="2"/>
              </a:rPr>
              <a:t> Sum of squares between SSB </a:t>
            </a:r>
          </a:p>
          <a:p>
            <a:pPr algn="just"/>
            <a:r>
              <a:rPr lang="en-IN" dirty="0">
                <a:sym typeface="Symbol" panose="05050102010706020507" pitchFamily="18" charset="2"/>
              </a:rPr>
              <a:t> SSB= (A)</a:t>
            </a:r>
            <a:r>
              <a:rPr lang="en-IN" baseline="30000" dirty="0">
                <a:sym typeface="Symbol" panose="05050102010706020507" pitchFamily="18" charset="2"/>
              </a:rPr>
              <a:t>2</a:t>
            </a:r>
            <a:r>
              <a:rPr lang="en-IN" dirty="0">
                <a:sym typeface="Symbol" panose="05050102010706020507" pitchFamily="18" charset="2"/>
              </a:rPr>
              <a:t>/4 + (B)</a:t>
            </a:r>
            <a:r>
              <a:rPr lang="en-IN" baseline="30000" dirty="0">
                <a:sym typeface="Symbol" panose="05050102010706020507" pitchFamily="18" charset="2"/>
              </a:rPr>
              <a:t>2</a:t>
            </a:r>
            <a:r>
              <a:rPr lang="en-IN" dirty="0">
                <a:sym typeface="Symbol" panose="05050102010706020507" pitchFamily="18" charset="2"/>
              </a:rPr>
              <a:t>/4 + (C)</a:t>
            </a:r>
            <a:r>
              <a:rPr lang="en-IN" baseline="30000" dirty="0">
                <a:sym typeface="Symbol" panose="05050102010706020507" pitchFamily="18" charset="2"/>
              </a:rPr>
              <a:t>2</a:t>
            </a:r>
            <a:r>
              <a:rPr lang="en-IN" baseline="-25000" dirty="0">
                <a:sym typeface="Symbol" panose="05050102010706020507" pitchFamily="18" charset="2"/>
              </a:rPr>
              <a:t> </a:t>
            </a:r>
            <a:r>
              <a:rPr lang="en-IN" dirty="0">
                <a:sym typeface="Symbol" panose="05050102010706020507" pitchFamily="18" charset="2"/>
              </a:rPr>
              <a:t>/4 –CF = 8</a:t>
            </a:r>
          </a:p>
          <a:p>
            <a:pPr algn="just"/>
            <a:r>
              <a:rPr lang="en-IN" dirty="0">
                <a:sym typeface="Symbol" panose="05050102010706020507" pitchFamily="18" charset="2"/>
              </a:rPr>
              <a:t> </a:t>
            </a:r>
          </a:p>
          <a:p>
            <a:pPr algn="just"/>
            <a:r>
              <a:rPr lang="en-IN" dirty="0">
                <a:solidFill>
                  <a:srgbClr val="FF0000"/>
                </a:solidFill>
                <a:sym typeface="Symbol" panose="05050102010706020507" pitchFamily="18" charset="2"/>
              </a:rPr>
              <a:t>Step 5:</a:t>
            </a:r>
            <a:r>
              <a:rPr lang="en-IN" dirty="0">
                <a:sym typeface="Symbol" panose="05050102010706020507" pitchFamily="18" charset="2"/>
              </a:rPr>
              <a:t>  SSW = SST-SSB = 30 – 8 = 24</a:t>
            </a:r>
            <a:endParaRPr lang="en-IN" dirty="0"/>
          </a:p>
          <a:p>
            <a:pPr algn="just"/>
            <a:endParaRPr lang="en-IN" dirty="0"/>
          </a:p>
        </p:txBody>
      </p:sp>
    </p:spTree>
    <p:extLst>
      <p:ext uri="{BB962C8B-B14F-4D97-AF65-F5344CB8AC3E}">
        <p14:creationId xmlns:p14="http://schemas.microsoft.com/office/powerpoint/2010/main" val="2760091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71888" y="94147"/>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A4DE2EE-DE9E-06DF-9E12-26039FED31CB}"/>
              </a:ext>
            </a:extLst>
          </p:cNvPr>
          <p:cNvSpPr txBox="1"/>
          <p:nvPr/>
        </p:nvSpPr>
        <p:spPr>
          <a:xfrm>
            <a:off x="314961" y="1358117"/>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5" name="Table 4">
            <a:extLst>
              <a:ext uri="{FF2B5EF4-FFF2-40B4-BE49-F238E27FC236}">
                <a16:creationId xmlns:a16="http://schemas.microsoft.com/office/drawing/2014/main" id="{D76BA45D-2C48-01A8-9E79-246DF19AE57B}"/>
              </a:ext>
            </a:extLst>
          </p:cNvPr>
          <p:cNvGraphicFramePr>
            <a:graphicFrameLocks noGrp="1"/>
          </p:cNvGraphicFramePr>
          <p:nvPr>
            <p:extLst>
              <p:ext uri="{D42A27DB-BD31-4B8C-83A1-F6EECF244321}">
                <p14:modId xmlns:p14="http://schemas.microsoft.com/office/powerpoint/2010/main" val="2363908218"/>
              </p:ext>
            </p:extLst>
          </p:nvPr>
        </p:nvGraphicFramePr>
        <p:xfrm>
          <a:off x="1368926" y="1819782"/>
          <a:ext cx="9454148" cy="2214245"/>
        </p:xfrm>
        <a:graphic>
          <a:graphicData uri="http://schemas.openxmlformats.org/drawingml/2006/table">
            <a:tbl>
              <a:tblPr firstRow="1" bandRow="1">
                <a:tableStyleId>{5C22544A-7EE6-4342-B048-85BDC9FD1C3A}</a:tableStyleId>
              </a:tblPr>
              <a:tblGrid>
                <a:gridCol w="1726031">
                  <a:extLst>
                    <a:ext uri="{9D8B030D-6E8A-4147-A177-3AD203B41FA5}">
                      <a16:colId xmlns:a16="http://schemas.microsoft.com/office/drawing/2014/main" val="20000"/>
                    </a:ext>
                  </a:extLst>
                </a:gridCol>
                <a:gridCol w="1825446">
                  <a:extLst>
                    <a:ext uri="{9D8B030D-6E8A-4147-A177-3AD203B41FA5}">
                      <a16:colId xmlns:a16="http://schemas.microsoft.com/office/drawing/2014/main" val="20001"/>
                    </a:ext>
                  </a:extLst>
                </a:gridCol>
                <a:gridCol w="1086831">
                  <a:extLst>
                    <a:ext uri="{9D8B030D-6E8A-4147-A177-3AD203B41FA5}">
                      <a16:colId xmlns:a16="http://schemas.microsoft.com/office/drawing/2014/main" val="20002"/>
                    </a:ext>
                  </a:extLst>
                </a:gridCol>
                <a:gridCol w="1811556">
                  <a:extLst>
                    <a:ext uri="{9D8B030D-6E8A-4147-A177-3AD203B41FA5}">
                      <a16:colId xmlns:a16="http://schemas.microsoft.com/office/drawing/2014/main" val="20003"/>
                    </a:ext>
                  </a:extLst>
                </a:gridCol>
                <a:gridCol w="1190724">
                  <a:extLst>
                    <a:ext uri="{9D8B030D-6E8A-4147-A177-3AD203B41FA5}">
                      <a16:colId xmlns:a16="http://schemas.microsoft.com/office/drawing/2014/main" val="20004"/>
                    </a:ext>
                  </a:extLst>
                </a:gridCol>
                <a:gridCol w="1813560">
                  <a:extLst>
                    <a:ext uri="{9D8B030D-6E8A-4147-A177-3AD203B41FA5}">
                      <a16:colId xmlns:a16="http://schemas.microsoft.com/office/drawing/2014/main" val="20005"/>
                    </a:ext>
                  </a:extLst>
                </a:gridCol>
              </a:tblGrid>
              <a:tr h="370840">
                <a:tc>
                  <a:txBody>
                    <a:bodyPr/>
                    <a:lstStyle/>
                    <a:p>
                      <a:r>
                        <a:rPr lang="en-IN" dirty="0"/>
                        <a:t>Sum</a:t>
                      </a:r>
                      <a:r>
                        <a:rPr lang="en-IN" baseline="0" dirty="0"/>
                        <a:t> of variance </a:t>
                      </a:r>
                      <a:endParaRPr lang="en-IN" dirty="0"/>
                    </a:p>
                  </a:txBody>
                  <a:tcPr/>
                </a:tc>
                <a:tc>
                  <a:txBody>
                    <a:bodyPr/>
                    <a:lstStyle/>
                    <a:p>
                      <a:r>
                        <a:rPr lang="en-IN" dirty="0"/>
                        <a:t>Sum</a:t>
                      </a:r>
                      <a:r>
                        <a:rPr lang="en-IN" baseline="0" dirty="0"/>
                        <a:t> of Squares </a:t>
                      </a:r>
                      <a:endParaRPr lang="en-IN" dirty="0"/>
                    </a:p>
                  </a:txBody>
                  <a:tcPr/>
                </a:tc>
                <a:tc>
                  <a:txBody>
                    <a:bodyPr/>
                    <a:lstStyle/>
                    <a:p>
                      <a:r>
                        <a:rPr lang="en-IN" dirty="0" err="1"/>
                        <a:t>DoF</a:t>
                      </a:r>
                      <a:endParaRPr lang="en-IN" dirty="0"/>
                    </a:p>
                  </a:txBody>
                  <a:tcPr/>
                </a:tc>
                <a:tc>
                  <a:txBody>
                    <a:bodyPr/>
                    <a:lstStyle/>
                    <a:p>
                      <a:r>
                        <a:rPr lang="en-IN" dirty="0"/>
                        <a:t>Mean of Squares </a:t>
                      </a:r>
                    </a:p>
                  </a:txBody>
                  <a:tcPr/>
                </a:tc>
                <a:tc>
                  <a:txBody>
                    <a:bodyPr/>
                    <a:lstStyle/>
                    <a:p>
                      <a:r>
                        <a:rPr lang="en-IN" dirty="0"/>
                        <a:t>F</a:t>
                      </a:r>
                      <a:r>
                        <a:rPr lang="en-IN" baseline="0" dirty="0"/>
                        <a:t> Ratio</a:t>
                      </a:r>
                      <a:endParaRPr lang="en-IN" dirty="0"/>
                    </a:p>
                  </a:txBody>
                  <a:tcPr/>
                </a:tc>
                <a:tc>
                  <a:txBody>
                    <a:bodyPr/>
                    <a:lstStyle/>
                    <a:p>
                      <a:r>
                        <a:rPr lang="en-IN" dirty="0"/>
                        <a:t>F</a:t>
                      </a:r>
                      <a:r>
                        <a:rPr lang="en-IN" baseline="0" dirty="0"/>
                        <a:t> critical for 5% level </a:t>
                      </a:r>
                      <a:endParaRPr lang="en-IN" dirty="0"/>
                    </a:p>
                  </a:txBody>
                  <a:tcPr/>
                </a:tc>
                <a:extLst>
                  <a:ext uri="{0D108BD9-81ED-4DB2-BD59-A6C34878D82A}">
                    <a16:rowId xmlns:a16="http://schemas.microsoft.com/office/drawing/2014/main" val="10000"/>
                  </a:ext>
                </a:extLst>
              </a:tr>
              <a:tr h="370840">
                <a:tc>
                  <a:txBody>
                    <a:bodyPr/>
                    <a:lstStyle/>
                    <a:p>
                      <a:r>
                        <a:rPr lang="en-IN" dirty="0"/>
                        <a:t>Between Sample </a:t>
                      </a:r>
                    </a:p>
                  </a:txBody>
                  <a:tcPr/>
                </a:tc>
                <a:tc>
                  <a:txBody>
                    <a:bodyPr/>
                    <a:lstStyle/>
                    <a:p>
                      <a:r>
                        <a:rPr lang="en-IN" dirty="0"/>
                        <a:t>SSB = 8</a:t>
                      </a:r>
                    </a:p>
                  </a:txBody>
                  <a:tcPr/>
                </a:tc>
                <a:tc>
                  <a:txBody>
                    <a:bodyPr/>
                    <a:lstStyle/>
                    <a:p>
                      <a:r>
                        <a:rPr lang="en-IN" dirty="0"/>
                        <a:t>K-1</a:t>
                      </a:r>
                      <a:r>
                        <a:rPr lang="en-IN" baseline="0" dirty="0"/>
                        <a:t> = 2</a:t>
                      </a:r>
                      <a:endParaRPr lang="en-IN" dirty="0"/>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8/2  = 4</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dirty="0"/>
                        <a:t>4 / 2.67 =1.5</a:t>
                      </a:r>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F(2,9) =19.45</a:t>
                      </a:r>
                    </a:p>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H0 accepted </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70840">
                <a:tc>
                  <a:txBody>
                    <a:bodyPr/>
                    <a:lstStyle/>
                    <a:p>
                      <a:r>
                        <a:rPr lang="en-IN" dirty="0"/>
                        <a:t>With in sample </a:t>
                      </a:r>
                    </a:p>
                  </a:txBody>
                  <a:tcPr/>
                </a:tc>
                <a:tc>
                  <a:txBody>
                    <a:bodyPr/>
                    <a:lstStyle/>
                    <a:p>
                      <a:r>
                        <a:rPr lang="en-IN" dirty="0"/>
                        <a:t>SSW</a:t>
                      </a:r>
                      <a:r>
                        <a:rPr lang="en-IN" baseline="0" dirty="0"/>
                        <a:t> = 24</a:t>
                      </a:r>
                      <a:endParaRPr lang="en-IN" dirty="0"/>
                    </a:p>
                  </a:txBody>
                  <a:tcPr/>
                </a:tc>
                <a:tc>
                  <a:txBody>
                    <a:bodyPr/>
                    <a:lstStyle/>
                    <a:p>
                      <a:r>
                        <a:rPr lang="en-IN" dirty="0"/>
                        <a:t>N-K = 9</a:t>
                      </a: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24/9 = 2.67</a:t>
                      </a:r>
                      <a:endParaRPr lang="en-IN" dirty="0"/>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IN" dirty="0"/>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2"/>
                  </a:ext>
                </a:extLst>
              </a:tr>
              <a:tr h="370840">
                <a:tc>
                  <a:txBody>
                    <a:bodyPr/>
                    <a:lstStyle/>
                    <a:p>
                      <a:r>
                        <a:rPr lang="en-IN" dirty="0"/>
                        <a:t>Total </a:t>
                      </a:r>
                    </a:p>
                  </a:txBody>
                  <a:tcPr/>
                </a:tc>
                <a:tc>
                  <a:txBody>
                    <a:bodyPr/>
                    <a:lstStyle/>
                    <a:p>
                      <a:r>
                        <a:rPr lang="en-IN" dirty="0"/>
                        <a:t>32</a:t>
                      </a:r>
                    </a:p>
                  </a:txBody>
                  <a:tcPr/>
                </a:tc>
                <a:tc>
                  <a:txBody>
                    <a:bodyPr/>
                    <a:lstStyle/>
                    <a:p>
                      <a:r>
                        <a:rPr lang="en-IN" dirty="0"/>
                        <a:t>N-1</a:t>
                      </a:r>
                      <a:r>
                        <a:rPr lang="en-IN" baseline="0" dirty="0"/>
                        <a:t> =11</a:t>
                      </a:r>
                      <a:endParaRPr lang="en-IN" dirty="0"/>
                    </a:p>
                  </a:txBody>
                  <a:tcPr/>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6205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71888" y="94147"/>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DEC90384-C155-8024-8298-E73A31663047}"/>
              </a:ext>
            </a:extLst>
          </p:cNvPr>
          <p:cNvSpPr txBox="1"/>
          <p:nvPr/>
        </p:nvSpPr>
        <p:spPr>
          <a:xfrm>
            <a:off x="147388" y="1186641"/>
            <a:ext cx="11562079" cy="1200329"/>
          </a:xfrm>
          <a:prstGeom prst="rect">
            <a:avLst/>
          </a:prstGeom>
          <a:noFill/>
        </p:spPr>
        <p:txBody>
          <a:bodyPr wrap="square" rtlCol="0">
            <a:spAutoFit/>
          </a:bodyPr>
          <a:lstStyle/>
          <a:p>
            <a:pPr algn="just"/>
            <a:r>
              <a:rPr lang="en-IN" sz="2400" dirty="0">
                <a:solidFill>
                  <a:srgbClr val="FF0000"/>
                </a:solidFill>
              </a:rPr>
              <a:t>2. </a:t>
            </a:r>
            <a:r>
              <a:rPr lang="en-IN" sz="2400" dirty="0">
                <a:solidFill>
                  <a:srgbClr val="000000"/>
                </a:solidFill>
                <a:latin typeface="Arial" panose="020B0604020202020204" pitchFamily="34" charset="0"/>
              </a:rPr>
              <a:t>Is there a statistically significant difference in the mean weight loss among the four diets?  We will run the ANOVA using the five-step approach</a:t>
            </a:r>
            <a:endParaRPr lang="en-IN" sz="2400" dirty="0"/>
          </a:p>
          <a:p>
            <a:pPr algn="just"/>
            <a:endParaRPr lang="en-IN" sz="2400" dirty="0">
              <a:solidFill>
                <a:srgbClr val="FF0000"/>
              </a:solidFill>
            </a:endParaRPr>
          </a:p>
        </p:txBody>
      </p:sp>
      <p:graphicFrame>
        <p:nvGraphicFramePr>
          <p:cNvPr id="7" name="Table 6">
            <a:extLst>
              <a:ext uri="{FF2B5EF4-FFF2-40B4-BE49-F238E27FC236}">
                <a16:creationId xmlns:a16="http://schemas.microsoft.com/office/drawing/2014/main" id="{AC7E11EA-37C5-4743-A84E-C0437A5A5828}"/>
              </a:ext>
            </a:extLst>
          </p:cNvPr>
          <p:cNvGraphicFramePr>
            <a:graphicFrameLocks noGrp="1"/>
          </p:cNvGraphicFramePr>
          <p:nvPr>
            <p:extLst>
              <p:ext uri="{D42A27DB-BD31-4B8C-83A1-F6EECF244321}">
                <p14:modId xmlns:p14="http://schemas.microsoft.com/office/powerpoint/2010/main" val="3346292396"/>
              </p:ext>
            </p:extLst>
          </p:nvPr>
        </p:nvGraphicFramePr>
        <p:xfrm>
          <a:off x="2123507" y="2131060"/>
          <a:ext cx="7452360" cy="2595880"/>
        </p:xfrm>
        <a:graphic>
          <a:graphicData uri="http://schemas.openxmlformats.org/drawingml/2006/table">
            <a:tbl>
              <a:tblPr firstRow="1" bandRow="1">
                <a:tableStyleId>{5C22544A-7EE6-4342-B048-85BDC9FD1C3A}</a:tableStyleId>
              </a:tblPr>
              <a:tblGrid>
                <a:gridCol w="1798845">
                  <a:extLst>
                    <a:ext uri="{9D8B030D-6E8A-4147-A177-3AD203B41FA5}">
                      <a16:colId xmlns:a16="http://schemas.microsoft.com/office/drawing/2014/main" val="20000"/>
                    </a:ext>
                  </a:extLst>
                </a:gridCol>
                <a:gridCol w="1503881">
                  <a:extLst>
                    <a:ext uri="{9D8B030D-6E8A-4147-A177-3AD203B41FA5}">
                      <a16:colId xmlns:a16="http://schemas.microsoft.com/office/drawing/2014/main" val="20001"/>
                    </a:ext>
                  </a:extLst>
                </a:gridCol>
                <a:gridCol w="2251668">
                  <a:extLst>
                    <a:ext uri="{9D8B030D-6E8A-4147-A177-3AD203B41FA5}">
                      <a16:colId xmlns:a16="http://schemas.microsoft.com/office/drawing/2014/main" val="20002"/>
                    </a:ext>
                  </a:extLst>
                </a:gridCol>
                <a:gridCol w="1897966">
                  <a:extLst>
                    <a:ext uri="{9D8B030D-6E8A-4147-A177-3AD203B41FA5}">
                      <a16:colId xmlns:a16="http://schemas.microsoft.com/office/drawing/2014/main" val="20003"/>
                    </a:ext>
                  </a:extLst>
                </a:gridCol>
              </a:tblGrid>
              <a:tr h="370840">
                <a:tc gridSpan="4">
                  <a:txBody>
                    <a:bodyPr/>
                    <a:lstStyle/>
                    <a:p>
                      <a:pPr algn="ctr"/>
                      <a:r>
                        <a:rPr lang="en-IN" dirty="0"/>
                        <a:t>Per</a:t>
                      </a:r>
                      <a:r>
                        <a:rPr lang="en-IN" baseline="0" dirty="0"/>
                        <a:t> Area Production data variety of Wheat </a:t>
                      </a:r>
                      <a:endParaRPr lang="en-IN" dirty="0"/>
                    </a:p>
                  </a:txBody>
                  <a:tcPr/>
                </a:tc>
                <a:tc hMerge="1">
                  <a:txBody>
                    <a:bodyPr/>
                    <a:lstStyle/>
                    <a:p>
                      <a:pPr algn="ctr"/>
                      <a:endParaRPr lang="en-IN" dirty="0"/>
                    </a:p>
                  </a:txBody>
                  <a:tcPr/>
                </a:tc>
                <a:tc hMerge="1">
                  <a:txBody>
                    <a:bodyPr/>
                    <a:lstStyle/>
                    <a:p>
                      <a:pPr algn="ctr"/>
                      <a:endParaRPr lang="en-IN" dirty="0"/>
                    </a:p>
                  </a:txBody>
                  <a:tcPr/>
                </a:tc>
                <a:tc hMerge="1">
                  <a:txBody>
                    <a:bodyPr/>
                    <a:lstStyle/>
                    <a:p>
                      <a:endParaRPr lang="en-IN"/>
                    </a:p>
                  </a:txBody>
                  <a:tcPr/>
                </a:tc>
                <a:extLst>
                  <a:ext uri="{0D108BD9-81ED-4DB2-BD59-A6C34878D82A}">
                    <a16:rowId xmlns:a16="http://schemas.microsoft.com/office/drawing/2014/main" val="10000"/>
                  </a:ext>
                </a:extLst>
              </a:tr>
              <a:tr h="370840">
                <a:tc>
                  <a:txBody>
                    <a:bodyPr/>
                    <a:lstStyle/>
                    <a:p>
                      <a:r>
                        <a:rPr lang="en-IN" dirty="0"/>
                        <a:t>Low</a:t>
                      </a:r>
                      <a:r>
                        <a:rPr lang="en-IN" baseline="0" dirty="0"/>
                        <a:t> Calorie(A)</a:t>
                      </a:r>
                      <a:endParaRPr lang="en-IN" dirty="0"/>
                    </a:p>
                  </a:txBody>
                  <a:tcPr/>
                </a:tc>
                <a:tc>
                  <a:txBody>
                    <a:bodyPr/>
                    <a:lstStyle/>
                    <a:p>
                      <a:r>
                        <a:rPr lang="en-IN" dirty="0"/>
                        <a:t>Low Fat(B)</a:t>
                      </a:r>
                    </a:p>
                  </a:txBody>
                  <a:tcPr/>
                </a:tc>
                <a:tc>
                  <a:txBody>
                    <a:bodyPr/>
                    <a:lstStyle/>
                    <a:p>
                      <a:r>
                        <a:rPr lang="en-IN" dirty="0"/>
                        <a:t>Low carbohydrate(C)</a:t>
                      </a:r>
                    </a:p>
                  </a:txBody>
                  <a:tcPr/>
                </a:tc>
                <a:tc>
                  <a:txBody>
                    <a:bodyPr/>
                    <a:lstStyle/>
                    <a:p>
                      <a:r>
                        <a:rPr lang="en-IN" dirty="0"/>
                        <a:t>Contro</a:t>
                      </a:r>
                      <a:r>
                        <a:rPr lang="en-IN" baseline="0" dirty="0"/>
                        <a:t>l (D)</a:t>
                      </a:r>
                      <a:endParaRPr lang="en-IN" dirty="0"/>
                    </a:p>
                  </a:txBody>
                  <a:tcPr/>
                </a:tc>
                <a:extLst>
                  <a:ext uri="{0D108BD9-81ED-4DB2-BD59-A6C34878D82A}">
                    <a16:rowId xmlns:a16="http://schemas.microsoft.com/office/drawing/2014/main" val="10001"/>
                  </a:ext>
                </a:extLst>
              </a:tr>
              <a:tr h="370840">
                <a:tc>
                  <a:txBody>
                    <a:bodyPr/>
                    <a:lstStyle/>
                    <a:p>
                      <a:pPr algn="ctr"/>
                      <a:r>
                        <a:rPr lang="en-IN" dirty="0"/>
                        <a:t>8</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2</a:t>
                      </a:r>
                    </a:p>
                  </a:txBody>
                  <a:tcPr/>
                </a:tc>
                <a:extLst>
                  <a:ext uri="{0D108BD9-81ED-4DB2-BD59-A6C34878D82A}">
                    <a16:rowId xmlns:a16="http://schemas.microsoft.com/office/drawing/2014/main" val="10002"/>
                  </a:ext>
                </a:extLst>
              </a:tr>
              <a:tr h="370840">
                <a:tc>
                  <a:txBody>
                    <a:bodyPr/>
                    <a:lstStyle/>
                    <a:p>
                      <a:pPr algn="ctr"/>
                      <a:r>
                        <a:rPr lang="en-IN" dirty="0"/>
                        <a:t>9</a:t>
                      </a:r>
                    </a:p>
                  </a:txBody>
                  <a:tcPr/>
                </a:tc>
                <a:tc>
                  <a:txBody>
                    <a:bodyPr/>
                    <a:lstStyle/>
                    <a:p>
                      <a:pPr algn="ctr"/>
                      <a:r>
                        <a:rPr lang="en-IN" dirty="0"/>
                        <a:t>4</a:t>
                      </a:r>
                    </a:p>
                  </a:txBody>
                  <a:tcPr/>
                </a:tc>
                <a:tc>
                  <a:txBody>
                    <a:bodyPr/>
                    <a:lstStyle/>
                    <a:p>
                      <a:pPr algn="ctr"/>
                      <a:r>
                        <a:rPr lang="en-IN" dirty="0"/>
                        <a:t>5</a:t>
                      </a:r>
                    </a:p>
                  </a:txBody>
                  <a:tcPr/>
                </a:tc>
                <a:tc>
                  <a:txBody>
                    <a:bodyPr/>
                    <a:lstStyle/>
                    <a:p>
                      <a:pPr algn="ctr"/>
                      <a:r>
                        <a:rPr lang="en-IN" dirty="0"/>
                        <a:t>2</a:t>
                      </a:r>
                    </a:p>
                  </a:txBody>
                  <a:tcPr/>
                </a:tc>
                <a:extLst>
                  <a:ext uri="{0D108BD9-81ED-4DB2-BD59-A6C34878D82A}">
                    <a16:rowId xmlns:a16="http://schemas.microsoft.com/office/drawing/2014/main" val="10003"/>
                  </a:ext>
                </a:extLst>
              </a:tr>
              <a:tr h="370840">
                <a:tc>
                  <a:txBody>
                    <a:bodyPr/>
                    <a:lstStyle/>
                    <a:p>
                      <a:pPr algn="ctr"/>
                      <a:r>
                        <a:rPr lang="en-IN" dirty="0"/>
                        <a:t>6</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-1</a:t>
                      </a:r>
                    </a:p>
                  </a:txBody>
                  <a:tcPr/>
                </a:tc>
                <a:extLst>
                  <a:ext uri="{0D108BD9-81ED-4DB2-BD59-A6C34878D82A}">
                    <a16:rowId xmlns:a16="http://schemas.microsoft.com/office/drawing/2014/main" val="10004"/>
                  </a:ext>
                </a:extLst>
              </a:tr>
              <a:tr h="370840">
                <a:tc>
                  <a:txBody>
                    <a:bodyPr/>
                    <a:lstStyle/>
                    <a:p>
                      <a:pPr algn="ctr"/>
                      <a:r>
                        <a:rPr lang="en-IN" dirty="0"/>
                        <a:t>7</a:t>
                      </a:r>
                    </a:p>
                  </a:txBody>
                  <a:tcPr/>
                </a:tc>
                <a:tc>
                  <a:txBody>
                    <a:bodyPr/>
                    <a:lstStyle/>
                    <a:p>
                      <a:pPr algn="ctr"/>
                      <a:r>
                        <a:rPr lang="en-IN" dirty="0"/>
                        <a:t>5</a:t>
                      </a:r>
                    </a:p>
                  </a:txBody>
                  <a:tcPr/>
                </a:tc>
                <a:tc>
                  <a:txBody>
                    <a:bodyPr/>
                    <a:lstStyle/>
                    <a:p>
                      <a:pPr algn="ctr"/>
                      <a:r>
                        <a:rPr lang="en-IN" dirty="0"/>
                        <a:t>2</a:t>
                      </a:r>
                    </a:p>
                  </a:txBody>
                  <a:tcPr/>
                </a:tc>
                <a:tc>
                  <a:txBody>
                    <a:bodyPr/>
                    <a:lstStyle/>
                    <a:p>
                      <a:pPr algn="ctr"/>
                      <a:r>
                        <a:rPr lang="en-IN" dirty="0"/>
                        <a:t>0</a:t>
                      </a:r>
                    </a:p>
                  </a:txBody>
                  <a:tcPr/>
                </a:tc>
                <a:extLst>
                  <a:ext uri="{0D108BD9-81ED-4DB2-BD59-A6C34878D82A}">
                    <a16:rowId xmlns:a16="http://schemas.microsoft.com/office/drawing/2014/main" val="10005"/>
                  </a:ext>
                </a:extLst>
              </a:tr>
              <a:tr h="370840">
                <a:tc>
                  <a:txBody>
                    <a:bodyPr/>
                    <a:lstStyle/>
                    <a:p>
                      <a:pPr algn="ctr"/>
                      <a:r>
                        <a:rPr lang="en-IN" dirty="0"/>
                        <a:t>3</a:t>
                      </a:r>
                    </a:p>
                  </a:txBody>
                  <a:tcPr/>
                </a:tc>
                <a:tc>
                  <a:txBody>
                    <a:bodyPr/>
                    <a:lstStyle/>
                    <a:p>
                      <a:pPr algn="ctr"/>
                      <a:r>
                        <a:rPr lang="en-IN" dirty="0"/>
                        <a:t>1</a:t>
                      </a:r>
                    </a:p>
                  </a:txBody>
                  <a:tcPr/>
                </a:tc>
                <a:tc>
                  <a:txBody>
                    <a:bodyPr/>
                    <a:lstStyle/>
                    <a:p>
                      <a:pPr algn="ctr"/>
                      <a:r>
                        <a:rPr lang="en-IN" dirty="0"/>
                        <a:t>3</a:t>
                      </a:r>
                    </a:p>
                  </a:txBody>
                  <a:tcPr/>
                </a:tc>
                <a:tc>
                  <a:txBody>
                    <a:bodyPr/>
                    <a:lstStyle/>
                    <a:p>
                      <a:pPr algn="ctr"/>
                      <a:r>
                        <a:rPr lang="en-IN" dirty="0"/>
                        <a:t>3</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0208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0560" y="279944"/>
            <a:ext cx="7711440" cy="646331"/>
          </a:xfrm>
          <a:prstGeom prst="rect">
            <a:avLst/>
          </a:prstGeom>
          <a:noFill/>
        </p:spPr>
        <p:txBody>
          <a:bodyPr wrap="square" rtlCol="0">
            <a:spAutoFit/>
          </a:bodyPr>
          <a:lstStyle/>
          <a:p>
            <a:pPr algn="ctr"/>
            <a:r>
              <a:rPr lang="en-US" sz="3600" dirty="0">
                <a:solidFill>
                  <a:schemeClr val="bg1"/>
                </a:solidFill>
                <a:latin typeface="Constantia" pitchFamily="18" charset="0"/>
              </a:rPr>
              <a:t>Mechanical  Engineering Department    </a:t>
            </a:r>
            <a:endParaRPr lang="en-US" sz="3600" dirty="0">
              <a:solidFill>
                <a:schemeClr val="bg1"/>
              </a:solidFill>
              <a:latin typeface="Constantia" pitchFamily="18" charset="0"/>
              <a:ea typeface="Segoe UI" pitchFamily="34" charset="0"/>
              <a:cs typeface="Segoe UI Light" panose="020B0502040204020203" pitchFamily="34" charset="0"/>
            </a:endParaRPr>
          </a:p>
        </p:txBody>
      </p:sp>
      <p:sp>
        <p:nvSpPr>
          <p:cNvPr id="8" name="TextBox 7"/>
          <p:cNvSpPr txBox="1"/>
          <p:nvPr/>
        </p:nvSpPr>
        <p:spPr>
          <a:xfrm>
            <a:off x="2002221" y="58664"/>
            <a:ext cx="8749861"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Data Distribution: Mean   </a:t>
            </a:r>
            <a:endParaRPr 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428F647-4D47-A26A-A83B-3BCB15F8DCB4}"/>
              </a:ext>
            </a:extLst>
          </p:cNvPr>
          <p:cNvPicPr>
            <a:picLocks noChangeAspect="1"/>
          </p:cNvPicPr>
          <p:nvPr/>
        </p:nvPicPr>
        <p:blipFill>
          <a:blip r:embed="rId2"/>
          <a:stretch>
            <a:fillRect/>
          </a:stretch>
        </p:blipFill>
        <p:spPr>
          <a:xfrm>
            <a:off x="813894" y="1021768"/>
            <a:ext cx="9039554" cy="1314442"/>
          </a:xfrm>
          <a:prstGeom prst="rect">
            <a:avLst/>
          </a:prstGeom>
        </p:spPr>
      </p:pic>
      <p:sp>
        <p:nvSpPr>
          <p:cNvPr id="11" name="TextBox 10">
            <a:extLst>
              <a:ext uri="{FF2B5EF4-FFF2-40B4-BE49-F238E27FC236}">
                <a16:creationId xmlns:a16="http://schemas.microsoft.com/office/drawing/2014/main" id="{930470E6-AB36-3B0C-9BEC-9837D4782223}"/>
              </a:ext>
            </a:extLst>
          </p:cNvPr>
          <p:cNvSpPr txBox="1"/>
          <p:nvPr/>
        </p:nvSpPr>
        <p:spPr>
          <a:xfrm>
            <a:off x="941990" y="2336210"/>
            <a:ext cx="6392916" cy="523220"/>
          </a:xfrm>
          <a:prstGeom prst="rect">
            <a:avLst/>
          </a:prstGeom>
          <a:noFill/>
        </p:spPr>
        <p:txBody>
          <a:bodyPr wrap="square">
            <a:spAutoFit/>
          </a:bodyPr>
          <a:lstStyle/>
          <a:p>
            <a:pPr algn="just" fontAlgn="base"/>
            <a:r>
              <a:rPr lang="en-IN" sz="2800" dirty="0"/>
              <a:t>Find the mean of the following distribution </a:t>
            </a:r>
          </a:p>
        </p:txBody>
      </p:sp>
      <p:pic>
        <p:nvPicPr>
          <p:cNvPr id="12" name="Picture 11">
            <a:extLst>
              <a:ext uri="{FF2B5EF4-FFF2-40B4-BE49-F238E27FC236}">
                <a16:creationId xmlns:a16="http://schemas.microsoft.com/office/drawing/2014/main" id="{DA238596-D23C-2E5C-6280-DB40E49CD38E}"/>
              </a:ext>
            </a:extLst>
          </p:cNvPr>
          <p:cNvPicPr>
            <a:picLocks noChangeAspect="1"/>
          </p:cNvPicPr>
          <p:nvPr/>
        </p:nvPicPr>
        <p:blipFill>
          <a:blip r:embed="rId3"/>
          <a:stretch>
            <a:fillRect/>
          </a:stretch>
        </p:blipFill>
        <p:spPr>
          <a:xfrm>
            <a:off x="1338095" y="3059550"/>
            <a:ext cx="8147227" cy="221725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9DE2AFC-D8E6-1DA3-6808-6C419FC39447}"/>
                  </a:ext>
                </a:extLst>
              </p:cNvPr>
              <p:cNvSpPr txBox="1"/>
              <p:nvPr/>
            </p:nvSpPr>
            <p:spPr>
              <a:xfrm>
                <a:off x="3422298" y="5737836"/>
                <a:ext cx="3978823" cy="547394"/>
              </a:xfrm>
              <a:prstGeom prst="rect">
                <a:avLst/>
              </a:prstGeom>
              <a:noFill/>
            </p:spPr>
            <p:txBody>
              <a:bodyPr wrap="square" rtlCol="0">
                <a:spAutoFit/>
              </a:bodyPr>
              <a:lstStyle/>
              <a:p>
                <a:r>
                  <a:rPr lang="en-IN" dirty="0"/>
                  <a:t>Mean =</a:t>
                </a:r>
                <a14:m>
                  <m:oMath xmlns:m="http://schemas.openxmlformats.org/officeDocument/2006/math">
                    <m:f>
                      <m:fPr>
                        <m:ctrlPr>
                          <a:rPr lang="en-IN" i="1" smtClean="0">
                            <a:latin typeface="Cambria Math" panose="02040503050406030204" pitchFamily="18" charset="0"/>
                          </a:rPr>
                        </m:ctrlPr>
                      </m:fPr>
                      <m:num>
                        <m:nary>
                          <m:naryPr>
                            <m:chr m:val="∑"/>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𝑖</m:t>
                                </m:r>
                              </m:sub>
                            </m:sSub>
                          </m:e>
                        </m:nary>
                        <m:r>
                          <m:rPr>
                            <m:nor/>
                          </m:rPr>
                          <a:rPr lang="en-IN" dirty="0"/>
                          <m:t> </m:t>
                        </m:r>
                      </m:num>
                      <m:den>
                        <m:nary>
                          <m:naryPr>
                            <m:chr m:val="∑"/>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𝑖</m:t>
                                </m:r>
                              </m:sub>
                            </m:sSub>
                          </m:e>
                        </m:nary>
                        <m:r>
                          <m:rPr>
                            <m:nor/>
                          </m:rPr>
                          <a:rPr lang="en-IN" dirty="0"/>
                          <m:t> </m:t>
                        </m:r>
                      </m:den>
                    </m:f>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360</m:t>
                        </m:r>
                      </m:num>
                      <m:den>
                        <m:r>
                          <a:rPr lang="en-IN" b="0" i="1" smtClean="0">
                            <a:latin typeface="Cambria Math" panose="02040503050406030204" pitchFamily="18" charset="0"/>
                          </a:rPr>
                          <m:t>40</m:t>
                        </m:r>
                      </m:den>
                    </m:f>
                    <m:r>
                      <a:rPr lang="en-IN" b="0" i="1" smtClean="0">
                        <a:latin typeface="Cambria Math" panose="02040503050406030204" pitchFamily="18" charset="0"/>
                      </a:rPr>
                      <m:t>  =9</m:t>
                    </m:r>
                  </m:oMath>
                </a14:m>
                <a:endParaRPr lang="en-IN" dirty="0"/>
              </a:p>
            </p:txBody>
          </p:sp>
        </mc:Choice>
        <mc:Fallback xmlns="">
          <p:sp>
            <p:nvSpPr>
              <p:cNvPr id="13" name="TextBox 12">
                <a:extLst>
                  <a:ext uri="{FF2B5EF4-FFF2-40B4-BE49-F238E27FC236}">
                    <a16:creationId xmlns:a16="http://schemas.microsoft.com/office/drawing/2014/main" id="{39DE2AFC-D8E6-1DA3-6808-6C419FC39447}"/>
                  </a:ext>
                </a:extLst>
              </p:cNvPr>
              <p:cNvSpPr txBox="1">
                <a:spLocks noRot="1" noChangeAspect="1" noMove="1" noResize="1" noEditPoints="1" noAdjustHandles="1" noChangeArrowheads="1" noChangeShapeType="1" noTextEdit="1"/>
              </p:cNvSpPr>
              <p:nvPr/>
            </p:nvSpPr>
            <p:spPr>
              <a:xfrm>
                <a:off x="3422298" y="5737836"/>
                <a:ext cx="3978823" cy="547394"/>
              </a:xfrm>
              <a:prstGeom prst="rect">
                <a:avLst/>
              </a:prstGeom>
              <a:blipFill>
                <a:blip r:embed="rId4"/>
                <a:stretch>
                  <a:fillRect l="-1225" t="-58889" b="-90000"/>
                </a:stretch>
              </a:blipFill>
            </p:spPr>
            <p:txBody>
              <a:bodyPr/>
              <a:lstStyle/>
              <a:p>
                <a:r>
                  <a:rPr lang="en-IN">
                    <a:noFill/>
                  </a:rPr>
                  <a:t> </a:t>
                </a:r>
              </a:p>
            </p:txBody>
          </p:sp>
        </mc:Fallback>
      </mc:AlternateContent>
    </p:spTree>
    <p:extLst>
      <p:ext uri="{BB962C8B-B14F-4D97-AF65-F5344CB8AC3E}">
        <p14:creationId xmlns:p14="http://schemas.microsoft.com/office/powerpoint/2010/main" val="8531622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71888" y="94147"/>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4840DD5D-1AA1-F277-6597-DB785426D8AD}"/>
              </a:ext>
            </a:extLst>
          </p:cNvPr>
          <p:cNvSpPr txBox="1"/>
          <p:nvPr/>
        </p:nvSpPr>
        <p:spPr>
          <a:xfrm>
            <a:off x="294641" y="1151639"/>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4" name="Table 3">
            <a:extLst>
              <a:ext uri="{FF2B5EF4-FFF2-40B4-BE49-F238E27FC236}">
                <a16:creationId xmlns:a16="http://schemas.microsoft.com/office/drawing/2014/main" id="{8FE579A3-706C-2DA3-C3E3-12CCBE56DA05}"/>
              </a:ext>
            </a:extLst>
          </p:cNvPr>
          <p:cNvGraphicFramePr>
            <a:graphicFrameLocks noGrp="1"/>
          </p:cNvGraphicFramePr>
          <p:nvPr>
            <p:extLst>
              <p:ext uri="{D42A27DB-BD31-4B8C-83A1-F6EECF244321}">
                <p14:modId xmlns:p14="http://schemas.microsoft.com/office/powerpoint/2010/main" val="338452876"/>
              </p:ext>
            </p:extLst>
          </p:nvPr>
        </p:nvGraphicFramePr>
        <p:xfrm>
          <a:off x="543292" y="1613304"/>
          <a:ext cx="6643572" cy="3495725"/>
        </p:xfrm>
        <a:graphic>
          <a:graphicData uri="http://schemas.openxmlformats.org/drawingml/2006/table">
            <a:tbl>
              <a:tblPr firstRow="1" bandRow="1">
                <a:tableStyleId>{5C22544A-7EE6-4342-B048-85BDC9FD1C3A}</a:tableStyleId>
              </a:tblPr>
              <a:tblGrid>
                <a:gridCol w="675908">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54743">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391886">
                  <a:extLst>
                    <a:ext uri="{9D8B030D-6E8A-4147-A177-3AD203B41FA5}">
                      <a16:colId xmlns:a16="http://schemas.microsoft.com/office/drawing/2014/main" val="20004"/>
                    </a:ext>
                  </a:extLst>
                </a:gridCol>
                <a:gridCol w="725714">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885371">
                  <a:extLst>
                    <a:ext uri="{9D8B030D-6E8A-4147-A177-3AD203B41FA5}">
                      <a16:colId xmlns:a16="http://schemas.microsoft.com/office/drawing/2014/main" val="20007"/>
                    </a:ext>
                  </a:extLst>
                </a:gridCol>
                <a:gridCol w="1018293">
                  <a:extLst>
                    <a:ext uri="{9D8B030D-6E8A-4147-A177-3AD203B41FA5}">
                      <a16:colId xmlns:a16="http://schemas.microsoft.com/office/drawing/2014/main" val="20008"/>
                    </a:ext>
                  </a:extLst>
                </a:gridCol>
              </a:tblGrid>
              <a:tr h="370840">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r>
                        <a:rPr lang="en-IN" dirty="0"/>
                        <a:t>D</a:t>
                      </a:r>
                    </a:p>
                  </a:txBody>
                  <a:tcPr/>
                </a:tc>
                <a:tc>
                  <a:txBody>
                    <a:bodyPr/>
                    <a:lstStyle/>
                    <a:p>
                      <a:endParaRPr lang="en-IN" dirty="0"/>
                    </a:p>
                  </a:txBody>
                  <a:tcPr/>
                </a:tc>
                <a:tc>
                  <a:txBody>
                    <a:bodyPr/>
                    <a:lstStyle/>
                    <a:p>
                      <a:r>
                        <a:rPr lang="en-IN" dirty="0"/>
                        <a:t>A</a:t>
                      </a:r>
                      <a:r>
                        <a:rPr lang="en-IN" baseline="30000" dirty="0"/>
                        <a:t>2</a:t>
                      </a:r>
                      <a:endParaRPr lang="en-IN" dirty="0"/>
                    </a:p>
                  </a:txBody>
                  <a:tcPr/>
                </a:tc>
                <a:tc>
                  <a:txBody>
                    <a:bodyPr/>
                    <a:lstStyle/>
                    <a:p>
                      <a:r>
                        <a:rPr lang="en-IN" dirty="0"/>
                        <a:t>B</a:t>
                      </a:r>
                      <a:r>
                        <a:rPr lang="en-IN" baseline="30000" dirty="0"/>
                        <a:t>2</a:t>
                      </a:r>
                      <a:endParaRPr lang="en-IN" dirty="0"/>
                    </a:p>
                  </a:txBody>
                  <a:tcPr/>
                </a:tc>
                <a:tc>
                  <a:txBody>
                    <a:bodyPr/>
                    <a:lstStyle/>
                    <a:p>
                      <a:r>
                        <a:rPr lang="en-IN" dirty="0"/>
                        <a:t>C</a:t>
                      </a:r>
                      <a:r>
                        <a:rPr lang="en-IN" baseline="30000" dirty="0"/>
                        <a:t>2</a:t>
                      </a:r>
                      <a:endParaRPr lang="en-IN" dirty="0"/>
                    </a:p>
                  </a:txBody>
                  <a:tcPr/>
                </a:tc>
                <a:tc>
                  <a:txBody>
                    <a:bodyPr/>
                    <a:lstStyle/>
                    <a:p>
                      <a:r>
                        <a:rPr lang="en-IN" dirty="0"/>
                        <a:t>D</a:t>
                      </a:r>
                      <a:r>
                        <a:rPr lang="en-IN" baseline="30000" dirty="0"/>
                        <a:t>2</a:t>
                      </a:r>
                      <a:endParaRPr lang="en-IN" dirty="0"/>
                    </a:p>
                  </a:txBody>
                  <a:tcPr/>
                </a:tc>
                <a:extLst>
                  <a:ext uri="{0D108BD9-81ED-4DB2-BD59-A6C34878D82A}">
                    <a16:rowId xmlns:a16="http://schemas.microsoft.com/office/drawing/2014/main" val="10000"/>
                  </a:ext>
                </a:extLst>
              </a:tr>
              <a:tr h="370840">
                <a:tc>
                  <a:txBody>
                    <a:bodyPr/>
                    <a:lstStyle/>
                    <a:p>
                      <a:pPr algn="ctr"/>
                      <a:r>
                        <a:rPr lang="en-IN" dirty="0"/>
                        <a:t>8</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2</a:t>
                      </a:r>
                    </a:p>
                  </a:txBody>
                  <a:tcPr/>
                </a:tc>
                <a:tc>
                  <a:txBody>
                    <a:bodyPr/>
                    <a:lstStyle/>
                    <a:p>
                      <a:endParaRPr lang="en-IN" dirty="0"/>
                    </a:p>
                  </a:txBody>
                  <a:tcPr/>
                </a:tc>
                <a:tc>
                  <a:txBody>
                    <a:bodyPr/>
                    <a:lstStyle/>
                    <a:p>
                      <a:pPr marL="0" algn="ctr" defTabSz="914400" rtl="0" eaLnBrk="1" fontAlgn="b" latinLnBrk="0" hangingPunct="1"/>
                      <a:r>
                        <a:rPr lang="en-IN" sz="1800" kern="1200" dirty="0">
                          <a:solidFill>
                            <a:schemeClr val="dk1"/>
                          </a:solidFill>
                          <a:latin typeface="+mn-lt"/>
                          <a:ea typeface="+mn-ea"/>
                          <a:cs typeface="+mn-cs"/>
                        </a:rPr>
                        <a:t>64</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4</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4</a:t>
                      </a:r>
                    </a:p>
                  </a:txBody>
                  <a:tcPr marL="9525" marR="9525" marT="9525" marB="0" anchor="b"/>
                </a:tc>
                <a:extLst>
                  <a:ext uri="{0D108BD9-81ED-4DB2-BD59-A6C34878D82A}">
                    <a16:rowId xmlns:a16="http://schemas.microsoft.com/office/drawing/2014/main" val="10001"/>
                  </a:ext>
                </a:extLst>
              </a:tr>
              <a:tr h="370840">
                <a:tc>
                  <a:txBody>
                    <a:bodyPr/>
                    <a:lstStyle/>
                    <a:p>
                      <a:pPr algn="ctr"/>
                      <a:r>
                        <a:rPr lang="en-IN" dirty="0"/>
                        <a:t>9</a:t>
                      </a:r>
                    </a:p>
                  </a:txBody>
                  <a:tcPr/>
                </a:tc>
                <a:tc>
                  <a:txBody>
                    <a:bodyPr/>
                    <a:lstStyle/>
                    <a:p>
                      <a:pPr algn="ctr"/>
                      <a:r>
                        <a:rPr lang="en-IN" dirty="0"/>
                        <a:t>4</a:t>
                      </a:r>
                    </a:p>
                  </a:txBody>
                  <a:tcPr/>
                </a:tc>
                <a:tc>
                  <a:txBody>
                    <a:bodyPr/>
                    <a:lstStyle/>
                    <a:p>
                      <a:pPr algn="ctr"/>
                      <a:r>
                        <a:rPr lang="en-IN" dirty="0"/>
                        <a:t>5</a:t>
                      </a:r>
                    </a:p>
                  </a:txBody>
                  <a:tcPr/>
                </a:tc>
                <a:tc>
                  <a:txBody>
                    <a:bodyPr/>
                    <a:lstStyle/>
                    <a:p>
                      <a:pPr algn="ctr"/>
                      <a:r>
                        <a:rPr lang="en-IN" dirty="0"/>
                        <a:t>2</a:t>
                      </a:r>
                    </a:p>
                  </a:txBody>
                  <a:tcPr/>
                </a:tc>
                <a:tc>
                  <a:txBody>
                    <a:bodyPr/>
                    <a:lstStyle/>
                    <a:p>
                      <a:endParaRPr lang="en-IN" dirty="0"/>
                    </a:p>
                  </a:txBody>
                  <a:tcPr/>
                </a:tc>
                <a:tc>
                  <a:txBody>
                    <a:bodyPr/>
                    <a:lstStyle/>
                    <a:p>
                      <a:pPr marL="0" algn="ctr" defTabSz="914400" rtl="0" eaLnBrk="1" fontAlgn="b" latinLnBrk="0" hangingPunct="1"/>
                      <a:r>
                        <a:rPr lang="en-IN" sz="1800" kern="1200">
                          <a:solidFill>
                            <a:schemeClr val="dk1"/>
                          </a:solidFill>
                          <a:latin typeface="+mn-lt"/>
                          <a:ea typeface="+mn-ea"/>
                          <a:cs typeface="+mn-cs"/>
                        </a:rPr>
                        <a:t>81</a:t>
                      </a:r>
                    </a:p>
                  </a:txBody>
                  <a:tcPr marL="9525" marR="9525" marT="9525" marB="0" anchor="b"/>
                </a:tc>
                <a:tc>
                  <a:txBody>
                    <a:bodyPr/>
                    <a:lstStyle/>
                    <a:p>
                      <a:pPr marL="0" algn="ctr" defTabSz="914400" rtl="0" eaLnBrk="1" fontAlgn="b" latinLnBrk="0" hangingPunct="1"/>
                      <a:r>
                        <a:rPr lang="en-IN" sz="1800" kern="1200" dirty="0">
                          <a:solidFill>
                            <a:schemeClr val="dk1"/>
                          </a:solidFill>
                          <a:latin typeface="+mn-lt"/>
                          <a:ea typeface="+mn-ea"/>
                          <a:cs typeface="+mn-cs"/>
                        </a:rPr>
                        <a:t>16</a:t>
                      </a:r>
                    </a:p>
                  </a:txBody>
                  <a:tcPr marL="9525" marR="9525" marT="9525" marB="0" anchor="b"/>
                </a:tc>
                <a:tc>
                  <a:txBody>
                    <a:bodyPr/>
                    <a:lstStyle/>
                    <a:p>
                      <a:pPr marL="0" algn="ctr" defTabSz="914400" rtl="0" eaLnBrk="1" fontAlgn="b" latinLnBrk="0" hangingPunct="1"/>
                      <a:r>
                        <a:rPr lang="en-IN" sz="1800" kern="1200" dirty="0">
                          <a:solidFill>
                            <a:schemeClr val="dk1"/>
                          </a:solidFill>
                          <a:latin typeface="+mn-lt"/>
                          <a:ea typeface="+mn-ea"/>
                          <a:cs typeface="+mn-cs"/>
                        </a:rPr>
                        <a:t>25</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4</a:t>
                      </a:r>
                    </a:p>
                  </a:txBody>
                  <a:tcPr marL="9525" marR="9525" marT="9525" marB="0" anchor="b"/>
                </a:tc>
                <a:extLst>
                  <a:ext uri="{0D108BD9-81ED-4DB2-BD59-A6C34878D82A}">
                    <a16:rowId xmlns:a16="http://schemas.microsoft.com/office/drawing/2014/main" val="10002"/>
                  </a:ext>
                </a:extLst>
              </a:tr>
              <a:tr h="370840">
                <a:tc>
                  <a:txBody>
                    <a:bodyPr/>
                    <a:lstStyle/>
                    <a:p>
                      <a:pPr algn="ctr"/>
                      <a:r>
                        <a:rPr lang="en-IN" dirty="0"/>
                        <a:t>6</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-1</a:t>
                      </a:r>
                    </a:p>
                  </a:txBody>
                  <a:tcPr/>
                </a:tc>
                <a:tc>
                  <a:txBody>
                    <a:bodyPr/>
                    <a:lstStyle/>
                    <a:p>
                      <a:endParaRPr lang="en-IN" dirty="0"/>
                    </a:p>
                  </a:txBody>
                  <a:tcPr/>
                </a:tc>
                <a:tc>
                  <a:txBody>
                    <a:bodyPr/>
                    <a:lstStyle/>
                    <a:p>
                      <a:pPr marL="0" algn="ctr" defTabSz="914400" rtl="0" eaLnBrk="1" fontAlgn="b" latinLnBrk="0" hangingPunct="1"/>
                      <a:r>
                        <a:rPr lang="en-IN" sz="1800" kern="1200">
                          <a:solidFill>
                            <a:schemeClr val="dk1"/>
                          </a:solidFill>
                          <a:latin typeface="+mn-lt"/>
                          <a:ea typeface="+mn-ea"/>
                          <a:cs typeface="+mn-cs"/>
                        </a:rPr>
                        <a:t>36</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ctr" defTabSz="914400" rtl="0" eaLnBrk="1" fontAlgn="b" latinLnBrk="0" hangingPunct="1"/>
                      <a:r>
                        <a:rPr lang="en-IN" sz="1800" kern="1200" dirty="0">
                          <a:solidFill>
                            <a:schemeClr val="dk1"/>
                          </a:solidFill>
                          <a:latin typeface="+mn-lt"/>
                          <a:ea typeface="+mn-ea"/>
                          <a:cs typeface="+mn-cs"/>
                        </a:rPr>
                        <a:t>16</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1</a:t>
                      </a:r>
                    </a:p>
                  </a:txBody>
                  <a:tcPr marL="9525" marR="9525" marT="9525" marB="0" anchor="b"/>
                </a:tc>
                <a:extLst>
                  <a:ext uri="{0D108BD9-81ED-4DB2-BD59-A6C34878D82A}">
                    <a16:rowId xmlns:a16="http://schemas.microsoft.com/office/drawing/2014/main" val="10003"/>
                  </a:ext>
                </a:extLst>
              </a:tr>
              <a:tr h="185420">
                <a:tc>
                  <a:txBody>
                    <a:bodyPr/>
                    <a:lstStyle/>
                    <a:p>
                      <a:pPr algn="ctr"/>
                      <a:r>
                        <a:rPr lang="en-IN" dirty="0"/>
                        <a:t>7</a:t>
                      </a:r>
                    </a:p>
                  </a:txBody>
                  <a:tcPr/>
                </a:tc>
                <a:tc>
                  <a:txBody>
                    <a:bodyPr/>
                    <a:lstStyle/>
                    <a:p>
                      <a:pPr algn="ctr"/>
                      <a:r>
                        <a:rPr lang="en-IN" dirty="0"/>
                        <a:t>5</a:t>
                      </a:r>
                    </a:p>
                  </a:txBody>
                  <a:tcPr/>
                </a:tc>
                <a:tc>
                  <a:txBody>
                    <a:bodyPr/>
                    <a:lstStyle/>
                    <a:p>
                      <a:pPr algn="ctr"/>
                      <a:r>
                        <a:rPr lang="en-IN" dirty="0"/>
                        <a:t>2</a:t>
                      </a:r>
                    </a:p>
                  </a:txBody>
                  <a:tcPr/>
                </a:tc>
                <a:tc>
                  <a:txBody>
                    <a:bodyPr/>
                    <a:lstStyle/>
                    <a:p>
                      <a:pPr algn="ctr"/>
                      <a:r>
                        <a:rPr lang="en-IN" dirty="0"/>
                        <a:t>0</a:t>
                      </a:r>
                    </a:p>
                  </a:txBody>
                  <a:tcPr/>
                </a:tc>
                <a:tc>
                  <a:txBody>
                    <a:bodyPr/>
                    <a:lstStyle/>
                    <a:p>
                      <a:endParaRPr lang="en-IN" dirty="0"/>
                    </a:p>
                  </a:txBody>
                  <a:tcPr/>
                </a:tc>
                <a:tc>
                  <a:txBody>
                    <a:bodyPr/>
                    <a:lstStyle/>
                    <a:p>
                      <a:pPr marL="0" algn="ctr" defTabSz="914400" rtl="0" eaLnBrk="1" fontAlgn="b" latinLnBrk="0" hangingPunct="1"/>
                      <a:r>
                        <a:rPr lang="en-IN" sz="1800" kern="1200">
                          <a:solidFill>
                            <a:schemeClr val="dk1"/>
                          </a:solidFill>
                          <a:latin typeface="+mn-lt"/>
                          <a:ea typeface="+mn-ea"/>
                          <a:cs typeface="+mn-cs"/>
                        </a:rPr>
                        <a:t>49</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25</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4</a:t>
                      </a:r>
                    </a:p>
                  </a:txBody>
                  <a:tcPr marL="9525" marR="9525" marT="9525" marB="0" anchor="b"/>
                </a:tc>
                <a:tc>
                  <a:txBody>
                    <a:bodyPr/>
                    <a:lstStyle/>
                    <a:p>
                      <a:pPr marL="0" algn="ctr" defTabSz="914400" rtl="0" eaLnBrk="1" fontAlgn="b" latinLnBrk="0" hangingPunct="1"/>
                      <a:r>
                        <a:rPr lang="en-IN" sz="1800" kern="1200" dirty="0">
                          <a:solidFill>
                            <a:schemeClr val="dk1"/>
                          </a:solidFill>
                          <a:latin typeface="+mn-lt"/>
                          <a:ea typeface="+mn-ea"/>
                          <a:cs typeface="+mn-cs"/>
                        </a:rPr>
                        <a:t>0</a:t>
                      </a:r>
                    </a:p>
                  </a:txBody>
                  <a:tcPr marL="9525" marR="9525" marT="9525" marB="0" anchor="b"/>
                </a:tc>
                <a:extLst>
                  <a:ext uri="{0D108BD9-81ED-4DB2-BD59-A6C34878D82A}">
                    <a16:rowId xmlns:a16="http://schemas.microsoft.com/office/drawing/2014/main" val="10004"/>
                  </a:ext>
                </a:extLst>
              </a:tr>
              <a:tr h="185420">
                <a:tc>
                  <a:txBody>
                    <a:bodyPr/>
                    <a:lstStyle/>
                    <a:p>
                      <a:pPr algn="ctr"/>
                      <a:r>
                        <a:rPr lang="en-IN" dirty="0"/>
                        <a:t>3</a:t>
                      </a:r>
                    </a:p>
                  </a:txBody>
                  <a:tcPr/>
                </a:tc>
                <a:tc>
                  <a:txBody>
                    <a:bodyPr/>
                    <a:lstStyle/>
                    <a:p>
                      <a:pPr algn="ctr"/>
                      <a:r>
                        <a:rPr lang="en-IN" dirty="0"/>
                        <a:t>1</a:t>
                      </a:r>
                    </a:p>
                  </a:txBody>
                  <a:tcPr/>
                </a:tc>
                <a:tc>
                  <a:txBody>
                    <a:bodyPr/>
                    <a:lstStyle/>
                    <a:p>
                      <a:pPr algn="ctr"/>
                      <a:r>
                        <a:rPr lang="en-IN" dirty="0"/>
                        <a:t>3</a:t>
                      </a:r>
                    </a:p>
                  </a:txBody>
                  <a:tcPr/>
                </a:tc>
                <a:tc>
                  <a:txBody>
                    <a:bodyPr/>
                    <a:lstStyle/>
                    <a:p>
                      <a:pPr algn="ctr"/>
                      <a:r>
                        <a:rPr lang="en-IN" dirty="0"/>
                        <a:t>3</a:t>
                      </a:r>
                    </a:p>
                  </a:txBody>
                  <a:tcPr/>
                </a:tc>
                <a:tc>
                  <a:txBody>
                    <a:bodyPr/>
                    <a:lstStyle/>
                    <a:p>
                      <a:endParaRPr lang="en-IN" dirty="0"/>
                    </a:p>
                  </a:txBody>
                  <a:tcPr/>
                </a:tc>
                <a:tc>
                  <a:txBody>
                    <a:bodyPr/>
                    <a:lstStyle/>
                    <a:p>
                      <a:pPr marL="0" algn="ctr"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1</a:t>
                      </a:r>
                    </a:p>
                  </a:txBody>
                  <a:tcPr marL="9525" marR="9525" marT="9525" marB="0" anchor="b"/>
                </a:tc>
                <a:tc>
                  <a:txBody>
                    <a:bodyPr/>
                    <a:lstStyle/>
                    <a:p>
                      <a:pPr marL="0" algn="ctr" defTabSz="914400" rtl="0" eaLnBrk="1" fontAlgn="b" latinLnBrk="0" hangingPunct="1"/>
                      <a:r>
                        <a:rPr lang="en-IN" sz="1800" kern="1200">
                          <a:solidFill>
                            <a:schemeClr val="dk1"/>
                          </a:solidFill>
                          <a:latin typeface="+mn-lt"/>
                          <a:ea typeface="+mn-ea"/>
                          <a:cs typeface="+mn-cs"/>
                        </a:rPr>
                        <a:t>9</a:t>
                      </a:r>
                    </a:p>
                  </a:txBody>
                  <a:tcPr marL="9525" marR="9525" marT="9525" marB="0" anchor="b"/>
                </a:tc>
                <a:tc>
                  <a:txBody>
                    <a:bodyPr/>
                    <a:lstStyle/>
                    <a:p>
                      <a:pPr marL="0" algn="ctr" defTabSz="914400" rtl="0" eaLnBrk="1" fontAlgn="b" latinLnBrk="0" hangingPunct="1"/>
                      <a:r>
                        <a:rPr lang="en-IN" sz="1800" kern="1200" dirty="0">
                          <a:solidFill>
                            <a:schemeClr val="dk1"/>
                          </a:solidFill>
                          <a:latin typeface="+mn-lt"/>
                          <a:ea typeface="+mn-ea"/>
                          <a:cs typeface="+mn-cs"/>
                        </a:rPr>
                        <a:t>9</a:t>
                      </a:r>
                    </a:p>
                  </a:txBody>
                  <a:tcPr marL="9525" marR="9525" marT="9525" marB="0" anchor="b"/>
                </a:tc>
                <a:extLst>
                  <a:ext uri="{0D108BD9-81ED-4DB2-BD59-A6C34878D82A}">
                    <a16:rowId xmlns:a16="http://schemas.microsoft.com/office/drawing/2014/main" val="10005"/>
                  </a:ext>
                </a:extLst>
              </a:tr>
              <a:tr h="366559">
                <a:tc>
                  <a:txBody>
                    <a:bodyPr/>
                    <a:lstStyle/>
                    <a:p>
                      <a:r>
                        <a:rPr lang="en-IN" dirty="0">
                          <a:sym typeface="Symbol" panose="05050102010706020507" pitchFamily="18" charset="2"/>
                        </a:rPr>
                        <a:t>A =33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B =15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C =17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C =6</a:t>
                      </a:r>
                      <a:endParaRPr lang="en-IN" dirty="0"/>
                    </a:p>
                  </a:txBody>
                  <a:tcPr/>
                </a:tc>
                <a:tc>
                  <a:txBody>
                    <a:bodyPr/>
                    <a:lstStyle/>
                    <a:p>
                      <a:endParaRPr lang="en-IN" dirty="0"/>
                    </a:p>
                  </a:txBody>
                  <a:tcPr/>
                </a:tc>
                <a:tc>
                  <a:txBody>
                    <a:bodyPr/>
                    <a:lstStyle/>
                    <a:p>
                      <a:r>
                        <a:rPr lang="en-IN" dirty="0">
                          <a:sym typeface="Symbol" panose="05050102010706020507" pitchFamily="18" charset="2"/>
                        </a:rPr>
                        <a:t>A</a:t>
                      </a:r>
                      <a:r>
                        <a:rPr lang="en-IN" baseline="30000" dirty="0">
                          <a:sym typeface="Symbol" panose="05050102010706020507" pitchFamily="18" charset="2"/>
                        </a:rPr>
                        <a:t>2</a:t>
                      </a:r>
                      <a:r>
                        <a:rPr lang="en-IN" dirty="0">
                          <a:sym typeface="Symbol" panose="05050102010706020507" pitchFamily="18" charset="2"/>
                        </a:rPr>
                        <a:t> =239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a:t>
                      </a:r>
                      <a:r>
                        <a:rPr lang="en-IN" baseline="0" dirty="0">
                          <a:sym typeface="Symbol" panose="05050102010706020507" pitchFamily="18" charset="2"/>
                        </a:rPr>
                        <a:t>B</a:t>
                      </a:r>
                      <a:r>
                        <a:rPr lang="en-IN" baseline="30000" dirty="0">
                          <a:sym typeface="Symbol" panose="05050102010706020507" pitchFamily="18" charset="2"/>
                        </a:rPr>
                        <a:t>2</a:t>
                      </a:r>
                      <a:r>
                        <a:rPr lang="en-IN" baseline="0" dirty="0">
                          <a:sym typeface="Symbol" panose="05050102010706020507" pitchFamily="18" charset="2"/>
                        </a:rPr>
                        <a:t>=55</a:t>
                      </a:r>
                      <a:endParaRPr lang="en-IN"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C</a:t>
                      </a:r>
                      <a:r>
                        <a:rPr lang="en-IN" baseline="30000" dirty="0">
                          <a:sym typeface="Symbol" panose="05050102010706020507" pitchFamily="18" charset="2"/>
                        </a:rPr>
                        <a:t>2</a:t>
                      </a:r>
                      <a:r>
                        <a:rPr lang="en-IN" dirty="0">
                          <a:sym typeface="Symbol" panose="05050102010706020507" pitchFamily="18" charset="2"/>
                        </a:rPr>
                        <a:t> =63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D</a:t>
                      </a:r>
                      <a:r>
                        <a:rPr lang="en-IN" baseline="30000" dirty="0">
                          <a:sym typeface="Symbol" panose="05050102010706020507" pitchFamily="18" charset="2"/>
                        </a:rPr>
                        <a:t>2</a:t>
                      </a:r>
                      <a:r>
                        <a:rPr lang="en-IN" dirty="0">
                          <a:sym typeface="Symbol" panose="05050102010706020507" pitchFamily="18" charset="2"/>
                        </a:rPr>
                        <a:t> =18</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extLst>
                  <a:ext uri="{0D108BD9-81ED-4DB2-BD59-A6C34878D82A}">
                    <a16:rowId xmlns:a16="http://schemas.microsoft.com/office/drawing/2014/main" val="10006"/>
                  </a:ext>
                </a:extLst>
              </a:tr>
              <a:tr h="640765">
                <a:tc gridSpan="4">
                  <a:txBody>
                    <a:bodyPr/>
                    <a:lstStyle/>
                    <a:p>
                      <a:pPr algn="ctr"/>
                      <a:r>
                        <a:rPr lang="en-IN" dirty="0">
                          <a:sym typeface="Symbol" panose="05050102010706020507" pitchFamily="18" charset="2"/>
                        </a:rPr>
                        <a:t>A+B+C+</a:t>
                      </a:r>
                      <a:r>
                        <a:rPr lang="en-IN" baseline="0" dirty="0">
                          <a:sym typeface="Symbol" panose="05050102010706020507" pitchFamily="18" charset="2"/>
                        </a:rPr>
                        <a:t> </a:t>
                      </a:r>
                      <a:r>
                        <a:rPr lang="en-IN" dirty="0">
                          <a:sym typeface="Symbol" panose="05050102010706020507" pitchFamily="18" charset="2"/>
                        </a:rPr>
                        <a:t>D</a:t>
                      </a:r>
                      <a:r>
                        <a:rPr lang="en-IN" baseline="0" dirty="0">
                          <a:sym typeface="Symbol" panose="05050102010706020507" pitchFamily="18" charset="2"/>
                        </a:rPr>
                        <a:t>=71</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a:txBody>
                    <a:bodyPr/>
                    <a:lstStyle/>
                    <a:p>
                      <a:endParaRPr lang="en-IN" dirty="0"/>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X</a:t>
                      </a:r>
                      <a:r>
                        <a:rPr lang="en-IN" baseline="30000" dirty="0">
                          <a:sym typeface="Symbol" panose="05050102010706020507" pitchFamily="18" charset="2"/>
                        </a:rPr>
                        <a:t>2</a:t>
                      </a:r>
                      <a:r>
                        <a:rPr lang="en-IN" baseline="0" dirty="0">
                          <a:sym typeface="Symbol" panose="05050102010706020507" pitchFamily="18" charset="2"/>
                        </a:rPr>
                        <a:t> =</a:t>
                      </a:r>
                      <a:r>
                        <a:rPr lang="en-IN" dirty="0">
                          <a:sym typeface="Symbol" panose="05050102010706020507" pitchFamily="18" charset="2"/>
                        </a:rPr>
                        <a:t>A</a:t>
                      </a:r>
                      <a:r>
                        <a:rPr lang="en-IN" baseline="30000" dirty="0">
                          <a:sym typeface="Symbol" panose="05050102010706020507" pitchFamily="18" charset="2"/>
                        </a:rPr>
                        <a:t>2</a:t>
                      </a:r>
                      <a:r>
                        <a:rPr lang="en-IN" dirty="0">
                          <a:sym typeface="Symbol" panose="05050102010706020507" pitchFamily="18" charset="2"/>
                        </a:rPr>
                        <a:t> +B</a:t>
                      </a:r>
                      <a:r>
                        <a:rPr lang="en-IN" baseline="30000" dirty="0">
                          <a:sym typeface="Symbol" panose="05050102010706020507" pitchFamily="18" charset="2"/>
                        </a:rPr>
                        <a:t>2</a:t>
                      </a:r>
                      <a:r>
                        <a:rPr lang="en-IN" dirty="0">
                          <a:sym typeface="Symbol" panose="05050102010706020507" pitchFamily="18" charset="2"/>
                        </a:rPr>
                        <a:t>+C</a:t>
                      </a:r>
                      <a:r>
                        <a:rPr lang="en-IN" baseline="30000" dirty="0">
                          <a:sym typeface="Symbol" panose="05050102010706020507" pitchFamily="18" charset="2"/>
                        </a:rPr>
                        <a:t>2</a:t>
                      </a:r>
                      <a:r>
                        <a:rPr lang="en-IN" baseline="0" dirty="0">
                          <a:sym typeface="Symbol" panose="05050102010706020507" pitchFamily="18" charset="2"/>
                        </a:rPr>
                        <a:t> +</a:t>
                      </a:r>
                      <a:r>
                        <a:rPr lang="en-IN" dirty="0">
                          <a:sym typeface="Symbol" panose="05050102010706020507" pitchFamily="18" charset="2"/>
                        </a:rPr>
                        <a:t>D</a:t>
                      </a:r>
                      <a:r>
                        <a:rPr lang="en-IN" baseline="30000" dirty="0">
                          <a:sym typeface="Symbol" panose="05050102010706020507" pitchFamily="18" charset="2"/>
                        </a:rPr>
                        <a:t>2</a:t>
                      </a:r>
                      <a:r>
                        <a:rPr lang="en-IN" baseline="0" dirty="0">
                          <a:sym typeface="Symbol" panose="05050102010706020507" pitchFamily="18" charset="2"/>
                        </a:rPr>
                        <a:t> =375</a:t>
                      </a:r>
                      <a:endParaRPr lang="en-IN" dirty="0"/>
                    </a:p>
                    <a:p>
                      <a:endParaRPr lang="en-IN"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hMerge="1">
                  <a:txBody>
                    <a:bodyPr/>
                    <a:lstStyle/>
                    <a:p>
                      <a:endParaRPr lang="en-IN"/>
                    </a:p>
                  </a:txBody>
                  <a:tcPr/>
                </a:tc>
                <a:extLst>
                  <a:ext uri="{0D108BD9-81ED-4DB2-BD59-A6C34878D82A}">
                    <a16:rowId xmlns:a16="http://schemas.microsoft.com/office/drawing/2014/main" val="10007"/>
                  </a:ext>
                </a:extLst>
              </a:tr>
            </a:tbl>
          </a:graphicData>
        </a:graphic>
      </p:graphicFrame>
      <p:sp>
        <p:nvSpPr>
          <p:cNvPr id="5" name="TextBox 4">
            <a:extLst>
              <a:ext uri="{FF2B5EF4-FFF2-40B4-BE49-F238E27FC236}">
                <a16:creationId xmlns:a16="http://schemas.microsoft.com/office/drawing/2014/main" id="{CD61BB09-A11D-3EF0-64B6-6DA6ABADE405}"/>
              </a:ext>
            </a:extLst>
          </p:cNvPr>
          <p:cNvSpPr txBox="1"/>
          <p:nvPr/>
        </p:nvSpPr>
        <p:spPr>
          <a:xfrm>
            <a:off x="7315200" y="1331495"/>
            <a:ext cx="4876800" cy="4801314"/>
          </a:xfrm>
          <a:prstGeom prst="rect">
            <a:avLst/>
          </a:prstGeom>
          <a:noFill/>
        </p:spPr>
        <p:txBody>
          <a:bodyPr wrap="square" rtlCol="0">
            <a:spAutoFit/>
          </a:bodyPr>
          <a:lstStyle/>
          <a:p>
            <a:pPr algn="just"/>
            <a:r>
              <a:rPr lang="en-IN" dirty="0">
                <a:solidFill>
                  <a:srgbClr val="FF0000"/>
                </a:solidFill>
              </a:rPr>
              <a:t>Step 1: </a:t>
            </a:r>
            <a:r>
              <a:rPr lang="en-IN" dirty="0"/>
              <a:t>Set up hypotheses and determine level of significance. H</a:t>
            </a:r>
            <a:r>
              <a:rPr lang="en-IN" baseline="-25000" dirty="0"/>
              <a:t>0</a:t>
            </a:r>
            <a:r>
              <a:rPr lang="en-IN" dirty="0"/>
              <a:t>: μ</a:t>
            </a:r>
            <a:r>
              <a:rPr lang="en-IN" baseline="-25000" dirty="0"/>
              <a:t>1</a:t>
            </a:r>
            <a:r>
              <a:rPr lang="en-IN" dirty="0"/>
              <a:t> = μ</a:t>
            </a:r>
            <a:r>
              <a:rPr lang="en-IN" baseline="-25000" dirty="0"/>
              <a:t>2</a:t>
            </a:r>
            <a:r>
              <a:rPr lang="en-IN" dirty="0"/>
              <a:t> = μ</a:t>
            </a:r>
            <a:r>
              <a:rPr lang="en-IN" baseline="-25000" dirty="0"/>
              <a:t>3</a:t>
            </a:r>
            <a:r>
              <a:rPr lang="en-IN" dirty="0"/>
              <a:t> = μ</a:t>
            </a:r>
            <a:r>
              <a:rPr lang="en-IN" baseline="-25000" dirty="0"/>
              <a:t>4</a:t>
            </a:r>
            <a:r>
              <a:rPr lang="en-IN" dirty="0"/>
              <a:t> H</a:t>
            </a:r>
            <a:r>
              <a:rPr lang="en-IN" baseline="-25000" dirty="0"/>
              <a:t>1</a:t>
            </a:r>
            <a:r>
              <a:rPr lang="en-IN" dirty="0"/>
              <a:t>: Means are not all equal              α=0.05</a:t>
            </a:r>
          </a:p>
          <a:p>
            <a:pPr algn="just"/>
            <a:endParaRPr lang="en-IN" dirty="0"/>
          </a:p>
          <a:p>
            <a:pPr algn="just"/>
            <a:r>
              <a:rPr lang="en-IN" dirty="0">
                <a:solidFill>
                  <a:srgbClr val="FF0000"/>
                </a:solidFill>
              </a:rPr>
              <a:t>Step 2:  </a:t>
            </a:r>
            <a:r>
              <a:rPr lang="en-IN" dirty="0"/>
              <a:t>Correction Factor (CF)</a:t>
            </a:r>
          </a:p>
          <a:p>
            <a:pPr algn="just"/>
            <a:r>
              <a:rPr lang="en-IN" dirty="0"/>
              <a:t>CF = (</a:t>
            </a:r>
            <a:r>
              <a:rPr lang="en-IN" dirty="0">
                <a:sym typeface="Symbol" panose="05050102010706020507" pitchFamily="18" charset="2"/>
              </a:rPr>
              <a:t>X)</a:t>
            </a:r>
            <a:r>
              <a:rPr lang="en-IN" baseline="30000" dirty="0">
                <a:sym typeface="Symbol" panose="05050102010706020507" pitchFamily="18" charset="2"/>
              </a:rPr>
              <a:t>2</a:t>
            </a:r>
            <a:r>
              <a:rPr lang="en-IN" dirty="0">
                <a:sym typeface="Symbol" panose="05050102010706020507" pitchFamily="18" charset="2"/>
              </a:rPr>
              <a:t>/N = 71</a:t>
            </a:r>
            <a:r>
              <a:rPr lang="en-IN" baseline="30000" dirty="0">
                <a:sym typeface="Symbol" panose="05050102010706020507" pitchFamily="18" charset="2"/>
              </a:rPr>
              <a:t>2</a:t>
            </a:r>
            <a:r>
              <a:rPr lang="en-IN" dirty="0">
                <a:sym typeface="Symbol" panose="05050102010706020507" pitchFamily="18" charset="2"/>
              </a:rPr>
              <a:t>/20 = 252.5</a:t>
            </a:r>
          </a:p>
          <a:p>
            <a:pPr algn="just"/>
            <a:endParaRPr lang="en-IN" dirty="0">
              <a:solidFill>
                <a:srgbClr val="FF0000"/>
              </a:solidFill>
              <a:sym typeface="Symbol" panose="05050102010706020507" pitchFamily="18" charset="2"/>
            </a:endParaRPr>
          </a:p>
          <a:p>
            <a:pPr algn="just"/>
            <a:r>
              <a:rPr lang="en-IN" dirty="0">
                <a:solidFill>
                  <a:srgbClr val="FF0000"/>
                </a:solidFill>
                <a:sym typeface="Symbol" panose="05050102010706020507" pitchFamily="18" charset="2"/>
              </a:rPr>
              <a:t>Step 3: </a:t>
            </a:r>
            <a:r>
              <a:rPr lang="en-IN" dirty="0">
                <a:sym typeface="Symbol" panose="05050102010706020507" pitchFamily="18" charset="2"/>
              </a:rPr>
              <a:t>Sum of Squares Total = X</a:t>
            </a:r>
            <a:r>
              <a:rPr lang="en-IN" baseline="30000" dirty="0">
                <a:sym typeface="Symbol" panose="05050102010706020507" pitchFamily="18" charset="2"/>
              </a:rPr>
              <a:t>2</a:t>
            </a:r>
            <a:r>
              <a:rPr lang="en-IN" dirty="0">
                <a:sym typeface="Symbol" panose="05050102010706020507" pitchFamily="18" charset="2"/>
              </a:rPr>
              <a:t> –CF = 375-252.5 SST = 119.95 	 	</a:t>
            </a:r>
          </a:p>
          <a:p>
            <a:pPr algn="just"/>
            <a:endParaRPr lang="en-IN" dirty="0">
              <a:sym typeface="Symbol" panose="05050102010706020507" pitchFamily="18" charset="2"/>
            </a:endParaRPr>
          </a:p>
          <a:p>
            <a:pPr algn="just"/>
            <a:r>
              <a:rPr lang="en-IN" dirty="0">
                <a:solidFill>
                  <a:srgbClr val="FF0000"/>
                </a:solidFill>
                <a:sym typeface="Symbol" panose="05050102010706020507" pitchFamily="18" charset="2"/>
              </a:rPr>
              <a:t>Step 4:</a:t>
            </a:r>
            <a:r>
              <a:rPr lang="en-IN" dirty="0">
                <a:sym typeface="Symbol" panose="05050102010706020507" pitchFamily="18" charset="2"/>
              </a:rPr>
              <a:t> Sum of squares between SSB </a:t>
            </a:r>
          </a:p>
          <a:p>
            <a:pPr algn="just"/>
            <a:r>
              <a:rPr lang="en-IN" dirty="0">
                <a:sym typeface="Symbol" panose="05050102010706020507" pitchFamily="18" charset="2"/>
              </a:rPr>
              <a:t> SSB= (A)</a:t>
            </a:r>
            <a:r>
              <a:rPr lang="en-IN" baseline="30000" dirty="0">
                <a:sym typeface="Symbol" panose="05050102010706020507" pitchFamily="18" charset="2"/>
              </a:rPr>
              <a:t>2</a:t>
            </a:r>
            <a:r>
              <a:rPr lang="en-IN" dirty="0">
                <a:sym typeface="Symbol" panose="05050102010706020507" pitchFamily="18" charset="2"/>
              </a:rPr>
              <a:t>/5 + (B)</a:t>
            </a:r>
            <a:r>
              <a:rPr lang="en-IN" baseline="30000" dirty="0">
                <a:sym typeface="Symbol" panose="05050102010706020507" pitchFamily="18" charset="2"/>
              </a:rPr>
              <a:t>2</a:t>
            </a:r>
            <a:r>
              <a:rPr lang="en-IN" dirty="0">
                <a:sym typeface="Symbol" panose="05050102010706020507" pitchFamily="18" charset="2"/>
              </a:rPr>
              <a:t>/5 + (C)</a:t>
            </a:r>
            <a:r>
              <a:rPr lang="en-IN" baseline="30000" dirty="0">
                <a:sym typeface="Symbol" panose="05050102010706020507" pitchFamily="18" charset="2"/>
              </a:rPr>
              <a:t>2</a:t>
            </a:r>
            <a:r>
              <a:rPr lang="en-IN" baseline="-25000" dirty="0">
                <a:sym typeface="Symbol" panose="05050102010706020507" pitchFamily="18" charset="2"/>
              </a:rPr>
              <a:t> </a:t>
            </a:r>
            <a:r>
              <a:rPr lang="en-IN" dirty="0">
                <a:sym typeface="Symbol" panose="05050102010706020507" pitchFamily="18" charset="2"/>
              </a:rPr>
              <a:t>/5 + (D)</a:t>
            </a:r>
            <a:r>
              <a:rPr lang="en-IN" baseline="30000" dirty="0">
                <a:sym typeface="Symbol" panose="05050102010706020507" pitchFamily="18" charset="2"/>
              </a:rPr>
              <a:t>2</a:t>
            </a:r>
            <a:r>
              <a:rPr lang="en-IN" baseline="-25000" dirty="0">
                <a:sym typeface="Symbol" panose="05050102010706020507" pitchFamily="18" charset="2"/>
              </a:rPr>
              <a:t> </a:t>
            </a:r>
            <a:r>
              <a:rPr lang="en-IN" dirty="0">
                <a:sym typeface="Symbol" panose="05050102010706020507" pitchFamily="18" charset="2"/>
              </a:rPr>
              <a:t>/5 –CV = 75.75</a:t>
            </a:r>
          </a:p>
          <a:p>
            <a:pPr algn="just"/>
            <a:r>
              <a:rPr lang="en-IN" dirty="0">
                <a:sym typeface="Symbol" panose="05050102010706020507" pitchFamily="18" charset="2"/>
              </a:rPr>
              <a:t> </a:t>
            </a:r>
          </a:p>
          <a:p>
            <a:pPr algn="just"/>
            <a:r>
              <a:rPr lang="en-IN" dirty="0">
                <a:solidFill>
                  <a:srgbClr val="FF0000"/>
                </a:solidFill>
                <a:sym typeface="Symbol" panose="05050102010706020507" pitchFamily="18" charset="2"/>
              </a:rPr>
              <a:t>Step 5:</a:t>
            </a:r>
            <a:r>
              <a:rPr lang="en-IN" dirty="0">
                <a:sym typeface="Symbol" panose="05050102010706020507" pitchFamily="18" charset="2"/>
              </a:rPr>
              <a:t> Sum of squares with the groups </a:t>
            </a:r>
          </a:p>
          <a:p>
            <a:pPr algn="just"/>
            <a:r>
              <a:rPr lang="en-IN" dirty="0">
                <a:sym typeface="Symbol" panose="05050102010706020507" pitchFamily="18" charset="2"/>
              </a:rPr>
              <a:t>SSW = SST-SSB = 119.95 – 75.75 = 47.2</a:t>
            </a:r>
            <a:endParaRPr lang="en-IN" dirty="0"/>
          </a:p>
          <a:p>
            <a:pPr algn="just"/>
            <a:endParaRPr lang="en-IN" dirty="0"/>
          </a:p>
        </p:txBody>
      </p:sp>
      <p:sp>
        <p:nvSpPr>
          <p:cNvPr id="8" name="TextBox 7">
            <a:extLst>
              <a:ext uri="{FF2B5EF4-FFF2-40B4-BE49-F238E27FC236}">
                <a16:creationId xmlns:a16="http://schemas.microsoft.com/office/drawing/2014/main" id="{C0A08D65-8169-4964-1768-47F7D7BF3B33}"/>
              </a:ext>
            </a:extLst>
          </p:cNvPr>
          <p:cNvSpPr txBox="1"/>
          <p:nvPr/>
        </p:nvSpPr>
        <p:spPr>
          <a:xfrm>
            <a:off x="543292" y="5108344"/>
            <a:ext cx="6162308" cy="1200329"/>
          </a:xfrm>
          <a:prstGeom prst="rect">
            <a:avLst/>
          </a:prstGeom>
          <a:noFill/>
        </p:spPr>
        <p:txBody>
          <a:bodyPr wrap="square" rtlCol="0">
            <a:spAutoFit/>
          </a:bodyPr>
          <a:lstStyle/>
          <a:p>
            <a:r>
              <a:rPr lang="en-IN" dirty="0">
                <a:solidFill>
                  <a:srgbClr val="FF0000"/>
                </a:solidFill>
              </a:rPr>
              <a:t>Step 5 </a:t>
            </a:r>
          </a:p>
          <a:p>
            <a:r>
              <a:rPr lang="en-IN" dirty="0" err="1"/>
              <a:t>DoF</a:t>
            </a:r>
            <a:r>
              <a:rPr lang="en-IN" dirty="0"/>
              <a:t> for sum of squares = N-1 = 20-1 = 19</a:t>
            </a:r>
          </a:p>
          <a:p>
            <a:r>
              <a:rPr lang="en-IN" dirty="0" err="1"/>
              <a:t>DoF</a:t>
            </a:r>
            <a:r>
              <a:rPr lang="en-IN" dirty="0"/>
              <a:t> for sum of squares between SSB = K-1 = 4-1 =3</a:t>
            </a:r>
          </a:p>
          <a:p>
            <a:r>
              <a:rPr lang="en-IN" dirty="0" err="1"/>
              <a:t>DoF</a:t>
            </a:r>
            <a:r>
              <a:rPr lang="en-IN" dirty="0"/>
              <a:t> for squares with the groups =  N-K = 20-4 = 16</a:t>
            </a:r>
          </a:p>
        </p:txBody>
      </p:sp>
    </p:spTree>
    <p:extLst>
      <p:ext uri="{BB962C8B-B14F-4D97-AF65-F5344CB8AC3E}">
        <p14:creationId xmlns:p14="http://schemas.microsoft.com/office/powerpoint/2010/main" val="3636573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3EE25-E280-EFBF-0A9F-2422FB3E64CC}"/>
              </a:ext>
            </a:extLst>
          </p:cNvPr>
          <p:cNvSpPr txBox="1"/>
          <p:nvPr/>
        </p:nvSpPr>
        <p:spPr>
          <a:xfrm>
            <a:off x="2571888" y="94147"/>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A598CA-5901-5E6A-3167-DE6F811BCF99}"/>
              </a:ext>
            </a:extLst>
          </p:cNvPr>
          <p:cNvSpPr txBox="1"/>
          <p:nvPr/>
        </p:nvSpPr>
        <p:spPr>
          <a:xfrm>
            <a:off x="294641" y="1151639"/>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7" name="Table 6">
            <a:extLst>
              <a:ext uri="{FF2B5EF4-FFF2-40B4-BE49-F238E27FC236}">
                <a16:creationId xmlns:a16="http://schemas.microsoft.com/office/drawing/2014/main" id="{30C1BA1C-2B6C-37EF-08F7-A8A678FDDD0C}"/>
              </a:ext>
            </a:extLst>
          </p:cNvPr>
          <p:cNvGraphicFramePr>
            <a:graphicFrameLocks noGrp="1"/>
          </p:cNvGraphicFramePr>
          <p:nvPr>
            <p:extLst>
              <p:ext uri="{D42A27DB-BD31-4B8C-83A1-F6EECF244321}">
                <p14:modId xmlns:p14="http://schemas.microsoft.com/office/powerpoint/2010/main" val="552266042"/>
              </p:ext>
            </p:extLst>
          </p:nvPr>
        </p:nvGraphicFramePr>
        <p:xfrm>
          <a:off x="1348606" y="1613304"/>
          <a:ext cx="9454148" cy="2214245"/>
        </p:xfrm>
        <a:graphic>
          <a:graphicData uri="http://schemas.openxmlformats.org/drawingml/2006/table">
            <a:tbl>
              <a:tblPr firstRow="1" bandRow="1">
                <a:tableStyleId>{5C22544A-7EE6-4342-B048-85BDC9FD1C3A}</a:tableStyleId>
              </a:tblPr>
              <a:tblGrid>
                <a:gridCol w="1726031">
                  <a:extLst>
                    <a:ext uri="{9D8B030D-6E8A-4147-A177-3AD203B41FA5}">
                      <a16:colId xmlns:a16="http://schemas.microsoft.com/office/drawing/2014/main" val="20000"/>
                    </a:ext>
                  </a:extLst>
                </a:gridCol>
                <a:gridCol w="1825446">
                  <a:extLst>
                    <a:ext uri="{9D8B030D-6E8A-4147-A177-3AD203B41FA5}">
                      <a16:colId xmlns:a16="http://schemas.microsoft.com/office/drawing/2014/main" val="20001"/>
                    </a:ext>
                  </a:extLst>
                </a:gridCol>
                <a:gridCol w="1086831">
                  <a:extLst>
                    <a:ext uri="{9D8B030D-6E8A-4147-A177-3AD203B41FA5}">
                      <a16:colId xmlns:a16="http://schemas.microsoft.com/office/drawing/2014/main" val="20002"/>
                    </a:ext>
                  </a:extLst>
                </a:gridCol>
                <a:gridCol w="1811556">
                  <a:extLst>
                    <a:ext uri="{9D8B030D-6E8A-4147-A177-3AD203B41FA5}">
                      <a16:colId xmlns:a16="http://schemas.microsoft.com/office/drawing/2014/main" val="20003"/>
                    </a:ext>
                  </a:extLst>
                </a:gridCol>
                <a:gridCol w="1190724">
                  <a:extLst>
                    <a:ext uri="{9D8B030D-6E8A-4147-A177-3AD203B41FA5}">
                      <a16:colId xmlns:a16="http://schemas.microsoft.com/office/drawing/2014/main" val="20004"/>
                    </a:ext>
                  </a:extLst>
                </a:gridCol>
                <a:gridCol w="1813560">
                  <a:extLst>
                    <a:ext uri="{9D8B030D-6E8A-4147-A177-3AD203B41FA5}">
                      <a16:colId xmlns:a16="http://schemas.microsoft.com/office/drawing/2014/main" val="20005"/>
                    </a:ext>
                  </a:extLst>
                </a:gridCol>
              </a:tblGrid>
              <a:tr h="370840">
                <a:tc>
                  <a:txBody>
                    <a:bodyPr/>
                    <a:lstStyle/>
                    <a:p>
                      <a:r>
                        <a:rPr lang="en-IN" dirty="0"/>
                        <a:t>Sum</a:t>
                      </a:r>
                      <a:r>
                        <a:rPr lang="en-IN" baseline="0" dirty="0"/>
                        <a:t> of variance </a:t>
                      </a:r>
                      <a:endParaRPr lang="en-IN" dirty="0"/>
                    </a:p>
                  </a:txBody>
                  <a:tcPr/>
                </a:tc>
                <a:tc>
                  <a:txBody>
                    <a:bodyPr/>
                    <a:lstStyle/>
                    <a:p>
                      <a:r>
                        <a:rPr lang="en-IN" dirty="0"/>
                        <a:t>Sum</a:t>
                      </a:r>
                      <a:r>
                        <a:rPr lang="en-IN" baseline="0" dirty="0"/>
                        <a:t> of Squares </a:t>
                      </a:r>
                      <a:endParaRPr lang="en-IN" dirty="0"/>
                    </a:p>
                  </a:txBody>
                  <a:tcPr/>
                </a:tc>
                <a:tc>
                  <a:txBody>
                    <a:bodyPr/>
                    <a:lstStyle/>
                    <a:p>
                      <a:r>
                        <a:rPr lang="en-IN" dirty="0" err="1"/>
                        <a:t>DoF</a:t>
                      </a:r>
                      <a:endParaRPr lang="en-IN" dirty="0"/>
                    </a:p>
                  </a:txBody>
                  <a:tcPr/>
                </a:tc>
                <a:tc>
                  <a:txBody>
                    <a:bodyPr/>
                    <a:lstStyle/>
                    <a:p>
                      <a:r>
                        <a:rPr lang="en-IN" dirty="0"/>
                        <a:t>Mean of Squares </a:t>
                      </a:r>
                    </a:p>
                  </a:txBody>
                  <a:tcPr/>
                </a:tc>
                <a:tc>
                  <a:txBody>
                    <a:bodyPr/>
                    <a:lstStyle/>
                    <a:p>
                      <a:r>
                        <a:rPr lang="en-IN" dirty="0"/>
                        <a:t>F</a:t>
                      </a:r>
                      <a:r>
                        <a:rPr lang="en-IN" baseline="0" dirty="0"/>
                        <a:t> Ratio</a:t>
                      </a:r>
                      <a:endParaRPr lang="en-IN" dirty="0"/>
                    </a:p>
                  </a:txBody>
                  <a:tcPr/>
                </a:tc>
                <a:tc>
                  <a:txBody>
                    <a:bodyPr/>
                    <a:lstStyle/>
                    <a:p>
                      <a:r>
                        <a:rPr lang="en-IN" dirty="0"/>
                        <a:t>F</a:t>
                      </a:r>
                      <a:r>
                        <a:rPr lang="en-IN" baseline="0" dirty="0"/>
                        <a:t> critical for 5% level </a:t>
                      </a:r>
                      <a:endParaRPr lang="en-IN" dirty="0"/>
                    </a:p>
                  </a:txBody>
                  <a:tcPr/>
                </a:tc>
                <a:extLst>
                  <a:ext uri="{0D108BD9-81ED-4DB2-BD59-A6C34878D82A}">
                    <a16:rowId xmlns:a16="http://schemas.microsoft.com/office/drawing/2014/main" val="10000"/>
                  </a:ext>
                </a:extLst>
              </a:tr>
              <a:tr h="370840">
                <a:tc>
                  <a:txBody>
                    <a:bodyPr/>
                    <a:lstStyle/>
                    <a:p>
                      <a:r>
                        <a:rPr lang="en-IN" dirty="0"/>
                        <a:t>Between Sample </a:t>
                      </a:r>
                    </a:p>
                  </a:txBody>
                  <a:tcPr/>
                </a:tc>
                <a:tc>
                  <a:txBody>
                    <a:bodyPr/>
                    <a:lstStyle/>
                    <a:p>
                      <a:r>
                        <a:rPr lang="en-IN" dirty="0"/>
                        <a:t>SSB = 75.75</a:t>
                      </a:r>
                    </a:p>
                  </a:txBody>
                  <a:tcPr/>
                </a:tc>
                <a:tc>
                  <a:txBody>
                    <a:bodyPr/>
                    <a:lstStyle/>
                    <a:p>
                      <a:r>
                        <a:rPr lang="en-IN" dirty="0"/>
                        <a:t>K-1</a:t>
                      </a:r>
                      <a:r>
                        <a:rPr lang="en-IN" baseline="0" dirty="0"/>
                        <a:t> = 3</a:t>
                      </a:r>
                      <a:endParaRPr lang="en-IN" dirty="0"/>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75.75/3  = 25.25</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dirty="0"/>
                        <a:t>25.25 / 2.95 =8.56</a:t>
                      </a:r>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F(3,16) =3.25</a:t>
                      </a:r>
                    </a:p>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H0 Rejected</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70840">
                <a:tc>
                  <a:txBody>
                    <a:bodyPr/>
                    <a:lstStyle/>
                    <a:p>
                      <a:r>
                        <a:rPr lang="en-IN" dirty="0"/>
                        <a:t>With in sample </a:t>
                      </a:r>
                    </a:p>
                  </a:txBody>
                  <a:tcPr/>
                </a:tc>
                <a:tc>
                  <a:txBody>
                    <a:bodyPr/>
                    <a:lstStyle/>
                    <a:p>
                      <a:r>
                        <a:rPr lang="en-IN" dirty="0"/>
                        <a:t>SSW</a:t>
                      </a:r>
                      <a:r>
                        <a:rPr lang="en-IN" baseline="0" dirty="0"/>
                        <a:t> = 47.2</a:t>
                      </a:r>
                      <a:endParaRPr lang="en-IN" dirty="0"/>
                    </a:p>
                  </a:txBody>
                  <a:tcPr/>
                </a:tc>
                <a:tc>
                  <a:txBody>
                    <a:bodyPr/>
                    <a:lstStyle/>
                    <a:p>
                      <a:r>
                        <a:rPr lang="en-IN" dirty="0"/>
                        <a:t>N-K = 16</a:t>
                      </a: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47.2/16 = 2.95</a:t>
                      </a:r>
                      <a:endParaRPr lang="en-IN" dirty="0"/>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IN" dirty="0"/>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2"/>
                  </a:ext>
                </a:extLst>
              </a:tr>
              <a:tr h="370840">
                <a:tc>
                  <a:txBody>
                    <a:bodyPr/>
                    <a:lstStyle/>
                    <a:p>
                      <a:r>
                        <a:rPr lang="en-IN" dirty="0"/>
                        <a:t>Total </a:t>
                      </a:r>
                    </a:p>
                  </a:txBody>
                  <a:tcPr/>
                </a:tc>
                <a:tc>
                  <a:txBody>
                    <a:bodyPr/>
                    <a:lstStyle/>
                    <a:p>
                      <a:r>
                        <a:rPr lang="en-IN" dirty="0"/>
                        <a:t>122.95</a:t>
                      </a:r>
                    </a:p>
                  </a:txBody>
                  <a:tcPr/>
                </a:tc>
                <a:tc>
                  <a:txBody>
                    <a:bodyPr/>
                    <a:lstStyle/>
                    <a:p>
                      <a:r>
                        <a:rPr lang="en-IN" dirty="0"/>
                        <a:t>N-1</a:t>
                      </a:r>
                      <a:r>
                        <a:rPr lang="en-IN" baseline="0" dirty="0"/>
                        <a:t> =19</a:t>
                      </a:r>
                      <a:endParaRPr lang="en-IN" dirty="0"/>
                    </a:p>
                  </a:txBody>
                  <a:tcPr/>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A3BBA787-ADB6-06F9-63D1-FF3CC3956102}"/>
              </a:ext>
            </a:extLst>
          </p:cNvPr>
          <p:cNvSpPr txBox="1"/>
          <p:nvPr/>
        </p:nvSpPr>
        <p:spPr>
          <a:xfrm>
            <a:off x="914400" y="4165600"/>
            <a:ext cx="10276114" cy="1200329"/>
          </a:xfrm>
          <a:prstGeom prst="rect">
            <a:avLst/>
          </a:prstGeom>
          <a:noFill/>
        </p:spPr>
        <p:txBody>
          <a:bodyPr wrap="square" rtlCol="0">
            <a:spAutoFit/>
          </a:bodyPr>
          <a:lstStyle/>
          <a:p>
            <a:r>
              <a:rPr lang="en-IN" sz="2400" dirty="0"/>
              <a:t>We reject H</a:t>
            </a:r>
            <a:r>
              <a:rPr lang="en-IN" sz="2400" baseline="-25000" dirty="0"/>
              <a:t>0</a:t>
            </a:r>
            <a:r>
              <a:rPr lang="en-IN" sz="2400" dirty="0"/>
              <a:t> because 8.43 </a:t>
            </a:r>
            <a:r>
              <a:rPr lang="en-IN" sz="2400" u="sng" dirty="0"/>
              <a:t>&gt;</a:t>
            </a:r>
            <a:r>
              <a:rPr lang="en-IN" sz="2400" dirty="0"/>
              <a:t> 3.24. We have statistically significant evidence at α=0.05 to show that there is a difference in mean weight loss among the four diets.    </a:t>
            </a:r>
          </a:p>
        </p:txBody>
      </p:sp>
    </p:spTree>
    <p:extLst>
      <p:ext uri="{BB962C8B-B14F-4D97-AF65-F5344CB8AC3E}">
        <p14:creationId xmlns:p14="http://schemas.microsoft.com/office/powerpoint/2010/main" val="2719846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549691-2277-E49E-FD01-5258C0FFD209}"/>
              </a:ext>
            </a:extLst>
          </p:cNvPr>
          <p:cNvSpPr txBox="1"/>
          <p:nvPr/>
        </p:nvSpPr>
        <p:spPr>
          <a:xfrm>
            <a:off x="2423886" y="64193"/>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25C172B-3F0E-0581-A792-19D43120A736}"/>
              </a:ext>
            </a:extLst>
          </p:cNvPr>
          <p:cNvSpPr txBox="1"/>
          <p:nvPr/>
        </p:nvSpPr>
        <p:spPr>
          <a:xfrm>
            <a:off x="629921" y="1741575"/>
            <a:ext cx="11562079" cy="1200329"/>
          </a:xfrm>
          <a:prstGeom prst="rect">
            <a:avLst/>
          </a:prstGeom>
          <a:noFill/>
        </p:spPr>
        <p:txBody>
          <a:bodyPr wrap="square" rtlCol="0">
            <a:spAutoFit/>
          </a:bodyPr>
          <a:lstStyle/>
          <a:p>
            <a:pPr algn="just"/>
            <a:r>
              <a:rPr lang="en-IN" sz="2400" dirty="0">
                <a:solidFill>
                  <a:srgbClr val="FF0000"/>
                </a:solidFill>
              </a:rPr>
              <a:t>3. </a:t>
            </a:r>
            <a:r>
              <a:rPr lang="en-IN" sz="2400" dirty="0"/>
              <a:t>Is there a statistically significant difference in mean calcium intake in patients with normal bone density as compared to patients with osteopenia and osteoporosis? We will run the ANOVA using the five-step approach.</a:t>
            </a:r>
            <a:endParaRPr lang="en-IN" sz="2400" dirty="0">
              <a:solidFill>
                <a:srgbClr val="FF0000"/>
              </a:solidFill>
            </a:endParaRPr>
          </a:p>
        </p:txBody>
      </p:sp>
      <p:graphicFrame>
        <p:nvGraphicFramePr>
          <p:cNvPr id="5" name="Table 4">
            <a:extLst>
              <a:ext uri="{FF2B5EF4-FFF2-40B4-BE49-F238E27FC236}">
                <a16:creationId xmlns:a16="http://schemas.microsoft.com/office/drawing/2014/main" id="{8589AAE5-4171-B338-BA58-45FE71122151}"/>
              </a:ext>
            </a:extLst>
          </p:cNvPr>
          <p:cNvGraphicFramePr>
            <a:graphicFrameLocks noGrp="1"/>
          </p:cNvGraphicFramePr>
          <p:nvPr>
            <p:extLst>
              <p:ext uri="{D42A27DB-BD31-4B8C-83A1-F6EECF244321}">
                <p14:modId xmlns:p14="http://schemas.microsoft.com/office/powerpoint/2010/main" val="2915232910"/>
              </p:ext>
            </p:extLst>
          </p:nvPr>
        </p:nvGraphicFramePr>
        <p:xfrm>
          <a:off x="2857351" y="2941904"/>
          <a:ext cx="6212114" cy="3580479"/>
        </p:xfrm>
        <a:graphic>
          <a:graphicData uri="http://schemas.openxmlformats.org/drawingml/2006/table">
            <a:tbl>
              <a:tblPr firstRow="1" bandRow="1">
                <a:tableStyleId>{5C22544A-7EE6-4342-B048-85BDC9FD1C3A}</a:tableStyleId>
              </a:tblPr>
              <a:tblGrid>
                <a:gridCol w="1875758">
                  <a:extLst>
                    <a:ext uri="{9D8B030D-6E8A-4147-A177-3AD203B41FA5}">
                      <a16:colId xmlns:a16="http://schemas.microsoft.com/office/drawing/2014/main" val="20000"/>
                    </a:ext>
                  </a:extLst>
                </a:gridCol>
                <a:gridCol w="2220685">
                  <a:extLst>
                    <a:ext uri="{9D8B030D-6E8A-4147-A177-3AD203B41FA5}">
                      <a16:colId xmlns:a16="http://schemas.microsoft.com/office/drawing/2014/main" val="20001"/>
                    </a:ext>
                  </a:extLst>
                </a:gridCol>
                <a:gridCol w="2115671">
                  <a:extLst>
                    <a:ext uri="{9D8B030D-6E8A-4147-A177-3AD203B41FA5}">
                      <a16:colId xmlns:a16="http://schemas.microsoft.com/office/drawing/2014/main" val="20002"/>
                    </a:ext>
                  </a:extLst>
                </a:gridCol>
              </a:tblGrid>
              <a:tr h="501999">
                <a:tc gridSpan="3">
                  <a:txBody>
                    <a:bodyPr/>
                    <a:lstStyle/>
                    <a:p>
                      <a:pPr algn="ctr"/>
                      <a:endParaRPr lang="en-IN" dirty="0"/>
                    </a:p>
                  </a:txBody>
                  <a:tcPr/>
                </a:tc>
                <a:tc hMerge="1">
                  <a:txBody>
                    <a:bodyPr/>
                    <a:lstStyle/>
                    <a:p>
                      <a:pPr algn="ctr"/>
                      <a:endParaRPr lang="en-IN" dirty="0"/>
                    </a:p>
                  </a:txBody>
                  <a:tcPr/>
                </a:tc>
                <a:tc hMerge="1">
                  <a:txBody>
                    <a:bodyPr/>
                    <a:lstStyle/>
                    <a:p>
                      <a:pPr algn="ctr"/>
                      <a:endParaRPr lang="en-IN" dirty="0"/>
                    </a:p>
                  </a:txBody>
                  <a:tcPr/>
                </a:tc>
                <a:extLst>
                  <a:ext uri="{0D108BD9-81ED-4DB2-BD59-A6C34878D82A}">
                    <a16:rowId xmlns:a16="http://schemas.microsoft.com/office/drawing/2014/main" val="10000"/>
                  </a:ext>
                </a:extLst>
              </a:tr>
              <a:tr h="370840">
                <a:tc>
                  <a:txBody>
                    <a:bodyPr/>
                    <a:lstStyle/>
                    <a:p>
                      <a:r>
                        <a:rPr lang="en-IN" sz="2000" b="1" i="0" kern="1200" dirty="0">
                          <a:solidFill>
                            <a:schemeClr val="dk1"/>
                          </a:solidFill>
                          <a:effectLst/>
                          <a:latin typeface="+mn-lt"/>
                          <a:ea typeface="+mn-ea"/>
                          <a:cs typeface="+mn-cs"/>
                        </a:rPr>
                        <a:t>Normal Bone Density (A)</a:t>
                      </a:r>
                      <a:endParaRPr lang="en-IN" sz="2000" dirty="0"/>
                    </a:p>
                  </a:txBody>
                  <a:tcPr/>
                </a:tc>
                <a:tc>
                  <a:txBody>
                    <a:bodyPr/>
                    <a:lstStyle/>
                    <a:p>
                      <a:r>
                        <a:rPr lang="en-IN" sz="2000" b="1" i="0" kern="1200" dirty="0">
                          <a:solidFill>
                            <a:schemeClr val="dk1"/>
                          </a:solidFill>
                          <a:effectLst/>
                          <a:latin typeface="+mn-lt"/>
                          <a:ea typeface="+mn-ea"/>
                          <a:cs typeface="+mn-cs"/>
                        </a:rPr>
                        <a:t>Osteopenia (B)</a:t>
                      </a:r>
                      <a:endParaRPr lang="en-IN" sz="2000" dirty="0"/>
                    </a:p>
                  </a:txBody>
                  <a:tcPr/>
                </a:tc>
                <a:tc>
                  <a:txBody>
                    <a:bodyPr/>
                    <a:lstStyle/>
                    <a:p>
                      <a:r>
                        <a:rPr lang="en-IN" sz="2000" b="1" i="0" kern="1200" dirty="0">
                          <a:solidFill>
                            <a:schemeClr val="dk1"/>
                          </a:solidFill>
                          <a:effectLst/>
                          <a:latin typeface="+mn-lt"/>
                          <a:ea typeface="+mn-ea"/>
                          <a:cs typeface="+mn-cs"/>
                        </a:rPr>
                        <a:t>Osteoporosis (C)</a:t>
                      </a:r>
                      <a:endParaRPr lang="en-IN" sz="2000" dirty="0"/>
                    </a:p>
                  </a:txBody>
                  <a:tcPr/>
                </a:tc>
                <a:extLst>
                  <a:ext uri="{0D108BD9-81ED-4DB2-BD59-A6C34878D82A}">
                    <a16:rowId xmlns:a16="http://schemas.microsoft.com/office/drawing/2014/main" val="10001"/>
                  </a:ext>
                </a:extLst>
              </a:tr>
              <a:tr h="370840">
                <a:tc>
                  <a:txBody>
                    <a:bodyPr/>
                    <a:lstStyle/>
                    <a:p>
                      <a:r>
                        <a:rPr lang="en-IN" sz="2000" dirty="0"/>
                        <a:t>1200</a:t>
                      </a:r>
                    </a:p>
                  </a:txBody>
                  <a:tcPr/>
                </a:tc>
                <a:tc>
                  <a:txBody>
                    <a:bodyPr/>
                    <a:lstStyle/>
                    <a:p>
                      <a:r>
                        <a:rPr lang="en-IN" sz="2000" dirty="0"/>
                        <a:t>1000</a:t>
                      </a:r>
                    </a:p>
                  </a:txBody>
                  <a:tcPr/>
                </a:tc>
                <a:tc>
                  <a:txBody>
                    <a:bodyPr/>
                    <a:lstStyle/>
                    <a:p>
                      <a:r>
                        <a:rPr lang="en-IN" sz="2000" dirty="0"/>
                        <a:t>890</a:t>
                      </a:r>
                    </a:p>
                  </a:txBody>
                  <a:tcPr/>
                </a:tc>
                <a:extLst>
                  <a:ext uri="{0D108BD9-81ED-4DB2-BD59-A6C34878D82A}">
                    <a16:rowId xmlns:a16="http://schemas.microsoft.com/office/drawing/2014/main" val="10002"/>
                  </a:ext>
                </a:extLst>
              </a:tr>
              <a:tr h="370840">
                <a:tc>
                  <a:txBody>
                    <a:bodyPr/>
                    <a:lstStyle/>
                    <a:p>
                      <a:r>
                        <a:rPr lang="en-IN" sz="2000" dirty="0"/>
                        <a:t>1000</a:t>
                      </a:r>
                    </a:p>
                  </a:txBody>
                  <a:tcPr/>
                </a:tc>
                <a:tc>
                  <a:txBody>
                    <a:bodyPr/>
                    <a:lstStyle/>
                    <a:p>
                      <a:r>
                        <a:rPr lang="en-IN" sz="2000" dirty="0"/>
                        <a:t>1100</a:t>
                      </a:r>
                    </a:p>
                  </a:txBody>
                  <a:tcPr/>
                </a:tc>
                <a:tc>
                  <a:txBody>
                    <a:bodyPr/>
                    <a:lstStyle/>
                    <a:p>
                      <a:r>
                        <a:rPr lang="en-IN" sz="2000" dirty="0"/>
                        <a:t>650</a:t>
                      </a:r>
                    </a:p>
                  </a:txBody>
                  <a:tcPr/>
                </a:tc>
                <a:extLst>
                  <a:ext uri="{0D108BD9-81ED-4DB2-BD59-A6C34878D82A}">
                    <a16:rowId xmlns:a16="http://schemas.microsoft.com/office/drawing/2014/main" val="10003"/>
                  </a:ext>
                </a:extLst>
              </a:tr>
              <a:tr h="370840">
                <a:tc>
                  <a:txBody>
                    <a:bodyPr/>
                    <a:lstStyle/>
                    <a:p>
                      <a:r>
                        <a:rPr lang="en-IN" sz="2000" dirty="0"/>
                        <a:t>980</a:t>
                      </a:r>
                    </a:p>
                  </a:txBody>
                  <a:tcPr/>
                </a:tc>
                <a:tc>
                  <a:txBody>
                    <a:bodyPr/>
                    <a:lstStyle/>
                    <a:p>
                      <a:r>
                        <a:rPr lang="en-IN" sz="2000" dirty="0"/>
                        <a:t>700</a:t>
                      </a:r>
                    </a:p>
                  </a:txBody>
                  <a:tcPr/>
                </a:tc>
                <a:tc>
                  <a:txBody>
                    <a:bodyPr/>
                    <a:lstStyle/>
                    <a:p>
                      <a:r>
                        <a:rPr lang="en-IN" sz="2000" dirty="0"/>
                        <a:t>1100</a:t>
                      </a:r>
                    </a:p>
                  </a:txBody>
                  <a:tcPr/>
                </a:tc>
                <a:extLst>
                  <a:ext uri="{0D108BD9-81ED-4DB2-BD59-A6C34878D82A}">
                    <a16:rowId xmlns:a16="http://schemas.microsoft.com/office/drawing/2014/main" val="10004"/>
                  </a:ext>
                </a:extLst>
              </a:tr>
              <a:tr h="370840">
                <a:tc>
                  <a:txBody>
                    <a:bodyPr/>
                    <a:lstStyle/>
                    <a:p>
                      <a:r>
                        <a:rPr lang="en-IN" sz="2000" dirty="0"/>
                        <a:t>900</a:t>
                      </a:r>
                    </a:p>
                  </a:txBody>
                  <a:tcPr/>
                </a:tc>
                <a:tc>
                  <a:txBody>
                    <a:bodyPr/>
                    <a:lstStyle/>
                    <a:p>
                      <a:r>
                        <a:rPr lang="en-IN" sz="2000" dirty="0"/>
                        <a:t>700</a:t>
                      </a:r>
                    </a:p>
                  </a:txBody>
                  <a:tcPr/>
                </a:tc>
                <a:tc>
                  <a:txBody>
                    <a:bodyPr/>
                    <a:lstStyle/>
                    <a:p>
                      <a:r>
                        <a:rPr lang="en-IN" sz="2000" dirty="0"/>
                        <a:t>1100</a:t>
                      </a:r>
                    </a:p>
                  </a:txBody>
                  <a:tcPr/>
                </a:tc>
                <a:extLst>
                  <a:ext uri="{0D108BD9-81ED-4DB2-BD59-A6C34878D82A}">
                    <a16:rowId xmlns:a16="http://schemas.microsoft.com/office/drawing/2014/main" val="10005"/>
                  </a:ext>
                </a:extLst>
              </a:tr>
              <a:tr h="370840">
                <a:tc>
                  <a:txBody>
                    <a:bodyPr/>
                    <a:lstStyle/>
                    <a:p>
                      <a:r>
                        <a:rPr lang="en-IN" sz="2000" dirty="0"/>
                        <a:t>780</a:t>
                      </a:r>
                    </a:p>
                  </a:txBody>
                  <a:tcPr/>
                </a:tc>
                <a:tc>
                  <a:txBody>
                    <a:bodyPr/>
                    <a:lstStyle/>
                    <a:p>
                      <a:r>
                        <a:rPr lang="en-IN" sz="2000" dirty="0"/>
                        <a:t>500</a:t>
                      </a:r>
                    </a:p>
                  </a:txBody>
                  <a:tcPr/>
                </a:tc>
                <a:tc>
                  <a:txBody>
                    <a:bodyPr/>
                    <a:lstStyle/>
                    <a:p>
                      <a:r>
                        <a:rPr lang="en-IN" sz="2000" dirty="0"/>
                        <a:t>400</a:t>
                      </a:r>
                    </a:p>
                  </a:txBody>
                  <a:tcPr/>
                </a:tc>
                <a:extLst>
                  <a:ext uri="{0D108BD9-81ED-4DB2-BD59-A6C34878D82A}">
                    <a16:rowId xmlns:a16="http://schemas.microsoft.com/office/drawing/2014/main" val="10006"/>
                  </a:ext>
                </a:extLst>
              </a:tr>
              <a:tr h="370840">
                <a:tc>
                  <a:txBody>
                    <a:bodyPr/>
                    <a:lstStyle/>
                    <a:p>
                      <a:r>
                        <a:rPr lang="en-IN" sz="2000" dirty="0"/>
                        <a:t>800</a:t>
                      </a:r>
                    </a:p>
                  </a:txBody>
                  <a:tcPr/>
                </a:tc>
                <a:tc>
                  <a:txBody>
                    <a:bodyPr/>
                    <a:lstStyle/>
                    <a:p>
                      <a:r>
                        <a:rPr lang="en-IN" sz="2000" dirty="0"/>
                        <a:t>700</a:t>
                      </a:r>
                    </a:p>
                  </a:txBody>
                  <a:tcPr/>
                </a:tc>
                <a:tc>
                  <a:txBody>
                    <a:bodyPr/>
                    <a:lstStyle/>
                    <a:p>
                      <a:r>
                        <a:rPr lang="en-IN" sz="2000" dirty="0"/>
                        <a:t>350</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71621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1CBD7-19F5-8143-AAC0-B12B52223B51}"/>
              </a:ext>
            </a:extLst>
          </p:cNvPr>
          <p:cNvSpPr txBox="1"/>
          <p:nvPr/>
        </p:nvSpPr>
        <p:spPr>
          <a:xfrm>
            <a:off x="2566315" y="274195"/>
            <a:ext cx="7344228" cy="584775"/>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964180DF-71DF-563B-A6C2-CE18FA7D1F1C}"/>
              </a:ext>
            </a:extLst>
          </p:cNvPr>
          <p:cNvSpPr txBox="1"/>
          <p:nvPr/>
        </p:nvSpPr>
        <p:spPr>
          <a:xfrm>
            <a:off x="338885" y="1151639"/>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7" name="Table 6">
            <a:extLst>
              <a:ext uri="{FF2B5EF4-FFF2-40B4-BE49-F238E27FC236}">
                <a16:creationId xmlns:a16="http://schemas.microsoft.com/office/drawing/2014/main" id="{55A36ABC-D28D-80D5-BE3C-B0982347E787}"/>
              </a:ext>
            </a:extLst>
          </p:cNvPr>
          <p:cNvGraphicFramePr>
            <a:graphicFrameLocks noGrp="1"/>
          </p:cNvGraphicFramePr>
          <p:nvPr>
            <p:extLst>
              <p:ext uri="{D42A27DB-BD31-4B8C-83A1-F6EECF244321}">
                <p14:modId xmlns:p14="http://schemas.microsoft.com/office/powerpoint/2010/main" val="2593597434"/>
              </p:ext>
            </p:extLst>
          </p:nvPr>
        </p:nvGraphicFramePr>
        <p:xfrm>
          <a:off x="587536" y="1613304"/>
          <a:ext cx="6643570" cy="3784600"/>
        </p:xfrm>
        <a:graphic>
          <a:graphicData uri="http://schemas.openxmlformats.org/drawingml/2006/table">
            <a:tbl>
              <a:tblPr firstRow="1" bandRow="1">
                <a:tableStyleId>{5C22544A-7EE6-4342-B048-85BDC9FD1C3A}</a:tableStyleId>
              </a:tblPr>
              <a:tblGrid>
                <a:gridCol w="1152070">
                  <a:extLst>
                    <a:ext uri="{9D8B030D-6E8A-4147-A177-3AD203B41FA5}">
                      <a16:colId xmlns:a16="http://schemas.microsoft.com/office/drawing/2014/main" val="20000"/>
                    </a:ext>
                  </a:extLst>
                </a:gridCol>
                <a:gridCol w="1218426">
                  <a:extLst>
                    <a:ext uri="{9D8B030D-6E8A-4147-A177-3AD203B41FA5}">
                      <a16:colId xmlns:a16="http://schemas.microsoft.com/office/drawing/2014/main" val="20001"/>
                    </a:ext>
                  </a:extLst>
                </a:gridCol>
                <a:gridCol w="961013">
                  <a:extLst>
                    <a:ext uri="{9D8B030D-6E8A-4147-A177-3AD203B41FA5}">
                      <a16:colId xmlns:a16="http://schemas.microsoft.com/office/drawing/2014/main" val="20002"/>
                    </a:ext>
                  </a:extLst>
                </a:gridCol>
                <a:gridCol w="333233">
                  <a:extLst>
                    <a:ext uri="{9D8B030D-6E8A-4147-A177-3AD203B41FA5}">
                      <a16:colId xmlns:a16="http://schemas.microsoft.com/office/drawing/2014/main" val="20003"/>
                    </a:ext>
                  </a:extLst>
                </a:gridCol>
                <a:gridCol w="973566">
                  <a:extLst>
                    <a:ext uri="{9D8B030D-6E8A-4147-A177-3AD203B41FA5}">
                      <a16:colId xmlns:a16="http://schemas.microsoft.com/office/drawing/2014/main" val="20004"/>
                    </a:ext>
                  </a:extLst>
                </a:gridCol>
                <a:gridCol w="1026695">
                  <a:extLst>
                    <a:ext uri="{9D8B030D-6E8A-4147-A177-3AD203B41FA5}">
                      <a16:colId xmlns:a16="http://schemas.microsoft.com/office/drawing/2014/main" val="20005"/>
                    </a:ext>
                  </a:extLst>
                </a:gridCol>
                <a:gridCol w="978567">
                  <a:extLst>
                    <a:ext uri="{9D8B030D-6E8A-4147-A177-3AD203B41FA5}">
                      <a16:colId xmlns:a16="http://schemas.microsoft.com/office/drawing/2014/main" val="20006"/>
                    </a:ext>
                  </a:extLst>
                </a:gridCol>
              </a:tblGrid>
              <a:tr h="370840">
                <a:tc>
                  <a:txBody>
                    <a:bodyPr/>
                    <a:lstStyle/>
                    <a:p>
                      <a:r>
                        <a:rPr lang="en-IN" dirty="0"/>
                        <a:t>A</a:t>
                      </a:r>
                    </a:p>
                  </a:txBody>
                  <a:tcPr/>
                </a:tc>
                <a:tc>
                  <a:txBody>
                    <a:bodyPr/>
                    <a:lstStyle/>
                    <a:p>
                      <a:r>
                        <a:rPr lang="en-IN" dirty="0"/>
                        <a:t>B</a:t>
                      </a:r>
                    </a:p>
                  </a:txBody>
                  <a:tcPr/>
                </a:tc>
                <a:tc>
                  <a:txBody>
                    <a:bodyPr/>
                    <a:lstStyle/>
                    <a:p>
                      <a:r>
                        <a:rPr lang="en-IN" dirty="0"/>
                        <a:t>C</a:t>
                      </a:r>
                    </a:p>
                  </a:txBody>
                  <a:tcPr/>
                </a:tc>
                <a:tc>
                  <a:txBody>
                    <a:bodyPr/>
                    <a:lstStyle/>
                    <a:p>
                      <a:endParaRPr lang="en-IN" dirty="0"/>
                    </a:p>
                  </a:txBody>
                  <a:tcPr/>
                </a:tc>
                <a:tc>
                  <a:txBody>
                    <a:bodyPr/>
                    <a:lstStyle/>
                    <a:p>
                      <a:r>
                        <a:rPr lang="en-IN" dirty="0"/>
                        <a:t>A</a:t>
                      </a:r>
                      <a:r>
                        <a:rPr lang="en-IN" baseline="30000" dirty="0"/>
                        <a:t>2</a:t>
                      </a:r>
                      <a:endParaRPr lang="en-IN" dirty="0"/>
                    </a:p>
                  </a:txBody>
                  <a:tcPr/>
                </a:tc>
                <a:tc>
                  <a:txBody>
                    <a:bodyPr/>
                    <a:lstStyle/>
                    <a:p>
                      <a:r>
                        <a:rPr lang="en-IN" dirty="0"/>
                        <a:t>B</a:t>
                      </a:r>
                      <a:r>
                        <a:rPr lang="en-IN" baseline="30000" dirty="0"/>
                        <a:t>2</a:t>
                      </a:r>
                      <a:endParaRPr lang="en-IN" dirty="0"/>
                    </a:p>
                  </a:txBody>
                  <a:tcPr/>
                </a:tc>
                <a:tc>
                  <a:txBody>
                    <a:bodyPr/>
                    <a:lstStyle/>
                    <a:p>
                      <a:r>
                        <a:rPr lang="en-IN" dirty="0"/>
                        <a:t>C</a:t>
                      </a:r>
                      <a:r>
                        <a:rPr lang="en-IN" baseline="30000" dirty="0"/>
                        <a:t>2</a:t>
                      </a:r>
                      <a:endParaRPr lang="en-IN" dirty="0"/>
                    </a:p>
                  </a:txBody>
                  <a:tcPr/>
                </a:tc>
                <a:extLst>
                  <a:ext uri="{0D108BD9-81ED-4DB2-BD59-A6C34878D82A}">
                    <a16:rowId xmlns:a16="http://schemas.microsoft.com/office/drawing/2014/main" val="10000"/>
                  </a:ext>
                </a:extLst>
              </a:tr>
              <a:tr h="370840">
                <a:tc>
                  <a:txBody>
                    <a:bodyPr/>
                    <a:lstStyle/>
                    <a:p>
                      <a:r>
                        <a:rPr lang="en-IN" sz="2000" dirty="0"/>
                        <a:t>1200</a:t>
                      </a:r>
                    </a:p>
                  </a:txBody>
                  <a:tcPr/>
                </a:tc>
                <a:tc>
                  <a:txBody>
                    <a:bodyPr/>
                    <a:lstStyle/>
                    <a:p>
                      <a:r>
                        <a:rPr lang="en-IN" sz="2000" dirty="0"/>
                        <a:t>1000</a:t>
                      </a:r>
                    </a:p>
                  </a:txBody>
                  <a:tcPr/>
                </a:tc>
                <a:tc>
                  <a:txBody>
                    <a:bodyPr/>
                    <a:lstStyle/>
                    <a:p>
                      <a:r>
                        <a:rPr lang="en-IN" sz="2000" dirty="0"/>
                        <a:t>890</a:t>
                      </a:r>
                    </a:p>
                  </a:txBody>
                  <a:tcPr/>
                </a:tc>
                <a:tc>
                  <a:txBody>
                    <a:bodyPr/>
                    <a:lstStyle/>
                    <a:p>
                      <a:endParaRPr lang="en-IN" dirty="0"/>
                    </a:p>
                  </a:txBody>
                  <a:tcPr/>
                </a:tc>
                <a:tc>
                  <a:txBody>
                    <a:bodyPr/>
                    <a:lstStyle/>
                    <a:p>
                      <a:pPr marL="0" algn="l" defTabSz="914400" rtl="0" eaLnBrk="1" fontAlgn="b" latinLnBrk="0" hangingPunct="1"/>
                      <a:r>
                        <a:rPr lang="en-IN" sz="2000" kern="1200" dirty="0">
                          <a:solidFill>
                            <a:schemeClr val="dk1"/>
                          </a:solidFill>
                          <a:latin typeface="+mn-lt"/>
                          <a:ea typeface="+mn-ea"/>
                          <a:cs typeface="+mn-cs"/>
                        </a:rPr>
                        <a:t>1440000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1000000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792100</a:t>
                      </a:r>
                    </a:p>
                  </a:txBody>
                  <a:tcPr marL="9525" marR="9525" marT="9525" marB="0" anchor="b"/>
                </a:tc>
                <a:extLst>
                  <a:ext uri="{0D108BD9-81ED-4DB2-BD59-A6C34878D82A}">
                    <a16:rowId xmlns:a16="http://schemas.microsoft.com/office/drawing/2014/main" val="10001"/>
                  </a:ext>
                </a:extLst>
              </a:tr>
              <a:tr h="370840">
                <a:tc>
                  <a:txBody>
                    <a:bodyPr/>
                    <a:lstStyle/>
                    <a:p>
                      <a:r>
                        <a:rPr lang="en-IN" sz="2000" dirty="0"/>
                        <a:t>1000</a:t>
                      </a:r>
                    </a:p>
                  </a:txBody>
                  <a:tcPr/>
                </a:tc>
                <a:tc>
                  <a:txBody>
                    <a:bodyPr/>
                    <a:lstStyle/>
                    <a:p>
                      <a:r>
                        <a:rPr lang="en-IN" sz="2000" dirty="0"/>
                        <a:t>1100</a:t>
                      </a:r>
                    </a:p>
                  </a:txBody>
                  <a:tcPr/>
                </a:tc>
                <a:tc>
                  <a:txBody>
                    <a:bodyPr/>
                    <a:lstStyle/>
                    <a:p>
                      <a:r>
                        <a:rPr lang="en-IN" sz="2000" dirty="0"/>
                        <a:t>650</a:t>
                      </a:r>
                    </a:p>
                  </a:txBody>
                  <a:tcPr/>
                </a:tc>
                <a:tc>
                  <a:txBody>
                    <a:bodyPr/>
                    <a:lstStyle/>
                    <a:p>
                      <a:endParaRPr lang="en-IN" dirty="0"/>
                    </a:p>
                  </a:txBody>
                  <a:tcPr/>
                </a:tc>
                <a:tc>
                  <a:txBody>
                    <a:bodyPr/>
                    <a:lstStyle/>
                    <a:p>
                      <a:pPr marL="0" algn="l" defTabSz="914400" rtl="0" eaLnBrk="1" fontAlgn="b" latinLnBrk="0" hangingPunct="1"/>
                      <a:r>
                        <a:rPr lang="en-IN" sz="2000" kern="1200" dirty="0">
                          <a:solidFill>
                            <a:schemeClr val="dk1"/>
                          </a:solidFill>
                          <a:latin typeface="+mn-lt"/>
                          <a:ea typeface="+mn-ea"/>
                          <a:cs typeface="+mn-cs"/>
                        </a:rPr>
                        <a:t>1000000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1210000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422500</a:t>
                      </a:r>
                    </a:p>
                  </a:txBody>
                  <a:tcPr marL="9525" marR="9525" marT="9525" marB="0" anchor="b"/>
                </a:tc>
                <a:extLst>
                  <a:ext uri="{0D108BD9-81ED-4DB2-BD59-A6C34878D82A}">
                    <a16:rowId xmlns:a16="http://schemas.microsoft.com/office/drawing/2014/main" val="10002"/>
                  </a:ext>
                </a:extLst>
              </a:tr>
              <a:tr h="370840">
                <a:tc>
                  <a:txBody>
                    <a:bodyPr/>
                    <a:lstStyle/>
                    <a:p>
                      <a:r>
                        <a:rPr lang="en-IN" sz="2000" dirty="0"/>
                        <a:t>980</a:t>
                      </a:r>
                    </a:p>
                  </a:txBody>
                  <a:tcPr/>
                </a:tc>
                <a:tc>
                  <a:txBody>
                    <a:bodyPr/>
                    <a:lstStyle/>
                    <a:p>
                      <a:r>
                        <a:rPr lang="en-IN" sz="2000" dirty="0"/>
                        <a:t>700</a:t>
                      </a:r>
                    </a:p>
                  </a:txBody>
                  <a:tcPr/>
                </a:tc>
                <a:tc>
                  <a:txBody>
                    <a:bodyPr/>
                    <a:lstStyle/>
                    <a:p>
                      <a:r>
                        <a:rPr lang="en-IN" sz="2000" dirty="0"/>
                        <a:t>1100</a:t>
                      </a:r>
                    </a:p>
                  </a:txBody>
                  <a:tcPr/>
                </a:tc>
                <a:tc>
                  <a:txBody>
                    <a:bodyPr/>
                    <a:lstStyle/>
                    <a:p>
                      <a:endParaRPr lang="en-IN" dirty="0"/>
                    </a:p>
                  </a:txBody>
                  <a:tcPr/>
                </a:tc>
                <a:tc>
                  <a:txBody>
                    <a:bodyPr/>
                    <a:lstStyle/>
                    <a:p>
                      <a:pPr marL="0" algn="l" defTabSz="914400" rtl="0" eaLnBrk="1" fontAlgn="b" latinLnBrk="0" hangingPunct="1"/>
                      <a:r>
                        <a:rPr lang="en-IN" sz="2000" kern="1200">
                          <a:solidFill>
                            <a:schemeClr val="dk1"/>
                          </a:solidFill>
                          <a:latin typeface="+mn-lt"/>
                          <a:ea typeface="+mn-ea"/>
                          <a:cs typeface="+mn-cs"/>
                        </a:rPr>
                        <a:t>960400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490000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1210000</a:t>
                      </a:r>
                    </a:p>
                  </a:txBody>
                  <a:tcPr marL="9525" marR="9525" marT="9525" marB="0" anchor="b"/>
                </a:tc>
                <a:extLst>
                  <a:ext uri="{0D108BD9-81ED-4DB2-BD59-A6C34878D82A}">
                    <a16:rowId xmlns:a16="http://schemas.microsoft.com/office/drawing/2014/main" val="10003"/>
                  </a:ext>
                </a:extLst>
              </a:tr>
              <a:tr h="123613">
                <a:tc>
                  <a:txBody>
                    <a:bodyPr/>
                    <a:lstStyle/>
                    <a:p>
                      <a:r>
                        <a:rPr lang="en-IN" sz="2000" dirty="0"/>
                        <a:t>900</a:t>
                      </a:r>
                    </a:p>
                  </a:txBody>
                  <a:tcPr/>
                </a:tc>
                <a:tc>
                  <a:txBody>
                    <a:bodyPr/>
                    <a:lstStyle/>
                    <a:p>
                      <a:r>
                        <a:rPr lang="en-IN" sz="2000" dirty="0"/>
                        <a:t>700</a:t>
                      </a:r>
                    </a:p>
                  </a:txBody>
                  <a:tcPr/>
                </a:tc>
                <a:tc>
                  <a:txBody>
                    <a:bodyPr/>
                    <a:lstStyle/>
                    <a:p>
                      <a:r>
                        <a:rPr lang="en-IN" sz="2000" dirty="0"/>
                        <a:t>1100</a:t>
                      </a:r>
                    </a:p>
                  </a:txBody>
                  <a:tcPr/>
                </a:tc>
                <a:tc>
                  <a:txBody>
                    <a:bodyPr/>
                    <a:lstStyle/>
                    <a:p>
                      <a:endParaRPr lang="en-IN" dirty="0"/>
                    </a:p>
                  </a:txBody>
                  <a:tcPr/>
                </a:tc>
                <a:tc>
                  <a:txBody>
                    <a:bodyPr/>
                    <a:lstStyle/>
                    <a:p>
                      <a:pPr marL="0" algn="l" defTabSz="914400" rtl="0" eaLnBrk="1" fontAlgn="b" latinLnBrk="0" hangingPunct="1"/>
                      <a:r>
                        <a:rPr lang="en-IN" sz="2000" kern="1200">
                          <a:solidFill>
                            <a:schemeClr val="dk1"/>
                          </a:solidFill>
                          <a:latin typeface="+mn-lt"/>
                          <a:ea typeface="+mn-ea"/>
                          <a:cs typeface="+mn-cs"/>
                        </a:rPr>
                        <a:t>810000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490000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1210000</a:t>
                      </a:r>
                    </a:p>
                  </a:txBody>
                  <a:tcPr marL="9525" marR="9525" marT="9525" marB="0" anchor="b"/>
                </a:tc>
                <a:extLst>
                  <a:ext uri="{0D108BD9-81ED-4DB2-BD59-A6C34878D82A}">
                    <a16:rowId xmlns:a16="http://schemas.microsoft.com/office/drawing/2014/main" val="10004"/>
                  </a:ext>
                </a:extLst>
              </a:tr>
              <a:tr h="242147">
                <a:tc>
                  <a:txBody>
                    <a:bodyPr/>
                    <a:lstStyle/>
                    <a:p>
                      <a:r>
                        <a:rPr lang="en-IN" sz="2000" dirty="0"/>
                        <a:t>780</a:t>
                      </a:r>
                    </a:p>
                  </a:txBody>
                  <a:tcPr/>
                </a:tc>
                <a:tc>
                  <a:txBody>
                    <a:bodyPr/>
                    <a:lstStyle/>
                    <a:p>
                      <a:r>
                        <a:rPr lang="en-IN" sz="2000" dirty="0"/>
                        <a:t>500</a:t>
                      </a:r>
                    </a:p>
                  </a:txBody>
                  <a:tcPr/>
                </a:tc>
                <a:tc>
                  <a:txBody>
                    <a:bodyPr/>
                    <a:lstStyle/>
                    <a:p>
                      <a:r>
                        <a:rPr lang="en-IN" sz="2000" dirty="0"/>
                        <a:t>400</a:t>
                      </a:r>
                    </a:p>
                  </a:txBody>
                  <a:tcPr/>
                </a:tc>
                <a:tc>
                  <a:txBody>
                    <a:bodyPr/>
                    <a:lstStyle/>
                    <a:p>
                      <a:endParaRPr lang="en-IN" dirty="0"/>
                    </a:p>
                  </a:txBody>
                  <a:tcPr/>
                </a:tc>
                <a:tc>
                  <a:txBody>
                    <a:bodyPr/>
                    <a:lstStyle/>
                    <a:p>
                      <a:pPr marL="0" algn="l" defTabSz="914400" rtl="0" eaLnBrk="1" fontAlgn="b" latinLnBrk="0" hangingPunct="1"/>
                      <a:r>
                        <a:rPr lang="en-IN" sz="2000" kern="1200">
                          <a:solidFill>
                            <a:schemeClr val="dk1"/>
                          </a:solidFill>
                          <a:latin typeface="+mn-lt"/>
                          <a:ea typeface="+mn-ea"/>
                          <a:cs typeface="+mn-cs"/>
                        </a:rPr>
                        <a:t>608400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250000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160000</a:t>
                      </a:r>
                    </a:p>
                  </a:txBody>
                  <a:tcPr marL="9525" marR="9525" marT="9525" marB="0" anchor="b"/>
                </a:tc>
                <a:extLst>
                  <a:ext uri="{0D108BD9-81ED-4DB2-BD59-A6C34878D82A}">
                    <a16:rowId xmlns:a16="http://schemas.microsoft.com/office/drawing/2014/main" val="10005"/>
                  </a:ext>
                </a:extLst>
              </a:tr>
              <a:tr h="123613">
                <a:tc>
                  <a:txBody>
                    <a:bodyPr/>
                    <a:lstStyle/>
                    <a:p>
                      <a:r>
                        <a:rPr lang="en-IN" sz="2000" dirty="0"/>
                        <a:t>800</a:t>
                      </a:r>
                    </a:p>
                  </a:txBody>
                  <a:tcPr/>
                </a:tc>
                <a:tc>
                  <a:txBody>
                    <a:bodyPr/>
                    <a:lstStyle/>
                    <a:p>
                      <a:r>
                        <a:rPr lang="en-IN" sz="2000" dirty="0"/>
                        <a:t>700</a:t>
                      </a:r>
                    </a:p>
                  </a:txBody>
                  <a:tcPr/>
                </a:tc>
                <a:tc>
                  <a:txBody>
                    <a:bodyPr/>
                    <a:lstStyle/>
                    <a:p>
                      <a:r>
                        <a:rPr lang="en-IN" sz="2000" dirty="0"/>
                        <a:t>350</a:t>
                      </a:r>
                    </a:p>
                  </a:txBody>
                  <a:tcPr/>
                </a:tc>
                <a:tc>
                  <a:txBody>
                    <a:bodyPr/>
                    <a:lstStyle/>
                    <a:p>
                      <a:endParaRPr lang="en-IN" dirty="0"/>
                    </a:p>
                  </a:txBody>
                  <a:tcPr/>
                </a:tc>
                <a:tc>
                  <a:txBody>
                    <a:bodyPr/>
                    <a:lstStyle/>
                    <a:p>
                      <a:pPr marL="0" algn="l" defTabSz="914400" rtl="0" eaLnBrk="1" fontAlgn="b" latinLnBrk="0" hangingPunct="1"/>
                      <a:r>
                        <a:rPr lang="en-IN" sz="2000" kern="1200">
                          <a:solidFill>
                            <a:schemeClr val="dk1"/>
                          </a:solidFill>
                          <a:latin typeface="+mn-lt"/>
                          <a:ea typeface="+mn-ea"/>
                          <a:cs typeface="+mn-cs"/>
                        </a:rPr>
                        <a:t>640000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490000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122500</a:t>
                      </a:r>
                    </a:p>
                  </a:txBody>
                  <a:tcPr marL="9525" marR="9525" marT="9525" marB="0" anchor="b"/>
                </a:tc>
                <a:extLst>
                  <a:ext uri="{0D108BD9-81ED-4DB2-BD59-A6C34878D82A}">
                    <a16:rowId xmlns:a16="http://schemas.microsoft.com/office/drawing/2014/main" val="10006"/>
                  </a:ext>
                </a:extLst>
              </a:tr>
              <a:tr h="366559">
                <a:tc>
                  <a:txBody>
                    <a:bodyPr/>
                    <a:lstStyle/>
                    <a:p>
                      <a:pPr marL="0" algn="l" defTabSz="914400" rtl="0" eaLnBrk="1" fontAlgn="b" latinLnBrk="0" hangingPunct="1"/>
                      <a:r>
                        <a:rPr lang="en-IN" sz="2000" kern="1200" dirty="0">
                          <a:solidFill>
                            <a:schemeClr val="dk1"/>
                          </a:solidFill>
                          <a:latin typeface="+mn-lt"/>
                          <a:ea typeface="+mn-ea"/>
                          <a:cs typeface="+mn-cs"/>
                        </a:rPr>
                        <a:t>5660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4700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4490</a:t>
                      </a:r>
                    </a:p>
                  </a:txBody>
                  <a:tcPr marL="9525" marR="9525" marT="9525" marB="0" anchor="b"/>
                </a:tc>
                <a:tc>
                  <a:txBody>
                    <a:bodyPr/>
                    <a:lstStyle/>
                    <a:p>
                      <a:pPr marL="0" algn="l" defTabSz="914400" rtl="0" eaLnBrk="1" latinLnBrk="0" hangingPunct="1"/>
                      <a:endParaRPr lang="en-IN" sz="2000" kern="1200" dirty="0">
                        <a:solidFill>
                          <a:schemeClr val="dk1"/>
                        </a:solidFill>
                        <a:latin typeface="+mn-lt"/>
                        <a:ea typeface="+mn-ea"/>
                        <a:cs typeface="+mn-cs"/>
                      </a:endParaRPr>
                    </a:p>
                  </a:txBody>
                  <a:tcPr/>
                </a:tc>
                <a:tc>
                  <a:txBody>
                    <a:bodyPr/>
                    <a:lstStyle/>
                    <a:p>
                      <a:pPr marL="0" algn="l" defTabSz="914400" rtl="0" eaLnBrk="1" fontAlgn="b" latinLnBrk="0" hangingPunct="1"/>
                      <a:r>
                        <a:rPr lang="en-IN" sz="2000" kern="1200">
                          <a:solidFill>
                            <a:schemeClr val="dk1"/>
                          </a:solidFill>
                          <a:latin typeface="+mn-lt"/>
                          <a:ea typeface="+mn-ea"/>
                          <a:cs typeface="+mn-cs"/>
                        </a:rPr>
                        <a:t>5458800</a:t>
                      </a:r>
                    </a:p>
                  </a:txBody>
                  <a:tcPr marL="9525" marR="9525" marT="9525" marB="0" anchor="b"/>
                </a:tc>
                <a:tc>
                  <a:txBody>
                    <a:bodyPr/>
                    <a:lstStyle/>
                    <a:p>
                      <a:pPr marL="0" algn="l" defTabSz="914400" rtl="0" eaLnBrk="1" fontAlgn="b" latinLnBrk="0" hangingPunct="1"/>
                      <a:r>
                        <a:rPr lang="en-IN" sz="2000" kern="1200">
                          <a:solidFill>
                            <a:schemeClr val="dk1"/>
                          </a:solidFill>
                          <a:latin typeface="+mn-lt"/>
                          <a:ea typeface="+mn-ea"/>
                          <a:cs typeface="+mn-cs"/>
                        </a:rPr>
                        <a:t>3930000</a:t>
                      </a:r>
                    </a:p>
                  </a:txBody>
                  <a:tcPr marL="9525" marR="9525" marT="9525" marB="0" anchor="b"/>
                </a:tc>
                <a:tc>
                  <a:txBody>
                    <a:bodyPr/>
                    <a:lstStyle/>
                    <a:p>
                      <a:pPr marL="0" algn="l" defTabSz="914400" rtl="0" eaLnBrk="1" fontAlgn="b" latinLnBrk="0" hangingPunct="1"/>
                      <a:r>
                        <a:rPr lang="en-IN" sz="2000" kern="1200" dirty="0">
                          <a:solidFill>
                            <a:schemeClr val="dk1"/>
                          </a:solidFill>
                          <a:latin typeface="+mn-lt"/>
                          <a:ea typeface="+mn-ea"/>
                          <a:cs typeface="+mn-cs"/>
                        </a:rPr>
                        <a:t>3917100</a:t>
                      </a:r>
                    </a:p>
                  </a:txBody>
                  <a:tcPr marL="9525" marR="9525" marT="9525" marB="0" anchor="b"/>
                </a:tc>
                <a:extLst>
                  <a:ext uri="{0D108BD9-81ED-4DB2-BD59-A6C34878D82A}">
                    <a16:rowId xmlns:a16="http://schemas.microsoft.com/office/drawing/2014/main" val="10007"/>
                  </a:ext>
                </a:extLst>
              </a:tr>
              <a:tr h="370840">
                <a:tc gridSpan="3">
                  <a:txBody>
                    <a:bodyPr/>
                    <a:lstStyle/>
                    <a:p>
                      <a:pPr algn="ctr"/>
                      <a:r>
                        <a:rPr lang="en-IN" dirty="0">
                          <a:sym typeface="Symbol" panose="05050102010706020507" pitchFamily="18" charset="2"/>
                        </a:rPr>
                        <a:t>X</a:t>
                      </a:r>
                      <a:r>
                        <a:rPr lang="en-IN" baseline="0" dirty="0">
                          <a:sym typeface="Symbol" panose="05050102010706020507" pitchFamily="18" charset="2"/>
                        </a:rPr>
                        <a:t> =</a:t>
                      </a:r>
                      <a:r>
                        <a:rPr lang="en-IN" dirty="0">
                          <a:sym typeface="Symbol" panose="05050102010706020507" pitchFamily="18" charset="2"/>
                        </a:rPr>
                        <a:t>A+B+C</a:t>
                      </a:r>
                      <a:r>
                        <a:rPr lang="en-IN" baseline="0" dirty="0">
                          <a:sym typeface="Symbol" panose="05050102010706020507" pitchFamily="18" charset="2"/>
                        </a:rPr>
                        <a:t> =14850</a:t>
                      </a:r>
                      <a:endParaRPr lang="en-IN" dirty="0"/>
                    </a:p>
                  </a:txBody>
                  <a:tcPr/>
                </a:tc>
                <a:tc hMerge="1">
                  <a:txBody>
                    <a:bodyPr/>
                    <a:lstStyle/>
                    <a:p>
                      <a:endParaRPr lang="en-IN" dirty="0"/>
                    </a:p>
                  </a:txBody>
                  <a:tcPr/>
                </a:tc>
                <a:tc hMerge="1">
                  <a:txBody>
                    <a:bodyPr/>
                    <a:lstStyle/>
                    <a:p>
                      <a:endParaRPr lang="en-IN" dirty="0"/>
                    </a:p>
                  </a:txBody>
                  <a:tcPr/>
                </a:tc>
                <a:tc>
                  <a:txBody>
                    <a:bodyPr/>
                    <a:lstStyle/>
                    <a:p>
                      <a:endParaRPr lang="en-IN" dirty="0"/>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X</a:t>
                      </a:r>
                      <a:r>
                        <a:rPr lang="en-IN" baseline="30000" dirty="0">
                          <a:sym typeface="Symbol" panose="05050102010706020507" pitchFamily="18" charset="2"/>
                        </a:rPr>
                        <a:t>2</a:t>
                      </a:r>
                      <a:r>
                        <a:rPr lang="en-IN" baseline="0" dirty="0">
                          <a:sym typeface="Symbol" panose="05050102010706020507" pitchFamily="18" charset="2"/>
                        </a:rPr>
                        <a:t> =</a:t>
                      </a:r>
                      <a:r>
                        <a:rPr lang="en-IN" dirty="0">
                          <a:sym typeface="Symbol" panose="05050102010706020507" pitchFamily="18" charset="2"/>
                        </a:rPr>
                        <a:t>A</a:t>
                      </a:r>
                      <a:r>
                        <a:rPr lang="en-IN" baseline="30000" dirty="0">
                          <a:sym typeface="Symbol" panose="05050102010706020507" pitchFamily="18" charset="2"/>
                        </a:rPr>
                        <a:t>2</a:t>
                      </a:r>
                      <a:r>
                        <a:rPr lang="en-IN" dirty="0">
                          <a:sym typeface="Symbol" panose="05050102010706020507" pitchFamily="18" charset="2"/>
                        </a:rPr>
                        <a:t> +B</a:t>
                      </a:r>
                      <a:r>
                        <a:rPr lang="en-IN" baseline="30000" dirty="0">
                          <a:sym typeface="Symbol" panose="05050102010706020507" pitchFamily="18" charset="2"/>
                        </a:rPr>
                        <a:t>2</a:t>
                      </a:r>
                      <a:r>
                        <a:rPr lang="en-IN" dirty="0">
                          <a:sym typeface="Symbol" panose="05050102010706020507" pitchFamily="18" charset="2"/>
                        </a:rPr>
                        <a:t>+C</a:t>
                      </a:r>
                      <a:r>
                        <a:rPr lang="en-IN" baseline="30000" dirty="0">
                          <a:sym typeface="Symbol" panose="05050102010706020507" pitchFamily="18" charset="2"/>
                        </a:rPr>
                        <a:t>2</a:t>
                      </a:r>
                      <a:r>
                        <a:rPr lang="en-IN" baseline="0" dirty="0">
                          <a:sym typeface="Symbol" panose="05050102010706020507" pitchFamily="18" charset="2"/>
                        </a:rPr>
                        <a:t> =13305900</a:t>
                      </a:r>
                      <a:endParaRPr lang="en-IN"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extLst>
                  <a:ext uri="{0D108BD9-81ED-4DB2-BD59-A6C34878D82A}">
                    <a16:rowId xmlns:a16="http://schemas.microsoft.com/office/drawing/2014/main" val="10008"/>
                  </a:ext>
                </a:extLst>
              </a:tr>
            </a:tbl>
          </a:graphicData>
        </a:graphic>
      </p:graphicFrame>
      <p:sp>
        <p:nvSpPr>
          <p:cNvPr id="8" name="TextBox 7">
            <a:extLst>
              <a:ext uri="{FF2B5EF4-FFF2-40B4-BE49-F238E27FC236}">
                <a16:creationId xmlns:a16="http://schemas.microsoft.com/office/drawing/2014/main" id="{3E46A820-B3EF-1F88-9AC8-E2A80FA37451}"/>
              </a:ext>
            </a:extLst>
          </p:cNvPr>
          <p:cNvSpPr txBox="1"/>
          <p:nvPr/>
        </p:nvSpPr>
        <p:spPr>
          <a:xfrm>
            <a:off x="7359444" y="1331495"/>
            <a:ext cx="4876800" cy="3970318"/>
          </a:xfrm>
          <a:prstGeom prst="rect">
            <a:avLst/>
          </a:prstGeom>
          <a:noFill/>
        </p:spPr>
        <p:txBody>
          <a:bodyPr wrap="square" rtlCol="0">
            <a:spAutoFit/>
          </a:bodyPr>
          <a:lstStyle/>
          <a:p>
            <a:r>
              <a:rPr lang="en-IN" dirty="0">
                <a:solidFill>
                  <a:srgbClr val="FF0000"/>
                </a:solidFill>
              </a:rPr>
              <a:t>Step 1: </a:t>
            </a:r>
            <a:r>
              <a:rPr lang="en-IN" dirty="0"/>
              <a:t>Set up hypotheses and determine level of significance H</a:t>
            </a:r>
            <a:r>
              <a:rPr lang="en-IN" baseline="-25000" dirty="0"/>
              <a:t>0</a:t>
            </a:r>
            <a:r>
              <a:rPr lang="en-IN" dirty="0"/>
              <a:t>: μ</a:t>
            </a:r>
            <a:r>
              <a:rPr lang="en-IN" baseline="-25000" dirty="0"/>
              <a:t>1</a:t>
            </a:r>
            <a:r>
              <a:rPr lang="en-IN" dirty="0"/>
              <a:t> = μ</a:t>
            </a:r>
            <a:r>
              <a:rPr lang="en-IN" baseline="-25000" dirty="0"/>
              <a:t>2</a:t>
            </a:r>
            <a:r>
              <a:rPr lang="en-IN" dirty="0"/>
              <a:t> = μ</a:t>
            </a:r>
            <a:r>
              <a:rPr lang="en-IN" baseline="-25000" dirty="0"/>
              <a:t>3</a:t>
            </a:r>
            <a:r>
              <a:rPr lang="en-IN" dirty="0"/>
              <a:t> H</a:t>
            </a:r>
            <a:r>
              <a:rPr lang="en-IN" baseline="-25000" dirty="0"/>
              <a:t>1</a:t>
            </a:r>
            <a:r>
              <a:rPr lang="en-IN" dirty="0"/>
              <a:t>: Means are not all equal                            α=0.05</a:t>
            </a:r>
          </a:p>
          <a:p>
            <a:pPr algn="just"/>
            <a:endParaRPr lang="en-IN" dirty="0"/>
          </a:p>
          <a:p>
            <a:pPr algn="just"/>
            <a:r>
              <a:rPr lang="en-IN" dirty="0">
                <a:solidFill>
                  <a:srgbClr val="FF0000"/>
                </a:solidFill>
              </a:rPr>
              <a:t>Step 2:  </a:t>
            </a:r>
            <a:r>
              <a:rPr lang="en-IN" dirty="0"/>
              <a:t>Correction Factor (CF)</a:t>
            </a:r>
          </a:p>
          <a:p>
            <a:pPr algn="just"/>
            <a:r>
              <a:rPr lang="en-IN" dirty="0"/>
              <a:t>CF = (</a:t>
            </a:r>
            <a:r>
              <a:rPr lang="en-IN" dirty="0">
                <a:sym typeface="Symbol" panose="05050102010706020507" pitchFamily="18" charset="2"/>
              </a:rPr>
              <a:t>X)</a:t>
            </a:r>
            <a:r>
              <a:rPr lang="en-IN" baseline="30000" dirty="0">
                <a:sym typeface="Symbol" panose="05050102010706020507" pitchFamily="18" charset="2"/>
              </a:rPr>
              <a:t>2</a:t>
            </a:r>
            <a:r>
              <a:rPr lang="en-IN" dirty="0">
                <a:sym typeface="Symbol" panose="05050102010706020507" pitchFamily="18" charset="2"/>
              </a:rPr>
              <a:t>/N = </a:t>
            </a:r>
            <a:r>
              <a:rPr lang="en-IN" dirty="0"/>
              <a:t>12251250 </a:t>
            </a:r>
          </a:p>
          <a:p>
            <a:pPr algn="just"/>
            <a:endParaRPr lang="en-IN" dirty="0">
              <a:solidFill>
                <a:srgbClr val="FF0000"/>
              </a:solidFill>
              <a:sym typeface="Symbol" panose="05050102010706020507" pitchFamily="18" charset="2"/>
            </a:endParaRPr>
          </a:p>
          <a:p>
            <a:pPr algn="just"/>
            <a:r>
              <a:rPr lang="en-IN" dirty="0">
                <a:solidFill>
                  <a:srgbClr val="FF0000"/>
                </a:solidFill>
                <a:sym typeface="Symbol" panose="05050102010706020507" pitchFamily="18" charset="2"/>
              </a:rPr>
              <a:t>Step 3: </a:t>
            </a:r>
            <a:r>
              <a:rPr lang="en-IN" dirty="0">
                <a:sym typeface="Symbol" panose="05050102010706020507" pitchFamily="18" charset="2"/>
              </a:rPr>
              <a:t>Sum of Squares Total  SST = X</a:t>
            </a:r>
            <a:r>
              <a:rPr lang="en-IN" baseline="30000" dirty="0">
                <a:sym typeface="Symbol" panose="05050102010706020507" pitchFamily="18" charset="2"/>
              </a:rPr>
              <a:t>2</a:t>
            </a:r>
            <a:r>
              <a:rPr lang="en-IN" dirty="0">
                <a:sym typeface="Symbol" panose="05050102010706020507" pitchFamily="18" charset="2"/>
              </a:rPr>
              <a:t> –CF = </a:t>
            </a:r>
            <a:r>
              <a:rPr lang="en-IN" dirty="0"/>
              <a:t>1054650 </a:t>
            </a:r>
          </a:p>
          <a:p>
            <a:pPr algn="just"/>
            <a:endParaRPr lang="en-IN" dirty="0">
              <a:sym typeface="Symbol" panose="05050102010706020507" pitchFamily="18" charset="2"/>
            </a:endParaRPr>
          </a:p>
          <a:p>
            <a:pPr algn="just"/>
            <a:r>
              <a:rPr lang="en-IN" dirty="0">
                <a:solidFill>
                  <a:srgbClr val="FF0000"/>
                </a:solidFill>
                <a:sym typeface="Symbol" panose="05050102010706020507" pitchFamily="18" charset="2"/>
              </a:rPr>
              <a:t>Step 4:</a:t>
            </a:r>
            <a:r>
              <a:rPr lang="en-IN" dirty="0">
                <a:sym typeface="Symbol" panose="05050102010706020507" pitchFamily="18" charset="2"/>
              </a:rPr>
              <a:t> Sum of squares between SSB </a:t>
            </a:r>
          </a:p>
          <a:p>
            <a:pPr algn="just"/>
            <a:r>
              <a:rPr lang="en-IN" dirty="0">
                <a:sym typeface="Symbol" panose="05050102010706020507" pitchFamily="18" charset="2"/>
              </a:rPr>
              <a:t> SSB= (A)</a:t>
            </a:r>
            <a:r>
              <a:rPr lang="en-IN" baseline="30000" dirty="0">
                <a:sym typeface="Symbol" panose="05050102010706020507" pitchFamily="18" charset="2"/>
              </a:rPr>
              <a:t>2</a:t>
            </a:r>
            <a:r>
              <a:rPr lang="en-IN" dirty="0">
                <a:sym typeface="Symbol" panose="05050102010706020507" pitchFamily="18" charset="2"/>
              </a:rPr>
              <a:t>/4 + (B)</a:t>
            </a:r>
            <a:r>
              <a:rPr lang="en-IN" baseline="30000" dirty="0">
                <a:sym typeface="Symbol" panose="05050102010706020507" pitchFamily="18" charset="2"/>
              </a:rPr>
              <a:t>2</a:t>
            </a:r>
            <a:r>
              <a:rPr lang="en-IN" dirty="0">
                <a:sym typeface="Symbol" panose="05050102010706020507" pitchFamily="18" charset="2"/>
              </a:rPr>
              <a:t>/4 + (C)</a:t>
            </a:r>
            <a:r>
              <a:rPr lang="en-IN" baseline="30000" dirty="0">
                <a:sym typeface="Symbol" panose="05050102010706020507" pitchFamily="18" charset="2"/>
              </a:rPr>
              <a:t>2</a:t>
            </a:r>
            <a:r>
              <a:rPr lang="en-IN" baseline="-25000" dirty="0">
                <a:sym typeface="Symbol" panose="05050102010706020507" pitchFamily="18" charset="2"/>
              </a:rPr>
              <a:t> </a:t>
            </a:r>
            <a:r>
              <a:rPr lang="en-IN" dirty="0">
                <a:sym typeface="Symbol" panose="05050102010706020507" pitchFamily="18" charset="2"/>
              </a:rPr>
              <a:t>/4 –CV = </a:t>
            </a:r>
            <a:r>
              <a:rPr lang="en-IN" dirty="0"/>
              <a:t>129700 </a:t>
            </a:r>
            <a:endParaRPr lang="en-IN" dirty="0">
              <a:sym typeface="Symbol" panose="05050102010706020507" pitchFamily="18" charset="2"/>
            </a:endParaRPr>
          </a:p>
          <a:p>
            <a:pPr algn="just"/>
            <a:r>
              <a:rPr lang="en-IN" dirty="0">
                <a:sym typeface="Symbol" panose="05050102010706020507" pitchFamily="18" charset="2"/>
              </a:rPr>
              <a:t> </a:t>
            </a:r>
          </a:p>
          <a:p>
            <a:pPr algn="just"/>
            <a:r>
              <a:rPr lang="en-IN" dirty="0">
                <a:solidFill>
                  <a:srgbClr val="FF0000"/>
                </a:solidFill>
                <a:sym typeface="Symbol" panose="05050102010706020507" pitchFamily="18" charset="2"/>
              </a:rPr>
              <a:t>Step 5:</a:t>
            </a:r>
            <a:r>
              <a:rPr lang="en-IN" dirty="0">
                <a:sym typeface="Symbol" panose="05050102010706020507" pitchFamily="18" charset="2"/>
              </a:rPr>
              <a:t> SSW = SST-SSB = </a:t>
            </a:r>
            <a:r>
              <a:rPr lang="en-IN" dirty="0"/>
              <a:t>924950 </a:t>
            </a:r>
          </a:p>
        </p:txBody>
      </p:sp>
      <p:sp>
        <p:nvSpPr>
          <p:cNvPr id="9" name="TextBox 8">
            <a:extLst>
              <a:ext uri="{FF2B5EF4-FFF2-40B4-BE49-F238E27FC236}">
                <a16:creationId xmlns:a16="http://schemas.microsoft.com/office/drawing/2014/main" id="{72BDD705-BEDB-B2A2-C4FE-FC7A794DC8F8}"/>
              </a:ext>
            </a:extLst>
          </p:cNvPr>
          <p:cNvSpPr txBox="1"/>
          <p:nvPr/>
        </p:nvSpPr>
        <p:spPr>
          <a:xfrm>
            <a:off x="587536" y="5397904"/>
            <a:ext cx="6162308" cy="1200329"/>
          </a:xfrm>
          <a:prstGeom prst="rect">
            <a:avLst/>
          </a:prstGeom>
          <a:noFill/>
        </p:spPr>
        <p:txBody>
          <a:bodyPr wrap="square" rtlCol="0">
            <a:spAutoFit/>
          </a:bodyPr>
          <a:lstStyle/>
          <a:p>
            <a:r>
              <a:rPr lang="en-IN" dirty="0">
                <a:solidFill>
                  <a:srgbClr val="FF0000"/>
                </a:solidFill>
              </a:rPr>
              <a:t>Step 5 </a:t>
            </a:r>
          </a:p>
          <a:p>
            <a:r>
              <a:rPr lang="en-IN" dirty="0" err="1"/>
              <a:t>DoF</a:t>
            </a:r>
            <a:r>
              <a:rPr lang="en-IN" dirty="0"/>
              <a:t> for sum of squares = N-1 = 18-1 = 17</a:t>
            </a:r>
          </a:p>
          <a:p>
            <a:r>
              <a:rPr lang="en-IN" dirty="0" err="1"/>
              <a:t>DoF</a:t>
            </a:r>
            <a:r>
              <a:rPr lang="en-IN" dirty="0"/>
              <a:t> for sum of squares between SSC = K-1 = 6-1 =5</a:t>
            </a:r>
          </a:p>
          <a:p>
            <a:r>
              <a:rPr lang="en-IN" dirty="0" err="1"/>
              <a:t>DoF</a:t>
            </a:r>
            <a:r>
              <a:rPr lang="en-IN" dirty="0"/>
              <a:t> for squares with the groups =  N-K = 13</a:t>
            </a:r>
          </a:p>
        </p:txBody>
      </p:sp>
    </p:spTree>
    <p:extLst>
      <p:ext uri="{BB962C8B-B14F-4D97-AF65-F5344CB8AC3E}">
        <p14:creationId xmlns:p14="http://schemas.microsoft.com/office/powerpoint/2010/main" val="199914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A0D4-5363-0420-F6D7-FD988B51DFD6}"/>
              </a:ext>
            </a:extLst>
          </p:cNvPr>
          <p:cNvSpPr txBox="1"/>
          <p:nvPr/>
        </p:nvSpPr>
        <p:spPr>
          <a:xfrm>
            <a:off x="2522071" y="274195"/>
            <a:ext cx="7344228" cy="1077218"/>
          </a:xfrm>
          <a:prstGeom prst="rect">
            <a:avLst/>
          </a:prstGeom>
          <a:noFill/>
        </p:spPr>
        <p:txBody>
          <a:bodyPr wrap="square" rtlCol="0">
            <a:spAutoFit/>
          </a:bodyPr>
          <a:lstStyle/>
          <a:p>
            <a:pPr algn="ctr"/>
            <a:r>
              <a:rPr lang="en-IN" sz="3200" dirty="0"/>
              <a:t>ANOVA-Problems- One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2988FEDC-8B38-7A4F-C6B3-5058E6871099}"/>
              </a:ext>
            </a:extLst>
          </p:cNvPr>
          <p:cNvSpPr txBox="1"/>
          <p:nvPr/>
        </p:nvSpPr>
        <p:spPr>
          <a:xfrm>
            <a:off x="294641" y="1151639"/>
            <a:ext cx="11562079" cy="461665"/>
          </a:xfrm>
          <a:prstGeom prst="rect">
            <a:avLst/>
          </a:prstGeom>
          <a:noFill/>
        </p:spPr>
        <p:txBody>
          <a:bodyPr wrap="square" rtlCol="0">
            <a:spAutoFit/>
          </a:bodyPr>
          <a:lstStyle/>
          <a:p>
            <a:pPr algn="just"/>
            <a:r>
              <a:rPr lang="en-IN" sz="2400" dirty="0">
                <a:solidFill>
                  <a:srgbClr val="FF0000"/>
                </a:solidFill>
              </a:rPr>
              <a:t>Solutions </a:t>
            </a:r>
          </a:p>
        </p:txBody>
      </p:sp>
      <p:graphicFrame>
        <p:nvGraphicFramePr>
          <p:cNvPr id="5" name="Table 4">
            <a:extLst>
              <a:ext uri="{FF2B5EF4-FFF2-40B4-BE49-F238E27FC236}">
                <a16:creationId xmlns:a16="http://schemas.microsoft.com/office/drawing/2014/main" id="{5F77A0F2-4ACE-4949-AEC0-124D4104DB41}"/>
              </a:ext>
            </a:extLst>
          </p:cNvPr>
          <p:cNvGraphicFramePr>
            <a:graphicFrameLocks noGrp="1"/>
          </p:cNvGraphicFramePr>
          <p:nvPr>
            <p:extLst>
              <p:ext uri="{D42A27DB-BD31-4B8C-83A1-F6EECF244321}">
                <p14:modId xmlns:p14="http://schemas.microsoft.com/office/powerpoint/2010/main" val="3752026606"/>
              </p:ext>
            </p:extLst>
          </p:nvPr>
        </p:nvGraphicFramePr>
        <p:xfrm>
          <a:off x="1348606" y="1613304"/>
          <a:ext cx="9454148" cy="2675890"/>
        </p:xfrm>
        <a:graphic>
          <a:graphicData uri="http://schemas.openxmlformats.org/drawingml/2006/table">
            <a:tbl>
              <a:tblPr firstRow="1" bandRow="1">
                <a:tableStyleId>{5C22544A-7EE6-4342-B048-85BDC9FD1C3A}</a:tableStyleId>
              </a:tblPr>
              <a:tblGrid>
                <a:gridCol w="1726031">
                  <a:extLst>
                    <a:ext uri="{9D8B030D-6E8A-4147-A177-3AD203B41FA5}">
                      <a16:colId xmlns:a16="http://schemas.microsoft.com/office/drawing/2014/main" val="20000"/>
                    </a:ext>
                  </a:extLst>
                </a:gridCol>
                <a:gridCol w="1825446">
                  <a:extLst>
                    <a:ext uri="{9D8B030D-6E8A-4147-A177-3AD203B41FA5}">
                      <a16:colId xmlns:a16="http://schemas.microsoft.com/office/drawing/2014/main" val="20001"/>
                    </a:ext>
                  </a:extLst>
                </a:gridCol>
                <a:gridCol w="1086831">
                  <a:extLst>
                    <a:ext uri="{9D8B030D-6E8A-4147-A177-3AD203B41FA5}">
                      <a16:colId xmlns:a16="http://schemas.microsoft.com/office/drawing/2014/main" val="20002"/>
                    </a:ext>
                  </a:extLst>
                </a:gridCol>
                <a:gridCol w="1894343">
                  <a:extLst>
                    <a:ext uri="{9D8B030D-6E8A-4147-A177-3AD203B41FA5}">
                      <a16:colId xmlns:a16="http://schemas.microsoft.com/office/drawing/2014/main" val="20003"/>
                    </a:ext>
                  </a:extLst>
                </a:gridCol>
                <a:gridCol w="1107937">
                  <a:extLst>
                    <a:ext uri="{9D8B030D-6E8A-4147-A177-3AD203B41FA5}">
                      <a16:colId xmlns:a16="http://schemas.microsoft.com/office/drawing/2014/main" val="20004"/>
                    </a:ext>
                  </a:extLst>
                </a:gridCol>
                <a:gridCol w="1813560">
                  <a:extLst>
                    <a:ext uri="{9D8B030D-6E8A-4147-A177-3AD203B41FA5}">
                      <a16:colId xmlns:a16="http://schemas.microsoft.com/office/drawing/2014/main" val="20005"/>
                    </a:ext>
                  </a:extLst>
                </a:gridCol>
              </a:tblGrid>
              <a:tr h="370840">
                <a:tc>
                  <a:txBody>
                    <a:bodyPr/>
                    <a:lstStyle/>
                    <a:p>
                      <a:r>
                        <a:rPr lang="en-IN" dirty="0"/>
                        <a:t>Sum</a:t>
                      </a:r>
                      <a:r>
                        <a:rPr lang="en-IN" baseline="0" dirty="0"/>
                        <a:t> of variance </a:t>
                      </a:r>
                      <a:endParaRPr lang="en-IN" dirty="0"/>
                    </a:p>
                  </a:txBody>
                  <a:tcPr/>
                </a:tc>
                <a:tc>
                  <a:txBody>
                    <a:bodyPr/>
                    <a:lstStyle/>
                    <a:p>
                      <a:r>
                        <a:rPr lang="en-IN" dirty="0"/>
                        <a:t>Sum</a:t>
                      </a:r>
                      <a:r>
                        <a:rPr lang="en-IN" baseline="0" dirty="0"/>
                        <a:t> of Squares </a:t>
                      </a:r>
                      <a:endParaRPr lang="en-IN" dirty="0"/>
                    </a:p>
                  </a:txBody>
                  <a:tcPr/>
                </a:tc>
                <a:tc>
                  <a:txBody>
                    <a:bodyPr/>
                    <a:lstStyle/>
                    <a:p>
                      <a:r>
                        <a:rPr lang="en-IN" dirty="0" err="1"/>
                        <a:t>DoF</a:t>
                      </a:r>
                      <a:endParaRPr lang="en-IN" dirty="0"/>
                    </a:p>
                  </a:txBody>
                  <a:tcPr/>
                </a:tc>
                <a:tc>
                  <a:txBody>
                    <a:bodyPr/>
                    <a:lstStyle/>
                    <a:p>
                      <a:r>
                        <a:rPr lang="en-IN" dirty="0"/>
                        <a:t>Mean of Squares </a:t>
                      </a:r>
                    </a:p>
                  </a:txBody>
                  <a:tcPr/>
                </a:tc>
                <a:tc>
                  <a:txBody>
                    <a:bodyPr/>
                    <a:lstStyle/>
                    <a:p>
                      <a:r>
                        <a:rPr lang="en-IN" dirty="0"/>
                        <a:t>F</a:t>
                      </a:r>
                      <a:r>
                        <a:rPr lang="en-IN" baseline="0" dirty="0"/>
                        <a:t> Ratio</a:t>
                      </a:r>
                      <a:endParaRPr lang="en-IN" dirty="0"/>
                    </a:p>
                  </a:txBody>
                  <a:tcPr/>
                </a:tc>
                <a:tc>
                  <a:txBody>
                    <a:bodyPr/>
                    <a:lstStyle/>
                    <a:p>
                      <a:r>
                        <a:rPr lang="en-IN" dirty="0"/>
                        <a:t>F</a:t>
                      </a:r>
                      <a:r>
                        <a:rPr lang="en-IN" baseline="0" dirty="0"/>
                        <a:t> critical for 5% level </a:t>
                      </a:r>
                      <a:endParaRPr lang="en-IN" dirty="0"/>
                    </a:p>
                  </a:txBody>
                  <a:tcPr/>
                </a:tc>
                <a:extLst>
                  <a:ext uri="{0D108BD9-81ED-4DB2-BD59-A6C34878D82A}">
                    <a16:rowId xmlns:a16="http://schemas.microsoft.com/office/drawing/2014/main" val="10000"/>
                  </a:ext>
                </a:extLst>
              </a:tr>
              <a:tr h="370840">
                <a:tc>
                  <a:txBody>
                    <a:bodyPr/>
                    <a:lstStyle/>
                    <a:p>
                      <a:r>
                        <a:rPr lang="en-IN" dirty="0"/>
                        <a:t>Between Sample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SSB = 129700 </a:t>
                      </a:r>
                      <a:endParaRPr lang="en-IN" dirty="0">
                        <a:sym typeface="Symbol" panose="05050102010706020507" pitchFamily="18" charset="2"/>
                      </a:endParaRPr>
                    </a:p>
                    <a:p>
                      <a:endParaRPr lang="en-IN" dirty="0"/>
                    </a:p>
                  </a:txBody>
                  <a:tcPr/>
                </a:tc>
                <a:tc>
                  <a:txBody>
                    <a:bodyPr/>
                    <a:lstStyle/>
                    <a:p>
                      <a:r>
                        <a:rPr lang="en-IN" dirty="0"/>
                        <a:t>K-1</a:t>
                      </a:r>
                      <a:r>
                        <a:rPr lang="en-IN" baseline="0" dirty="0"/>
                        <a:t> = 5</a:t>
                      </a:r>
                      <a:endParaRPr lang="en-IN" dirty="0"/>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dirty="0"/>
                        <a:t>129700</a:t>
                      </a:r>
                      <a:r>
                        <a:rPr lang="en-IN" baseline="0" dirty="0"/>
                        <a:t>/5  = 25940</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dirty="0"/>
                        <a:t>4 / 2.67 =1.5</a:t>
                      </a:r>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F(5,13) =3.68</a:t>
                      </a:r>
                    </a:p>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H0 accepted </a:t>
                      </a:r>
                      <a:endParaRPr lang="en-IN" dirty="0"/>
                    </a:p>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70840">
                <a:tc>
                  <a:txBody>
                    <a:bodyPr/>
                    <a:lstStyle/>
                    <a:p>
                      <a:r>
                        <a:rPr lang="en-IN" dirty="0"/>
                        <a:t>With in sample </a:t>
                      </a:r>
                    </a:p>
                  </a:txBody>
                  <a:tcPr/>
                </a:tc>
                <a:tc>
                  <a:txBody>
                    <a:bodyPr/>
                    <a:lstStyle/>
                    <a:p>
                      <a:pPr algn="just"/>
                      <a:r>
                        <a:rPr lang="en-IN" dirty="0"/>
                        <a:t>SSW</a:t>
                      </a:r>
                      <a:r>
                        <a:rPr lang="en-IN" baseline="0" dirty="0"/>
                        <a:t> = </a:t>
                      </a:r>
                      <a:r>
                        <a:rPr lang="en-IN" dirty="0"/>
                        <a:t>924950 </a:t>
                      </a:r>
                    </a:p>
                  </a:txBody>
                  <a:tcPr/>
                </a:tc>
                <a:tc>
                  <a:txBody>
                    <a:bodyPr/>
                    <a:lstStyle/>
                    <a:p>
                      <a:r>
                        <a:rPr lang="en-IN" dirty="0"/>
                        <a:t>N-K = 13</a:t>
                      </a: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924950/13 =71150</a:t>
                      </a:r>
                      <a:endParaRPr lang="en-IN" dirty="0"/>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baseline="0" dirty="0"/>
                        <a:t>71150/25940 = 2.74</a:t>
                      </a:r>
                      <a:endParaRPr lang="en-IN" dirty="0"/>
                    </a:p>
                    <a:p>
                      <a:pPr marL="0" marR="0" lvl="0" indent="0" algn="l" defTabSz="914400" rtl="0" eaLnBrk="1" fontAlgn="b" latinLnBrk="0" hangingPunct="1">
                        <a:lnSpc>
                          <a:spcPct val="100000"/>
                        </a:lnSpc>
                        <a:spcBef>
                          <a:spcPts val="0"/>
                        </a:spcBef>
                        <a:spcAft>
                          <a:spcPts val="0"/>
                        </a:spcAft>
                        <a:buClrTx/>
                        <a:buSzTx/>
                        <a:buFontTx/>
                        <a:buNone/>
                        <a:tabLst/>
                        <a:defRPr/>
                      </a:pPr>
                      <a:endParaRPr lang="en-IN" dirty="0"/>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2"/>
                  </a:ext>
                </a:extLst>
              </a:tr>
              <a:tr h="370840">
                <a:tc>
                  <a:txBody>
                    <a:bodyPr/>
                    <a:lstStyle/>
                    <a:p>
                      <a:r>
                        <a:rPr lang="en-IN" dirty="0"/>
                        <a:t>Total </a:t>
                      </a:r>
                    </a:p>
                  </a:txBody>
                  <a:tcPr/>
                </a:tc>
                <a:tc>
                  <a:txBody>
                    <a:bodyPr/>
                    <a:lstStyle/>
                    <a:p>
                      <a:r>
                        <a:rPr lang="en-IN" dirty="0"/>
                        <a:t>1054650</a:t>
                      </a:r>
                    </a:p>
                  </a:txBody>
                  <a:tcPr/>
                </a:tc>
                <a:tc>
                  <a:txBody>
                    <a:bodyPr/>
                    <a:lstStyle/>
                    <a:p>
                      <a:r>
                        <a:rPr lang="en-IN" dirty="0"/>
                        <a:t>N-1</a:t>
                      </a:r>
                      <a:r>
                        <a:rPr lang="en-IN" baseline="0" dirty="0"/>
                        <a:t> =17</a:t>
                      </a:r>
                      <a:endParaRPr lang="en-IN" dirty="0"/>
                    </a:p>
                  </a:txBody>
                  <a:tcPr/>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a:solidFill>
                          <a:schemeClr val="dk1"/>
                        </a:solidFill>
                        <a:latin typeface="+mn-lt"/>
                        <a:ea typeface="+mn-ea"/>
                        <a:cs typeface="+mn-cs"/>
                      </a:endParaRPr>
                    </a:p>
                  </a:txBody>
                  <a:tcPr marL="9525" marR="9525" marT="9525" marB="0" anchor="b"/>
                </a:tc>
                <a:tc>
                  <a:txBody>
                    <a:bodyPr/>
                    <a:lstStyle/>
                    <a:p>
                      <a:pPr marL="0" algn="l" defTabSz="914400" rtl="0" eaLnBrk="1" fontAlgn="b" latinLnBrk="0" hangingPunct="1"/>
                      <a:endParaRPr lang="en-IN" sz="18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15ED18F9-B587-B1A1-34E7-F93E5ECB92EB}"/>
              </a:ext>
            </a:extLst>
          </p:cNvPr>
          <p:cNvSpPr txBox="1"/>
          <p:nvPr/>
        </p:nvSpPr>
        <p:spPr>
          <a:xfrm>
            <a:off x="696686" y="4775200"/>
            <a:ext cx="11160034" cy="1015663"/>
          </a:xfrm>
          <a:prstGeom prst="rect">
            <a:avLst/>
          </a:prstGeom>
          <a:noFill/>
        </p:spPr>
        <p:txBody>
          <a:bodyPr wrap="square" rtlCol="0">
            <a:spAutoFit/>
          </a:bodyPr>
          <a:lstStyle/>
          <a:p>
            <a:r>
              <a:rPr lang="en-IN" sz="2000" dirty="0"/>
              <a:t>we do not reject H</a:t>
            </a:r>
            <a:r>
              <a:rPr lang="en-IN" sz="2000" baseline="-25000" dirty="0"/>
              <a:t>0</a:t>
            </a:r>
            <a:r>
              <a:rPr lang="en-IN" sz="2000" dirty="0"/>
              <a:t> because 1.395 &lt; 3.68. We do not have statistically significant evidence at a =0.05 to show that there is a difference in mean calcium intake in patients with normal bone density as compared to osteopenia and </a:t>
            </a:r>
            <a:r>
              <a:rPr lang="en-IN" sz="2000" dirty="0" err="1"/>
              <a:t>osterporosis</a:t>
            </a:r>
            <a:r>
              <a:rPr lang="en-IN" sz="2000" dirty="0"/>
              <a:t>.</a:t>
            </a:r>
          </a:p>
        </p:txBody>
      </p:sp>
    </p:spTree>
    <p:extLst>
      <p:ext uri="{BB962C8B-B14F-4D97-AF65-F5344CB8AC3E}">
        <p14:creationId xmlns:p14="http://schemas.microsoft.com/office/powerpoint/2010/main" val="309296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A0D4-5363-0420-F6D7-FD988B51DFD6}"/>
              </a:ext>
            </a:extLst>
          </p:cNvPr>
          <p:cNvSpPr txBox="1"/>
          <p:nvPr/>
        </p:nvSpPr>
        <p:spPr>
          <a:xfrm>
            <a:off x="2522071" y="274195"/>
            <a:ext cx="7344228" cy="1077218"/>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7159ECC1-896B-1E93-B4E7-1692B7D4D781}"/>
              </a:ext>
            </a:extLst>
          </p:cNvPr>
          <p:cNvSpPr txBox="1"/>
          <p:nvPr/>
        </p:nvSpPr>
        <p:spPr>
          <a:xfrm>
            <a:off x="690716" y="733246"/>
            <a:ext cx="10810567" cy="6124754"/>
          </a:xfrm>
          <a:prstGeom prst="rect">
            <a:avLst/>
          </a:prstGeom>
          <a:noFill/>
        </p:spPr>
        <p:txBody>
          <a:bodyPr wrap="square" rtlCol="0">
            <a:spAutoFit/>
          </a:bodyPr>
          <a:lstStyle/>
          <a:p>
            <a:r>
              <a:rPr lang="en-IN" sz="2800" dirty="0"/>
              <a:t>Used to determine the effect of two nominal predictor variables on a continuous outcome variable </a:t>
            </a:r>
          </a:p>
          <a:p>
            <a:r>
              <a:rPr lang="en-IN" sz="2800" dirty="0"/>
              <a:t>It analyses the effect of the independent variables on the expected outcome along with their relationship to the outcome </a:t>
            </a:r>
            <a:r>
              <a:rPr lang="en-IN" sz="2800" dirty="0" err="1"/>
              <a:t>itselt</a:t>
            </a:r>
            <a:r>
              <a:rPr lang="en-IN" sz="2800" dirty="0"/>
              <a:t>.</a:t>
            </a:r>
          </a:p>
          <a:p>
            <a:r>
              <a:rPr lang="en-IN" sz="2800" dirty="0"/>
              <a:t>Ex. Comparing the employee productivity based on the working hours and working conditions.  </a:t>
            </a:r>
          </a:p>
          <a:p>
            <a:endParaRPr lang="en-IN" sz="2800" dirty="0"/>
          </a:p>
          <a:p>
            <a:r>
              <a:rPr lang="en-IN" sz="2800" dirty="0"/>
              <a:t>Assumptions of ANOVA</a:t>
            </a:r>
          </a:p>
          <a:p>
            <a:pPr marL="457200" indent="-457200">
              <a:buFont typeface="Wingdings" panose="05000000000000000000" pitchFamily="2" charset="2"/>
              <a:buChar char="ü"/>
            </a:pPr>
            <a:r>
              <a:rPr lang="en-IN" sz="2800" dirty="0"/>
              <a:t>The sample are independent and selected randomly </a:t>
            </a:r>
          </a:p>
          <a:p>
            <a:pPr marL="457200" indent="-457200">
              <a:buFont typeface="Wingdings" panose="05000000000000000000" pitchFamily="2" charset="2"/>
              <a:buChar char="ü"/>
            </a:pPr>
            <a:r>
              <a:rPr lang="en-IN" sz="2800" dirty="0"/>
              <a:t>Parent population from which samples are taken is of normal distribution </a:t>
            </a:r>
          </a:p>
          <a:p>
            <a:pPr marL="457200" indent="-457200">
              <a:buFont typeface="Wingdings" panose="05000000000000000000" pitchFamily="2" charset="2"/>
              <a:buChar char="ü"/>
            </a:pPr>
            <a:r>
              <a:rPr lang="en-IN" sz="2800" dirty="0"/>
              <a:t>Various treatment and environmental effects are additive in nature </a:t>
            </a:r>
          </a:p>
          <a:p>
            <a:pPr marL="457200" indent="-457200">
              <a:buFont typeface="Wingdings" panose="05000000000000000000" pitchFamily="2" charset="2"/>
              <a:buChar char="ü"/>
            </a:pPr>
            <a:r>
              <a:rPr lang="en-IN" sz="2800" dirty="0"/>
              <a:t>The experimental errors are distributed normally with mean zero and variance </a:t>
            </a:r>
            <a:r>
              <a:rPr lang="en-IN" sz="2800" dirty="0">
                <a:sym typeface="Symbol" panose="05050102010706020507" pitchFamily="18" charset="2"/>
              </a:rPr>
              <a:t></a:t>
            </a:r>
            <a:r>
              <a:rPr lang="en-IN" sz="2800" baseline="30000" dirty="0">
                <a:sym typeface="Symbol" panose="05050102010706020507" pitchFamily="18" charset="2"/>
              </a:rPr>
              <a:t>2</a:t>
            </a:r>
            <a:endParaRPr lang="en-IN" sz="2800" dirty="0"/>
          </a:p>
        </p:txBody>
      </p:sp>
    </p:spTree>
    <p:extLst>
      <p:ext uri="{BB962C8B-B14F-4D97-AF65-F5344CB8AC3E}">
        <p14:creationId xmlns:p14="http://schemas.microsoft.com/office/powerpoint/2010/main" val="3537887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A0D4-5363-0420-F6D7-FD988B51DFD6}"/>
              </a:ext>
            </a:extLst>
          </p:cNvPr>
          <p:cNvSpPr txBox="1"/>
          <p:nvPr/>
        </p:nvSpPr>
        <p:spPr>
          <a:xfrm>
            <a:off x="2522071" y="274195"/>
            <a:ext cx="7344228" cy="1077218"/>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9ECC1-896B-1E93-B4E7-1692B7D4D781}"/>
                  </a:ext>
                </a:extLst>
              </p:cNvPr>
              <p:cNvSpPr txBox="1"/>
              <p:nvPr/>
            </p:nvSpPr>
            <p:spPr>
              <a:xfrm>
                <a:off x="690716" y="733246"/>
                <a:ext cx="10810567" cy="4213526"/>
              </a:xfrm>
              <a:prstGeom prst="rect">
                <a:avLst/>
              </a:prstGeom>
              <a:noFill/>
            </p:spPr>
            <p:txBody>
              <a:bodyPr wrap="square" rtlCol="0">
                <a:spAutoFit/>
              </a:bodyPr>
              <a:lstStyle/>
              <a:p>
                <a:r>
                  <a:rPr lang="en-IN" sz="2800" dirty="0"/>
                  <a:t>ANOVA compares variance by means of F ratio </a:t>
                </a:r>
              </a:p>
              <a:p>
                <a:r>
                  <a:rPr lang="en-IN" sz="2800" dirty="0"/>
                  <a:t>F =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𝑏𝑒𝑡𝑤𝑒𝑒𝑛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𝑠𝑎𝑚𝑝𝑒𝑙𝑠</m:t>
                        </m:r>
                        <m:r>
                          <a:rPr lang="en-IN" sz="2800" b="0" i="1" smtClean="0">
                            <a:latin typeface="Cambria Math" panose="02040503050406030204" pitchFamily="18" charset="0"/>
                          </a:rPr>
                          <m:t> </m:t>
                        </m:r>
                      </m:num>
                      <m:den>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𝑤𝑖𝑡h𝑖𝑛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𝑠𝑎𝑚𝑝𝑙𝑒</m:t>
                        </m:r>
                        <m:r>
                          <a:rPr lang="en-IN" sz="2800" b="0" i="1" smtClean="0">
                            <a:latin typeface="Cambria Math" panose="02040503050406030204" pitchFamily="18" charset="0"/>
                          </a:rPr>
                          <m:t> </m:t>
                        </m:r>
                      </m:den>
                    </m:f>
                  </m:oMath>
                </a14:m>
                <a:endParaRPr lang="en-IN" sz="2800" dirty="0"/>
              </a:p>
              <a:p>
                <a:r>
                  <a:rPr lang="en-IN" sz="2800" dirty="0"/>
                  <a:t>It again depends on experimental design </a:t>
                </a:r>
              </a:p>
              <a:p>
                <a:r>
                  <a:rPr lang="en-IN" sz="2800" dirty="0">
                    <a:solidFill>
                      <a:srgbClr val="FF0000"/>
                    </a:solidFill>
                  </a:rPr>
                  <a:t>Null hypothesis </a:t>
                </a:r>
              </a:p>
              <a:p>
                <a:r>
                  <a:rPr lang="en-IN" sz="2800" dirty="0"/>
                  <a:t>H</a:t>
                </a:r>
                <a:r>
                  <a:rPr lang="en-IN" sz="2800" baseline="-25000" dirty="0"/>
                  <a:t>0</a:t>
                </a:r>
                <a:r>
                  <a:rPr lang="en-IN" sz="2800" dirty="0"/>
                  <a:t> All population means are same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is greater than F-critical values we are likely to reject the null hypothesis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lesser than the F critical value, then the </a:t>
                </a:r>
                <a:r>
                  <a:rPr lang="en-IN" sz="2800" dirty="0" err="1"/>
                  <a:t>nuyll</a:t>
                </a:r>
                <a:r>
                  <a:rPr lang="en-IN" sz="2800" dirty="0"/>
                  <a:t> hypothesis is accepted. </a:t>
                </a:r>
              </a:p>
            </p:txBody>
          </p:sp>
        </mc:Choice>
        <mc:Fallback xmlns="">
          <p:sp>
            <p:nvSpPr>
              <p:cNvPr id="7" name="TextBox 6">
                <a:extLst>
                  <a:ext uri="{FF2B5EF4-FFF2-40B4-BE49-F238E27FC236}">
                    <a16:creationId xmlns:a16="http://schemas.microsoft.com/office/drawing/2014/main" id="{7159ECC1-896B-1E93-B4E7-1692B7D4D781}"/>
                  </a:ext>
                </a:extLst>
              </p:cNvPr>
              <p:cNvSpPr txBox="1">
                <a:spLocks noRot="1" noChangeAspect="1" noMove="1" noResize="1" noEditPoints="1" noAdjustHandles="1" noChangeArrowheads="1" noChangeShapeType="1" noTextEdit="1"/>
              </p:cNvSpPr>
              <p:nvPr/>
            </p:nvSpPr>
            <p:spPr>
              <a:xfrm>
                <a:off x="690716" y="733246"/>
                <a:ext cx="10810567" cy="4213526"/>
              </a:xfrm>
              <a:prstGeom prst="rect">
                <a:avLst/>
              </a:prstGeom>
              <a:blipFill>
                <a:blip r:embed="rId3"/>
                <a:stretch>
                  <a:fillRect l="-1127" t="-1302" b="-3184"/>
                </a:stretch>
              </a:blipFill>
            </p:spPr>
            <p:txBody>
              <a:bodyPr/>
              <a:lstStyle/>
              <a:p>
                <a:r>
                  <a:rPr lang="en-IN">
                    <a:noFill/>
                  </a:rPr>
                  <a:t> </a:t>
                </a:r>
              </a:p>
            </p:txBody>
          </p:sp>
        </mc:Fallback>
      </mc:AlternateContent>
    </p:spTree>
    <p:extLst>
      <p:ext uri="{BB962C8B-B14F-4D97-AF65-F5344CB8AC3E}">
        <p14:creationId xmlns:p14="http://schemas.microsoft.com/office/powerpoint/2010/main" val="4046273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A0D4-5363-0420-F6D7-FD988B51DFD6}"/>
              </a:ext>
            </a:extLst>
          </p:cNvPr>
          <p:cNvSpPr txBox="1"/>
          <p:nvPr/>
        </p:nvSpPr>
        <p:spPr>
          <a:xfrm>
            <a:off x="2522071" y="274195"/>
            <a:ext cx="7344228" cy="1077218"/>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9ECC1-896B-1E93-B4E7-1692B7D4D781}"/>
                  </a:ext>
                </a:extLst>
              </p:cNvPr>
              <p:cNvSpPr txBox="1"/>
              <p:nvPr/>
            </p:nvSpPr>
            <p:spPr>
              <a:xfrm>
                <a:off x="690716" y="733246"/>
                <a:ext cx="10810567" cy="4213526"/>
              </a:xfrm>
              <a:prstGeom prst="rect">
                <a:avLst/>
              </a:prstGeom>
              <a:noFill/>
            </p:spPr>
            <p:txBody>
              <a:bodyPr wrap="square" rtlCol="0">
                <a:spAutoFit/>
              </a:bodyPr>
              <a:lstStyle/>
              <a:p>
                <a:r>
                  <a:rPr lang="en-IN" sz="2800" dirty="0"/>
                  <a:t>ANOVA compares variance by means of F ratio </a:t>
                </a:r>
              </a:p>
              <a:p>
                <a:r>
                  <a:rPr lang="en-IN" sz="2800" dirty="0"/>
                  <a:t>F =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𝑏𝑒𝑡𝑤𝑒𝑒𝑛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𝑠𝑎𝑚𝑝𝑒𝑙𝑠</m:t>
                        </m:r>
                        <m:r>
                          <a:rPr lang="en-IN" sz="2800" b="0" i="1" smtClean="0">
                            <a:latin typeface="Cambria Math" panose="02040503050406030204" pitchFamily="18" charset="0"/>
                          </a:rPr>
                          <m:t> </m:t>
                        </m:r>
                      </m:num>
                      <m:den>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𝑤𝑖𝑡h𝑖𝑛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𝑠𝑎𝑚𝑝𝑙𝑒</m:t>
                        </m:r>
                        <m:r>
                          <a:rPr lang="en-IN" sz="2800" b="0" i="1" smtClean="0">
                            <a:latin typeface="Cambria Math" panose="02040503050406030204" pitchFamily="18" charset="0"/>
                          </a:rPr>
                          <m:t> </m:t>
                        </m:r>
                      </m:den>
                    </m:f>
                  </m:oMath>
                </a14:m>
                <a:endParaRPr lang="en-IN" sz="2800" dirty="0"/>
              </a:p>
              <a:p>
                <a:r>
                  <a:rPr lang="en-IN" sz="2800" dirty="0"/>
                  <a:t>It again depends on experimental design </a:t>
                </a:r>
              </a:p>
              <a:p>
                <a:r>
                  <a:rPr lang="en-IN" sz="2800" dirty="0">
                    <a:solidFill>
                      <a:srgbClr val="FF0000"/>
                    </a:solidFill>
                  </a:rPr>
                  <a:t>Null hypothesis </a:t>
                </a:r>
              </a:p>
              <a:p>
                <a:r>
                  <a:rPr lang="en-IN" sz="2800" dirty="0"/>
                  <a:t>H</a:t>
                </a:r>
                <a:r>
                  <a:rPr lang="en-IN" sz="2800" baseline="-25000" dirty="0"/>
                  <a:t>0</a:t>
                </a:r>
                <a:r>
                  <a:rPr lang="en-IN" sz="2800" dirty="0"/>
                  <a:t> All population means are same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is greater than F-critical values we are likely to reject the null hypothesis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lesser than the F critical value, then the </a:t>
                </a:r>
                <a:r>
                  <a:rPr lang="en-IN" sz="2800" dirty="0" err="1"/>
                  <a:t>nuyll</a:t>
                </a:r>
                <a:r>
                  <a:rPr lang="en-IN" sz="2800" dirty="0"/>
                  <a:t> hypothesis is accepted. </a:t>
                </a:r>
              </a:p>
            </p:txBody>
          </p:sp>
        </mc:Choice>
        <mc:Fallback xmlns="">
          <p:sp>
            <p:nvSpPr>
              <p:cNvPr id="7" name="TextBox 6">
                <a:extLst>
                  <a:ext uri="{FF2B5EF4-FFF2-40B4-BE49-F238E27FC236}">
                    <a16:creationId xmlns:a16="http://schemas.microsoft.com/office/drawing/2014/main" id="{7159ECC1-896B-1E93-B4E7-1692B7D4D781}"/>
                  </a:ext>
                </a:extLst>
              </p:cNvPr>
              <p:cNvSpPr txBox="1">
                <a:spLocks noRot="1" noChangeAspect="1" noMove="1" noResize="1" noEditPoints="1" noAdjustHandles="1" noChangeArrowheads="1" noChangeShapeType="1" noTextEdit="1"/>
              </p:cNvSpPr>
              <p:nvPr/>
            </p:nvSpPr>
            <p:spPr>
              <a:xfrm>
                <a:off x="690716" y="733246"/>
                <a:ext cx="10810567" cy="4213526"/>
              </a:xfrm>
              <a:prstGeom prst="rect">
                <a:avLst/>
              </a:prstGeom>
              <a:blipFill>
                <a:blip r:embed="rId3"/>
                <a:stretch>
                  <a:fillRect l="-1127" t="-1302" b="-3184"/>
                </a:stretch>
              </a:blipFill>
            </p:spPr>
            <p:txBody>
              <a:bodyPr/>
              <a:lstStyle/>
              <a:p>
                <a:r>
                  <a:rPr lang="en-IN">
                    <a:noFill/>
                  </a:rPr>
                  <a:t> </a:t>
                </a:r>
              </a:p>
            </p:txBody>
          </p:sp>
        </mc:Fallback>
      </mc:AlternateContent>
    </p:spTree>
    <p:extLst>
      <p:ext uri="{BB962C8B-B14F-4D97-AF65-F5344CB8AC3E}">
        <p14:creationId xmlns:p14="http://schemas.microsoft.com/office/powerpoint/2010/main" val="1587431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A0D4-5363-0420-F6D7-FD988B51DFD6}"/>
              </a:ext>
            </a:extLst>
          </p:cNvPr>
          <p:cNvSpPr txBox="1"/>
          <p:nvPr/>
        </p:nvSpPr>
        <p:spPr>
          <a:xfrm>
            <a:off x="2522071" y="274195"/>
            <a:ext cx="7344228" cy="1077218"/>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a:p>
            <a:pPr algn="ctr"/>
            <a:r>
              <a:rPr lang="en-IN" sz="3200" dirty="0"/>
              <a:t> </a:t>
            </a:r>
            <a:endParaRPr lang="en-US" sz="3200" dirty="0">
              <a:latin typeface="Brush Script MT" panose="03060802040406070304" pitchFamily="66" charset="0"/>
              <a:ea typeface="Segoe UI"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9ECC1-896B-1E93-B4E7-1692B7D4D781}"/>
                  </a:ext>
                </a:extLst>
              </p:cNvPr>
              <p:cNvSpPr txBox="1"/>
              <p:nvPr/>
            </p:nvSpPr>
            <p:spPr>
              <a:xfrm>
                <a:off x="690716" y="733246"/>
                <a:ext cx="10810567" cy="4213526"/>
              </a:xfrm>
              <a:prstGeom prst="rect">
                <a:avLst/>
              </a:prstGeom>
              <a:noFill/>
            </p:spPr>
            <p:txBody>
              <a:bodyPr wrap="square" rtlCol="0">
                <a:spAutoFit/>
              </a:bodyPr>
              <a:lstStyle/>
              <a:p>
                <a:r>
                  <a:rPr lang="en-IN" sz="2800" dirty="0"/>
                  <a:t>ANOVA compares variance by means of F ratio </a:t>
                </a:r>
              </a:p>
              <a:p>
                <a:r>
                  <a:rPr lang="en-IN" sz="2800" dirty="0"/>
                  <a:t>F =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𝑏𝑒𝑡𝑤𝑒𝑒𝑛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𝑠𝑎𝑚𝑝𝑒𝑙𝑠</m:t>
                        </m:r>
                        <m:r>
                          <a:rPr lang="en-IN" sz="2800" b="0" i="1" smtClean="0">
                            <a:latin typeface="Cambria Math" panose="02040503050406030204" pitchFamily="18" charset="0"/>
                          </a:rPr>
                          <m:t> </m:t>
                        </m:r>
                      </m:num>
                      <m:den>
                        <m:r>
                          <a:rPr lang="en-IN" sz="2800" b="0" i="1" smtClean="0">
                            <a:latin typeface="Cambria Math" panose="02040503050406030204" pitchFamily="18" charset="0"/>
                          </a:rPr>
                          <m:t>𝑉𝑎𝑟𝑖𝑎𝑛𝑐𝑒</m:t>
                        </m:r>
                        <m:r>
                          <a:rPr lang="en-IN" sz="2800" b="0" i="1" smtClean="0">
                            <a:latin typeface="Cambria Math" panose="02040503050406030204" pitchFamily="18" charset="0"/>
                          </a:rPr>
                          <m:t> </m:t>
                        </m:r>
                        <m:r>
                          <a:rPr lang="en-IN" sz="2800" b="0" i="1" smtClean="0">
                            <a:latin typeface="Cambria Math" panose="02040503050406030204" pitchFamily="18" charset="0"/>
                          </a:rPr>
                          <m:t>𝑤𝑖𝑡h𝑖𝑛</m:t>
                        </m:r>
                        <m:r>
                          <a:rPr lang="en-IN" sz="2800" b="0" i="1" smtClean="0">
                            <a:latin typeface="Cambria Math" panose="02040503050406030204" pitchFamily="18" charset="0"/>
                          </a:rPr>
                          <m:t> </m:t>
                        </m:r>
                        <m:r>
                          <a:rPr lang="en-IN" sz="2800" b="0" i="1" smtClean="0">
                            <a:latin typeface="Cambria Math" panose="02040503050406030204" pitchFamily="18" charset="0"/>
                          </a:rPr>
                          <m:t>𝑠𝑎𝑚𝑝𝑙𝑒</m:t>
                        </m:r>
                        <m:r>
                          <a:rPr lang="en-IN" sz="2800" b="0" i="1" smtClean="0">
                            <a:latin typeface="Cambria Math" panose="02040503050406030204" pitchFamily="18" charset="0"/>
                          </a:rPr>
                          <m:t> </m:t>
                        </m:r>
                      </m:den>
                    </m:f>
                  </m:oMath>
                </a14:m>
                <a:endParaRPr lang="en-IN" sz="2800" dirty="0"/>
              </a:p>
              <a:p>
                <a:r>
                  <a:rPr lang="en-IN" sz="2800" dirty="0"/>
                  <a:t>It again depends on experimental design </a:t>
                </a:r>
              </a:p>
              <a:p>
                <a:r>
                  <a:rPr lang="en-IN" sz="2800" dirty="0">
                    <a:solidFill>
                      <a:srgbClr val="FF0000"/>
                    </a:solidFill>
                  </a:rPr>
                  <a:t>Null hypothesis </a:t>
                </a:r>
              </a:p>
              <a:p>
                <a:r>
                  <a:rPr lang="en-IN" sz="2800" dirty="0"/>
                  <a:t>H</a:t>
                </a:r>
                <a:r>
                  <a:rPr lang="en-IN" sz="2800" baseline="-25000" dirty="0"/>
                  <a:t>0</a:t>
                </a:r>
                <a:r>
                  <a:rPr lang="en-IN" sz="2800" dirty="0"/>
                  <a:t> All population means are same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is greater than F-critical values we are likely to reject the null hypothesis </a:t>
                </a:r>
              </a:p>
              <a:p>
                <a:pPr marL="457200" indent="-457200">
                  <a:buFont typeface="Wingdings" panose="05000000000000000000" pitchFamily="2" charset="2"/>
                  <a:buChar char="ü"/>
                </a:pPr>
                <a:r>
                  <a:rPr lang="en-IN" sz="2800" dirty="0"/>
                  <a:t>If the computed F</a:t>
                </a:r>
                <a:r>
                  <a:rPr lang="en-IN" sz="2800" baseline="-25000" dirty="0"/>
                  <a:t>c</a:t>
                </a:r>
                <a:r>
                  <a:rPr lang="en-IN" sz="2800" dirty="0"/>
                  <a:t> lesser than the F critical value, then the </a:t>
                </a:r>
                <a:r>
                  <a:rPr lang="en-IN" sz="2800" dirty="0" err="1"/>
                  <a:t>nuyll</a:t>
                </a:r>
                <a:r>
                  <a:rPr lang="en-IN" sz="2800" dirty="0"/>
                  <a:t> hypothesis is accepted. </a:t>
                </a:r>
              </a:p>
            </p:txBody>
          </p:sp>
        </mc:Choice>
        <mc:Fallback xmlns="">
          <p:sp>
            <p:nvSpPr>
              <p:cNvPr id="7" name="TextBox 6">
                <a:extLst>
                  <a:ext uri="{FF2B5EF4-FFF2-40B4-BE49-F238E27FC236}">
                    <a16:creationId xmlns:a16="http://schemas.microsoft.com/office/drawing/2014/main" id="{7159ECC1-896B-1E93-B4E7-1692B7D4D781}"/>
                  </a:ext>
                </a:extLst>
              </p:cNvPr>
              <p:cNvSpPr txBox="1">
                <a:spLocks noRot="1" noChangeAspect="1" noMove="1" noResize="1" noEditPoints="1" noAdjustHandles="1" noChangeArrowheads="1" noChangeShapeType="1" noTextEdit="1"/>
              </p:cNvSpPr>
              <p:nvPr/>
            </p:nvSpPr>
            <p:spPr>
              <a:xfrm>
                <a:off x="690716" y="733246"/>
                <a:ext cx="10810567" cy="4213526"/>
              </a:xfrm>
              <a:prstGeom prst="rect">
                <a:avLst/>
              </a:prstGeom>
              <a:blipFill>
                <a:blip r:embed="rId3"/>
                <a:stretch>
                  <a:fillRect l="-1127" t="-1302" b="-3184"/>
                </a:stretch>
              </a:blipFill>
            </p:spPr>
            <p:txBody>
              <a:bodyPr/>
              <a:lstStyle/>
              <a:p>
                <a:r>
                  <a:rPr lang="en-IN">
                    <a:noFill/>
                  </a:rPr>
                  <a:t> </a:t>
                </a:r>
              </a:p>
            </p:txBody>
          </p:sp>
        </mc:Fallback>
      </mc:AlternateContent>
    </p:spTree>
    <p:extLst>
      <p:ext uri="{BB962C8B-B14F-4D97-AF65-F5344CB8AC3E}">
        <p14:creationId xmlns:p14="http://schemas.microsoft.com/office/powerpoint/2010/main" val="10162430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22071" y="274195"/>
            <a:ext cx="7344228" cy="584775"/>
          </a:xfrm>
          <a:prstGeom prst="rect">
            <a:avLst/>
          </a:prstGeom>
          <a:noFill/>
        </p:spPr>
        <p:txBody>
          <a:bodyPr wrap="square" rtlCol="0">
            <a:spAutoFit/>
          </a:bodyPr>
          <a:lstStyle/>
          <a:p>
            <a:pPr algn="ctr"/>
            <a:r>
              <a:rPr lang="en-IN" sz="3200" dirty="0"/>
              <a:t>ANOVA-Problems- Two Way   </a:t>
            </a:r>
            <a:endParaRPr lang="en-US" sz="3200" dirty="0">
              <a:latin typeface="Brush Script MT" panose="03060802040406070304" pitchFamily="66" charset="0"/>
              <a:ea typeface="Segoe UI" pitchFamily="34" charset="0"/>
              <a:cs typeface="Segoe UI Light" panose="020B0502040204020203" pitchFamily="34" charset="0"/>
            </a:endParaRPr>
          </a:p>
        </p:txBody>
      </p:sp>
      <p:sp>
        <p:nvSpPr>
          <p:cNvPr id="10" name="TextBox 9"/>
          <p:cNvSpPr txBox="1"/>
          <p:nvPr/>
        </p:nvSpPr>
        <p:spPr>
          <a:xfrm>
            <a:off x="294641" y="1151639"/>
            <a:ext cx="11562079" cy="830997"/>
          </a:xfrm>
          <a:prstGeom prst="rect">
            <a:avLst/>
          </a:prstGeom>
          <a:noFill/>
        </p:spPr>
        <p:txBody>
          <a:bodyPr wrap="square" rtlCol="0">
            <a:spAutoFit/>
          </a:bodyPr>
          <a:lstStyle/>
          <a:p>
            <a:pPr algn="just"/>
            <a:r>
              <a:rPr lang="en-IN" sz="2400" dirty="0"/>
              <a:t>1. A farmer applied three types of fertilizers on Four separate plots. Two Figure on yield per acre are tabulated bellow </a:t>
            </a:r>
            <a:endParaRPr lang="en-IN" sz="2400" dirty="0">
              <a:solidFill>
                <a:srgbClr val="FF0000"/>
              </a:solidFill>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Helvetica Neue"/>
              </a:rPr>
              <a:t>Using the following data, perform a </a:t>
            </a:r>
            <a:r>
              <a:rPr kumimoji="0" lang="en-US" altLang="en-US" sz="1000" b="0" i="0" u="none" strike="noStrike" cap="none" normalizeH="0" baseline="0" dirty="0" err="1">
                <a:ln>
                  <a:noFill/>
                </a:ln>
                <a:solidFill>
                  <a:srgbClr val="333333"/>
                </a:solidFill>
                <a:effectLst/>
                <a:latin typeface="Helvetica Neue"/>
              </a:rPr>
              <a:t>oneway</a:t>
            </a:r>
            <a:r>
              <a:rPr kumimoji="0" lang="en-US" altLang="en-US" sz="1000" b="0" i="0" u="none" strike="noStrike" cap="none" normalizeH="0" baseline="0" dirty="0">
                <a:ln>
                  <a:noFill/>
                </a:ln>
                <a:solidFill>
                  <a:srgbClr val="333333"/>
                </a:solidFill>
                <a:effectLst/>
                <a:latin typeface="Helvetica Neue"/>
              </a:rPr>
              <a:t> analysis of variance using </a:t>
            </a:r>
            <a:r>
              <a:rPr kumimoji="0" lang="en-US" altLang="en-US" sz="1200" b="0" i="0" u="none" strike="noStrike" cap="none" normalizeH="0" baseline="0" dirty="0">
                <a:ln>
                  <a:noFill/>
                </a:ln>
                <a:solidFill>
                  <a:srgbClr val="333333"/>
                </a:solidFill>
                <a:effectLst/>
                <a:latin typeface="MathJax_Math-italic"/>
              </a:rPr>
              <a:t>α</a:t>
            </a:r>
            <a:r>
              <a:rPr kumimoji="0" lang="en-US" altLang="en-US" sz="1200" b="0" i="0" u="none" strike="noStrike" cap="none" normalizeH="0" baseline="0" dirty="0">
                <a:ln>
                  <a:noFill/>
                </a:ln>
                <a:solidFill>
                  <a:srgbClr val="333333"/>
                </a:solidFill>
                <a:effectLst/>
                <a:latin typeface="MathJax_Main"/>
              </a:rPr>
              <a:t>=.05</a:t>
            </a:r>
            <a:r>
              <a:rPr kumimoji="0" lang="en-US" altLang="en-US" sz="1000" b="0" i="0" u="none" strike="noStrike" cap="none" normalizeH="0" baseline="0" dirty="0">
                <a:ln>
                  <a:noFill/>
                </a:ln>
                <a:solidFill>
                  <a:srgbClr val="333333"/>
                </a:solidFill>
                <a:effectLst/>
                <a:latin typeface="Helvetica Neue"/>
              </a:rPr>
              <a:t>α=.05. Write up the results in APA format.</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nvGraphicFramePr>
        <p:xfrm>
          <a:off x="1738299" y="2131439"/>
          <a:ext cx="81280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endParaRPr lang="en-IN" dirty="0"/>
                    </a:p>
                  </a:txBody>
                  <a:tcPr/>
                </a:tc>
                <a:tc gridSpan="4">
                  <a:txBody>
                    <a:bodyPr/>
                    <a:lstStyle/>
                    <a:p>
                      <a:pPr algn="ctr"/>
                      <a:r>
                        <a:rPr lang="en-IN" dirty="0"/>
                        <a:t>Yield</a:t>
                      </a:r>
                      <a:r>
                        <a:rPr lang="en-IN" baseline="0" dirty="0"/>
                        <a:t> </a:t>
                      </a:r>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dirty="0"/>
                        <a:t>Plots </a:t>
                      </a:r>
                    </a:p>
                    <a:p>
                      <a:r>
                        <a:rPr lang="en-IN" dirty="0"/>
                        <a:t>Fertilizers </a:t>
                      </a:r>
                    </a:p>
                  </a:txBody>
                  <a:tcPr/>
                </a:tc>
                <a:tc>
                  <a:txBody>
                    <a:bodyPr/>
                    <a:lstStyle/>
                    <a:p>
                      <a:pPr algn="ctr"/>
                      <a:r>
                        <a:rPr lang="en-IN" dirty="0"/>
                        <a:t>A </a:t>
                      </a:r>
                    </a:p>
                  </a:txBody>
                  <a:tcPr/>
                </a:tc>
                <a:tc>
                  <a:txBody>
                    <a:bodyPr/>
                    <a:lstStyle/>
                    <a:p>
                      <a:pPr algn="ctr"/>
                      <a:r>
                        <a:rPr lang="en-IN" dirty="0"/>
                        <a:t>B</a:t>
                      </a:r>
                    </a:p>
                  </a:txBody>
                  <a:tcPr/>
                </a:tc>
                <a:tc>
                  <a:txBody>
                    <a:bodyPr/>
                    <a:lstStyle/>
                    <a:p>
                      <a:pPr algn="ctr"/>
                      <a:r>
                        <a:rPr lang="en-IN" dirty="0"/>
                        <a:t>C</a:t>
                      </a:r>
                    </a:p>
                  </a:txBody>
                  <a:tcPr/>
                </a:tc>
                <a:tc>
                  <a:txBody>
                    <a:bodyPr/>
                    <a:lstStyle/>
                    <a:p>
                      <a:pPr algn="ctr"/>
                      <a:r>
                        <a:rPr lang="en-IN" dirty="0"/>
                        <a:t>D</a:t>
                      </a:r>
                    </a:p>
                  </a:txBody>
                  <a:tcPr/>
                </a:tc>
                <a:extLst>
                  <a:ext uri="{0D108BD9-81ED-4DB2-BD59-A6C34878D82A}">
                    <a16:rowId xmlns:a16="http://schemas.microsoft.com/office/drawing/2014/main" val="10001"/>
                  </a:ext>
                </a:extLst>
              </a:tr>
              <a:tr h="370840">
                <a:tc>
                  <a:txBody>
                    <a:bodyPr/>
                    <a:lstStyle/>
                    <a:p>
                      <a:r>
                        <a:rPr lang="en-IN" dirty="0"/>
                        <a:t>Nitrogen</a:t>
                      </a:r>
                    </a:p>
                  </a:txBody>
                  <a:tcPr/>
                </a:tc>
                <a:tc>
                  <a:txBody>
                    <a:bodyPr/>
                    <a:lstStyle/>
                    <a:p>
                      <a:pPr algn="ctr" rtl="0" fontAlgn="ctr"/>
                      <a:r>
                        <a:rPr lang="en-IN" sz="1800" b="1"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1800" b="1" i="0" u="none" strike="noStrike">
                          <a:solidFill>
                            <a:schemeClr val="tx1"/>
                          </a:solidFill>
                          <a:effectLst/>
                          <a:latin typeface="Calibri" panose="020F0502020204030204" pitchFamily="34" charset="0"/>
                        </a:rPr>
                        <a:t>4</a:t>
                      </a:r>
                    </a:p>
                  </a:txBody>
                  <a:tcPr marL="9525" marR="9525" marT="9525" marB="0" anchor="ctr"/>
                </a:tc>
                <a:tc>
                  <a:txBody>
                    <a:bodyPr/>
                    <a:lstStyle/>
                    <a:p>
                      <a:pPr algn="ctr" rtl="0" fontAlgn="ctr"/>
                      <a:r>
                        <a:rPr lang="en-IN" sz="1800" b="1" i="0" u="none" strike="noStrike">
                          <a:solidFill>
                            <a:schemeClr val="tx1"/>
                          </a:solidFill>
                          <a:effectLst/>
                          <a:latin typeface="Calibri" panose="020F0502020204030204" pitchFamily="34" charset="0"/>
                        </a:rPr>
                        <a:t>8</a:t>
                      </a:r>
                    </a:p>
                  </a:txBody>
                  <a:tcPr marL="9525" marR="9525" marT="9525" marB="0" anchor="ctr"/>
                </a:tc>
                <a:tc>
                  <a:txBody>
                    <a:bodyPr/>
                    <a:lstStyle/>
                    <a:p>
                      <a:pPr algn="ctr" rtl="0" fontAlgn="ctr"/>
                      <a:r>
                        <a:rPr lang="en-IN" sz="1800" b="1" i="0" u="none" strike="noStrike">
                          <a:solidFill>
                            <a:schemeClr val="tx1"/>
                          </a:solidFill>
                          <a:effectLst/>
                          <a:latin typeface="Calibri" panose="020F0502020204030204" pitchFamily="34" charset="0"/>
                        </a:rPr>
                        <a:t>6</a:t>
                      </a:r>
                    </a:p>
                  </a:txBody>
                  <a:tcPr marL="9525" marR="9525" marT="9525" marB="0" anchor="ctr"/>
                </a:tc>
                <a:extLst>
                  <a:ext uri="{0D108BD9-81ED-4DB2-BD59-A6C34878D82A}">
                    <a16:rowId xmlns:a16="http://schemas.microsoft.com/office/drawing/2014/main" val="10002"/>
                  </a:ext>
                </a:extLst>
              </a:tr>
              <a:tr h="370840">
                <a:tc>
                  <a:txBody>
                    <a:bodyPr/>
                    <a:lstStyle/>
                    <a:p>
                      <a:r>
                        <a:rPr lang="en-IN" dirty="0"/>
                        <a:t>Potash</a:t>
                      </a:r>
                    </a:p>
                  </a:txBody>
                  <a:tcPr/>
                </a:tc>
                <a:tc>
                  <a:txBody>
                    <a:bodyPr/>
                    <a:lstStyle/>
                    <a:p>
                      <a:pPr algn="ctr" rtl="0" fontAlgn="ctr"/>
                      <a:r>
                        <a:rPr lang="en-IN" sz="1800" b="0" i="0" u="none" strike="noStrike">
                          <a:solidFill>
                            <a:schemeClr val="tx1"/>
                          </a:solidFill>
                          <a:effectLst/>
                          <a:latin typeface="Calibri" panose="020F0502020204030204" pitchFamily="34" charset="0"/>
                        </a:rPr>
                        <a:t>7</a:t>
                      </a:r>
                    </a:p>
                  </a:txBody>
                  <a:tcPr marL="9525" marR="9525" marT="9525" marB="0" anchor="ctr"/>
                </a:tc>
                <a:tc>
                  <a:txBody>
                    <a:bodyPr/>
                    <a:lstStyle/>
                    <a:p>
                      <a:pPr algn="ctr" rtl="0" fontAlgn="ctr"/>
                      <a:r>
                        <a:rPr lang="en-IN" sz="1800" b="0"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1800" b="0" i="0" u="none" strike="noStrike">
                          <a:solidFill>
                            <a:schemeClr val="tx1"/>
                          </a:solidFill>
                          <a:effectLst/>
                          <a:latin typeface="Calibri" panose="020F0502020204030204" pitchFamily="34" charset="0"/>
                        </a:rPr>
                        <a:t>6</a:t>
                      </a:r>
                    </a:p>
                  </a:txBody>
                  <a:tcPr marL="9525" marR="9525" marT="9525" marB="0" anchor="ctr"/>
                </a:tc>
                <a:tc>
                  <a:txBody>
                    <a:bodyPr/>
                    <a:lstStyle/>
                    <a:p>
                      <a:pPr algn="ctr" rtl="0" fontAlgn="ctr"/>
                      <a:r>
                        <a:rPr lang="en-IN" sz="1800" b="0" i="0" u="none" strike="noStrike">
                          <a:solidFill>
                            <a:schemeClr val="tx1"/>
                          </a:solidFill>
                          <a:effectLst/>
                          <a:latin typeface="Calibri" panose="020F0502020204030204" pitchFamily="34" charset="0"/>
                        </a:rPr>
                        <a:t>9</a:t>
                      </a:r>
                    </a:p>
                  </a:txBody>
                  <a:tcPr marL="9525" marR="9525" marT="9525" marB="0" anchor="ctr"/>
                </a:tc>
                <a:extLst>
                  <a:ext uri="{0D108BD9-81ED-4DB2-BD59-A6C34878D82A}">
                    <a16:rowId xmlns:a16="http://schemas.microsoft.com/office/drawing/2014/main" val="10003"/>
                  </a:ext>
                </a:extLst>
              </a:tr>
              <a:tr h="370840">
                <a:tc>
                  <a:txBody>
                    <a:bodyPr/>
                    <a:lstStyle/>
                    <a:p>
                      <a:r>
                        <a:rPr lang="en-IN" dirty="0"/>
                        <a:t>Phosphates</a:t>
                      </a:r>
                    </a:p>
                  </a:txBody>
                  <a:tcPr/>
                </a:tc>
                <a:tc>
                  <a:txBody>
                    <a:bodyPr/>
                    <a:lstStyle/>
                    <a:p>
                      <a:pPr algn="ctr" rtl="0" fontAlgn="ctr"/>
                      <a:r>
                        <a:rPr lang="en-IN" sz="1800" b="0" i="0" u="none" strike="noStrike">
                          <a:solidFill>
                            <a:schemeClr val="tx1"/>
                          </a:solidFill>
                          <a:effectLst/>
                          <a:latin typeface="Calibri" panose="020F0502020204030204" pitchFamily="34" charset="0"/>
                        </a:rPr>
                        <a:t>8</a:t>
                      </a:r>
                    </a:p>
                  </a:txBody>
                  <a:tcPr marL="9525" marR="9525" marT="9525" marB="0" anchor="ctr"/>
                </a:tc>
                <a:tc>
                  <a:txBody>
                    <a:bodyPr/>
                    <a:lstStyle/>
                    <a:p>
                      <a:pPr algn="ctr" rtl="0" fontAlgn="ctr"/>
                      <a:r>
                        <a:rPr lang="en-IN" sz="1800" b="0" i="0" u="none" strike="noStrike">
                          <a:solidFill>
                            <a:schemeClr val="tx1"/>
                          </a:solidFill>
                          <a:effectLst/>
                          <a:latin typeface="Calibri" panose="020F0502020204030204" pitchFamily="34" charset="0"/>
                        </a:rPr>
                        <a:t>5</a:t>
                      </a:r>
                    </a:p>
                  </a:txBody>
                  <a:tcPr marL="9525" marR="9525" marT="9525" marB="0" anchor="ctr"/>
                </a:tc>
                <a:tc>
                  <a:txBody>
                    <a:bodyPr/>
                    <a:lstStyle/>
                    <a:p>
                      <a:pPr algn="ctr" rtl="0" fontAlgn="ctr"/>
                      <a:r>
                        <a:rPr lang="en-IN" sz="1800" b="0" i="0" u="none" strike="noStrike">
                          <a:solidFill>
                            <a:schemeClr val="tx1"/>
                          </a:solidFill>
                          <a:effectLst/>
                          <a:latin typeface="Calibri" panose="020F0502020204030204" pitchFamily="34" charset="0"/>
                        </a:rPr>
                        <a:t>10</a:t>
                      </a:r>
                    </a:p>
                  </a:txBody>
                  <a:tcPr marL="9525" marR="9525" marT="9525" marB="0" anchor="ctr"/>
                </a:tc>
                <a:tc>
                  <a:txBody>
                    <a:bodyPr/>
                    <a:lstStyle/>
                    <a:p>
                      <a:pPr algn="ctr" rtl="0" fontAlgn="ctr"/>
                      <a:r>
                        <a:rPr lang="en-IN" sz="1800" b="0" i="0" u="none" strike="noStrike" dirty="0">
                          <a:solidFill>
                            <a:schemeClr val="tx1"/>
                          </a:solidFill>
                          <a:effectLst/>
                          <a:latin typeface="Calibri" panose="020F0502020204030204" pitchFamily="34" charset="0"/>
                        </a:rPr>
                        <a:t>9</a:t>
                      </a:r>
                    </a:p>
                  </a:txBody>
                  <a:tcPr marL="9525" marR="9525" marT="9525" marB="0" anchor="ctr"/>
                </a:tc>
                <a:extLst>
                  <a:ext uri="{0D108BD9-81ED-4DB2-BD59-A6C34878D82A}">
                    <a16:rowId xmlns:a16="http://schemas.microsoft.com/office/drawing/2014/main" val="10004"/>
                  </a:ext>
                </a:extLst>
              </a:tr>
            </a:tbl>
          </a:graphicData>
        </a:graphic>
      </p:graphicFrame>
      <p:sp>
        <p:nvSpPr>
          <p:cNvPr id="7" name="TextBox 6"/>
          <p:cNvSpPr txBox="1"/>
          <p:nvPr/>
        </p:nvSpPr>
        <p:spPr>
          <a:xfrm>
            <a:off x="493486" y="4403682"/>
            <a:ext cx="11363234" cy="830997"/>
          </a:xfrm>
          <a:prstGeom prst="rect">
            <a:avLst/>
          </a:prstGeom>
          <a:noFill/>
        </p:spPr>
        <p:txBody>
          <a:bodyPr wrap="square" rtlCol="0">
            <a:spAutoFit/>
          </a:bodyPr>
          <a:lstStyle/>
          <a:p>
            <a:pPr algn="just"/>
            <a:r>
              <a:rPr lang="en-IN" sz="2400" dirty="0"/>
              <a:t>Find out if the plots are materially different in fertility as also, if three fertilizers any material difference in yield </a:t>
            </a:r>
          </a:p>
        </p:txBody>
      </p:sp>
    </p:spTree>
    <p:extLst>
      <p:ext uri="{BB962C8B-B14F-4D97-AF65-F5344CB8AC3E}">
        <p14:creationId xmlns:p14="http://schemas.microsoft.com/office/powerpoint/2010/main" val="805205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67966</TotalTime>
  <Words>15819</Words>
  <Application>Microsoft Office PowerPoint</Application>
  <PresentationFormat>Widescreen</PresentationFormat>
  <Paragraphs>2879</Paragraphs>
  <Slides>162</Slides>
  <Notes>52</Notes>
  <HiddenSlides>0</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1</vt:i4>
      </vt:variant>
      <vt:variant>
        <vt:lpstr>Slide Titles</vt:lpstr>
      </vt:variant>
      <vt:variant>
        <vt:i4>162</vt:i4>
      </vt:variant>
    </vt:vector>
  </HeadingPairs>
  <TitlesOfParts>
    <vt:vector size="187" baseType="lpstr">
      <vt:lpstr>Arial</vt:lpstr>
      <vt:lpstr>Brush Script MT</vt:lpstr>
      <vt:lpstr>Calibri</vt:lpstr>
      <vt:lpstr>Calibri Light</vt:lpstr>
      <vt:lpstr>Cambria Math</vt:lpstr>
      <vt:lpstr>Century</vt:lpstr>
      <vt:lpstr>Constantia</vt:lpstr>
      <vt:lpstr>ff1</vt:lpstr>
      <vt:lpstr>Helvetica</vt:lpstr>
      <vt:lpstr>Helvetica Neue</vt:lpstr>
      <vt:lpstr>Helvetica-Bold</vt:lpstr>
      <vt:lpstr>inherit</vt:lpstr>
      <vt:lpstr>MathJax_Main</vt:lpstr>
      <vt:lpstr>MathJax_Math-italic</vt:lpstr>
      <vt:lpstr>Minion Pro</vt:lpstr>
      <vt:lpstr>MJXc-TeX-main-R</vt:lpstr>
      <vt:lpstr>Nunito</vt:lpstr>
      <vt:lpstr>Playfair Display</vt:lpstr>
      <vt:lpstr>Roboto</vt:lpstr>
      <vt:lpstr>Symbol</vt:lpstr>
      <vt:lpstr>Times New Roman</vt:lpstr>
      <vt:lpstr>Ttimes new roman </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Nagesh S</dc:creator>
  <cp:lastModifiedBy>Sushanth S Rao</cp:lastModifiedBy>
  <cp:revision>1095</cp:revision>
  <dcterms:created xsi:type="dcterms:W3CDTF">2015-08-26T15:09:38Z</dcterms:created>
  <dcterms:modified xsi:type="dcterms:W3CDTF">2024-08-19T13:14:18Z</dcterms:modified>
</cp:coreProperties>
</file>